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1" r:id="rId3"/>
  </p:sldMasterIdLst>
  <p:notesMasterIdLst>
    <p:notesMasterId r:id="rId37"/>
  </p:notesMasterIdLst>
  <p:sldIdLst>
    <p:sldId id="2069" r:id="rId4"/>
    <p:sldId id="262" r:id="rId5"/>
    <p:sldId id="314" r:id="rId6"/>
    <p:sldId id="2306" r:id="rId7"/>
    <p:sldId id="2081" r:id="rId8"/>
    <p:sldId id="2070" r:id="rId9"/>
    <p:sldId id="2312" r:id="rId10"/>
    <p:sldId id="2311" r:id="rId11"/>
    <p:sldId id="2073" r:id="rId12"/>
    <p:sldId id="2077" r:id="rId13"/>
    <p:sldId id="2078" r:id="rId14"/>
    <p:sldId id="2074" r:id="rId15"/>
    <p:sldId id="1557" r:id="rId16"/>
    <p:sldId id="1555" r:id="rId17"/>
    <p:sldId id="2072" r:id="rId18"/>
    <p:sldId id="2075" r:id="rId19"/>
    <p:sldId id="2076" r:id="rId20"/>
    <p:sldId id="1556" r:id="rId21"/>
    <p:sldId id="2080" r:id="rId22"/>
    <p:sldId id="2082" r:id="rId23"/>
    <p:sldId id="2083" r:id="rId24"/>
    <p:sldId id="1558" r:id="rId25"/>
    <p:sldId id="2084" r:id="rId26"/>
    <p:sldId id="2307" r:id="rId27"/>
    <p:sldId id="2308" r:id="rId28"/>
    <p:sldId id="2085" r:id="rId29"/>
    <p:sldId id="315" r:id="rId30"/>
    <p:sldId id="2309" r:id="rId31"/>
    <p:sldId id="2086" r:id="rId32"/>
    <p:sldId id="2314" r:id="rId33"/>
    <p:sldId id="2096" r:id="rId34"/>
    <p:sldId id="2310" r:id="rId35"/>
    <p:sldId id="2313" r:id="rId36"/>
  </p:sldIdLst>
  <p:sldSz cx="12192000" cy="6858000"/>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5A76"/>
    <a:srgbClr val="FFA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0"/>
    <p:restoredTop sz="78435"/>
  </p:normalViewPr>
  <p:slideViewPr>
    <p:cSldViewPr snapToGrid="0" snapToObjects="1">
      <p:cViewPr>
        <p:scale>
          <a:sx n="72" d="100"/>
          <a:sy n="72" d="100"/>
        </p:scale>
        <p:origin x="136" y="776"/>
      </p:cViewPr>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1D08F-AECD-9D48-99BC-B0B5FEBF72FD}" type="doc">
      <dgm:prSet loTypeId="urn:microsoft.com/office/officeart/2005/8/layout/pyramid2" loCatId="" qsTypeId="urn:microsoft.com/office/officeart/2005/8/quickstyle/simple1" qsCatId="simple" csTypeId="urn:microsoft.com/office/officeart/2005/8/colors/accent1_2" csCatId="accent1" phldr="1"/>
      <dgm:spPr/>
    </dgm:pt>
    <dgm:pt modelId="{811FFBD1-B103-E44C-9506-38E9F987123B}">
      <dgm:prSet phldrT="[Text]"/>
      <dgm:spPr>
        <a:solidFill>
          <a:schemeClr val="accent4">
            <a:lumMod val="20000"/>
            <a:lumOff val="80000"/>
            <a:alpha val="90000"/>
          </a:schemeClr>
        </a:solidFill>
        <a:ln>
          <a:noFill/>
        </a:ln>
      </dgm:spPr>
      <dgm:t>
        <a:bodyPr/>
        <a:lstStyle/>
        <a:p>
          <a:r>
            <a:rPr lang="de-DE" b="0" i="0" dirty="0">
              <a:solidFill>
                <a:schemeClr val="tx1"/>
              </a:solidFill>
              <a:latin typeface="Roboto Light" panose="02000000000000000000" pitchFamily="2" charset="0"/>
              <a:ea typeface="Roboto Light" panose="02000000000000000000" pitchFamily="2" charset="0"/>
            </a:rPr>
            <a:t>DSGVO</a:t>
          </a:r>
        </a:p>
      </dgm:t>
    </dgm:pt>
    <dgm:pt modelId="{134A29DA-4A43-AE40-8452-0F3A61B8DF5D}" type="parTrans" cxnId="{1F011620-67B7-2C40-85EA-87DB52483A64}">
      <dgm:prSet/>
      <dgm:spPr/>
      <dgm:t>
        <a:bodyPr/>
        <a:lstStyle/>
        <a:p>
          <a:endParaRPr lang="de-DE"/>
        </a:p>
      </dgm:t>
    </dgm:pt>
    <dgm:pt modelId="{D0F3B245-D2B4-3143-A320-0D60878F9B35}" type="sibTrans" cxnId="{1F011620-67B7-2C40-85EA-87DB52483A64}">
      <dgm:prSet/>
      <dgm:spPr/>
      <dgm:t>
        <a:bodyPr/>
        <a:lstStyle/>
        <a:p>
          <a:endParaRPr lang="de-DE"/>
        </a:p>
      </dgm:t>
    </dgm:pt>
    <dgm:pt modelId="{09351114-DB63-244C-BAC2-1E9B1B4B8310}">
      <dgm:prSet phldrT="[Text]"/>
      <dgm:spPr>
        <a:solidFill>
          <a:schemeClr val="accent4">
            <a:lumMod val="20000"/>
            <a:lumOff val="80000"/>
            <a:alpha val="90000"/>
          </a:schemeClr>
        </a:solidFill>
        <a:ln>
          <a:noFill/>
        </a:ln>
      </dgm:spPr>
      <dgm:t>
        <a:bodyPr/>
        <a:lstStyle/>
        <a:p>
          <a:r>
            <a:rPr lang="de-DE" b="0" i="0" dirty="0">
              <a:solidFill>
                <a:schemeClr val="tx1"/>
              </a:solidFill>
              <a:latin typeface="Roboto Light" panose="02000000000000000000" pitchFamily="2" charset="0"/>
              <a:ea typeface="Roboto Light" panose="02000000000000000000" pitchFamily="2" charset="0"/>
            </a:rPr>
            <a:t>BDSG</a:t>
          </a:r>
        </a:p>
      </dgm:t>
    </dgm:pt>
    <dgm:pt modelId="{27B0A422-BED8-0748-917C-8A1C34483D08}" type="parTrans" cxnId="{AC6CF44C-77FE-AF47-A57D-23EE8A814CA3}">
      <dgm:prSet/>
      <dgm:spPr/>
      <dgm:t>
        <a:bodyPr/>
        <a:lstStyle/>
        <a:p>
          <a:endParaRPr lang="de-DE"/>
        </a:p>
      </dgm:t>
    </dgm:pt>
    <dgm:pt modelId="{ED3931E6-41F7-9E4F-874B-AC83B8DA1442}" type="sibTrans" cxnId="{AC6CF44C-77FE-AF47-A57D-23EE8A814CA3}">
      <dgm:prSet/>
      <dgm:spPr/>
      <dgm:t>
        <a:bodyPr/>
        <a:lstStyle/>
        <a:p>
          <a:endParaRPr lang="de-DE"/>
        </a:p>
      </dgm:t>
    </dgm:pt>
    <dgm:pt modelId="{0DAF7651-BF04-1F4E-8AA4-818380C5E3C6}">
      <dgm:prSet phldrT="[Text]"/>
      <dgm:spPr>
        <a:solidFill>
          <a:schemeClr val="accent4">
            <a:lumMod val="20000"/>
            <a:lumOff val="80000"/>
            <a:alpha val="90000"/>
          </a:schemeClr>
        </a:solidFill>
        <a:ln>
          <a:noFill/>
        </a:ln>
      </dgm:spPr>
      <dgm:t>
        <a:bodyPr/>
        <a:lstStyle/>
        <a:p>
          <a:r>
            <a:rPr lang="de-DE" b="0" i="0" dirty="0">
              <a:solidFill>
                <a:schemeClr val="tx1"/>
              </a:solidFill>
              <a:latin typeface="Roboto Light" panose="02000000000000000000" pitchFamily="2" charset="0"/>
              <a:ea typeface="Roboto Light" panose="02000000000000000000" pitchFamily="2" charset="0"/>
            </a:rPr>
            <a:t>Landesdaten-schutzgesetze</a:t>
          </a:r>
        </a:p>
      </dgm:t>
    </dgm:pt>
    <dgm:pt modelId="{0553ACF9-8681-B643-9F0C-4291A7DDAAFB}" type="parTrans" cxnId="{362467FE-861E-2943-8466-8D1CA2FA84E5}">
      <dgm:prSet/>
      <dgm:spPr/>
      <dgm:t>
        <a:bodyPr/>
        <a:lstStyle/>
        <a:p>
          <a:endParaRPr lang="de-DE"/>
        </a:p>
      </dgm:t>
    </dgm:pt>
    <dgm:pt modelId="{01F370B1-B23A-CF48-BF60-A4CB6C62A1D2}" type="sibTrans" cxnId="{362467FE-861E-2943-8466-8D1CA2FA84E5}">
      <dgm:prSet/>
      <dgm:spPr/>
      <dgm:t>
        <a:bodyPr/>
        <a:lstStyle/>
        <a:p>
          <a:endParaRPr lang="de-DE"/>
        </a:p>
      </dgm:t>
    </dgm:pt>
    <dgm:pt modelId="{FAA6BD3B-ACC1-1748-8B56-A94F2FC56EA4}" type="pres">
      <dgm:prSet presAssocID="{1FC1D08F-AECD-9D48-99BC-B0B5FEBF72FD}" presName="compositeShape" presStyleCnt="0">
        <dgm:presLayoutVars>
          <dgm:dir/>
          <dgm:resizeHandles/>
        </dgm:presLayoutVars>
      </dgm:prSet>
      <dgm:spPr/>
    </dgm:pt>
    <dgm:pt modelId="{942E2590-789D-1245-AA3D-1E3AE93CFF72}" type="pres">
      <dgm:prSet presAssocID="{1FC1D08F-AECD-9D48-99BC-B0B5FEBF72FD}" presName="pyramid" presStyleLbl="node1" presStyleIdx="0" presStyleCnt="1"/>
      <dgm:spPr>
        <a:solidFill>
          <a:schemeClr val="accent4"/>
        </a:solidFill>
        <a:ln>
          <a:solidFill>
            <a:schemeClr val="accent4"/>
          </a:solidFill>
        </a:ln>
      </dgm:spPr>
    </dgm:pt>
    <dgm:pt modelId="{93009C28-678D-4F4E-80E7-DD9FAD13A9E1}" type="pres">
      <dgm:prSet presAssocID="{1FC1D08F-AECD-9D48-99BC-B0B5FEBF72FD}" presName="theList" presStyleCnt="0"/>
      <dgm:spPr/>
    </dgm:pt>
    <dgm:pt modelId="{407AEFF3-43FF-774E-9475-18D4CCEC0D0C}" type="pres">
      <dgm:prSet presAssocID="{811FFBD1-B103-E44C-9506-38E9F987123B}" presName="aNode" presStyleLbl="fgAcc1" presStyleIdx="0" presStyleCnt="3" custScaleX="63112">
        <dgm:presLayoutVars>
          <dgm:bulletEnabled val="1"/>
        </dgm:presLayoutVars>
      </dgm:prSet>
      <dgm:spPr/>
    </dgm:pt>
    <dgm:pt modelId="{34A6AF20-004E-F14C-A26C-44A352E31FC1}" type="pres">
      <dgm:prSet presAssocID="{811FFBD1-B103-E44C-9506-38E9F987123B}" presName="aSpace" presStyleCnt="0"/>
      <dgm:spPr/>
    </dgm:pt>
    <dgm:pt modelId="{3FD3F17D-49B3-C34C-ABA6-885DD717A07A}" type="pres">
      <dgm:prSet presAssocID="{09351114-DB63-244C-BAC2-1E9B1B4B8310}" presName="aNode" presStyleLbl="fgAcc1" presStyleIdx="1" presStyleCnt="3" custScaleX="63112">
        <dgm:presLayoutVars>
          <dgm:bulletEnabled val="1"/>
        </dgm:presLayoutVars>
      </dgm:prSet>
      <dgm:spPr/>
    </dgm:pt>
    <dgm:pt modelId="{EF6C7F52-4337-D842-B240-6CD2E9FFF62E}" type="pres">
      <dgm:prSet presAssocID="{09351114-DB63-244C-BAC2-1E9B1B4B8310}" presName="aSpace" presStyleCnt="0"/>
      <dgm:spPr/>
    </dgm:pt>
    <dgm:pt modelId="{71E9CA92-025E-6948-A1CE-D1C1686F34F8}" type="pres">
      <dgm:prSet presAssocID="{0DAF7651-BF04-1F4E-8AA4-818380C5E3C6}" presName="aNode" presStyleLbl="fgAcc1" presStyleIdx="2" presStyleCnt="3" custScaleX="63112">
        <dgm:presLayoutVars>
          <dgm:bulletEnabled val="1"/>
        </dgm:presLayoutVars>
      </dgm:prSet>
      <dgm:spPr/>
    </dgm:pt>
    <dgm:pt modelId="{99AB0BB3-204D-F441-92FF-35A3A7138AB7}" type="pres">
      <dgm:prSet presAssocID="{0DAF7651-BF04-1F4E-8AA4-818380C5E3C6}" presName="aSpace" presStyleCnt="0"/>
      <dgm:spPr/>
    </dgm:pt>
  </dgm:ptLst>
  <dgm:cxnLst>
    <dgm:cxn modelId="{1F011620-67B7-2C40-85EA-87DB52483A64}" srcId="{1FC1D08F-AECD-9D48-99BC-B0B5FEBF72FD}" destId="{811FFBD1-B103-E44C-9506-38E9F987123B}" srcOrd="0" destOrd="0" parTransId="{134A29DA-4A43-AE40-8452-0F3A61B8DF5D}" sibTransId="{D0F3B245-D2B4-3143-A320-0D60878F9B35}"/>
    <dgm:cxn modelId="{E3088C3E-B302-E948-AC83-EA12A1685D76}" type="presOf" srcId="{811FFBD1-B103-E44C-9506-38E9F987123B}" destId="{407AEFF3-43FF-774E-9475-18D4CCEC0D0C}" srcOrd="0" destOrd="0" presId="urn:microsoft.com/office/officeart/2005/8/layout/pyramid2"/>
    <dgm:cxn modelId="{AC6CF44C-77FE-AF47-A57D-23EE8A814CA3}" srcId="{1FC1D08F-AECD-9D48-99BC-B0B5FEBF72FD}" destId="{09351114-DB63-244C-BAC2-1E9B1B4B8310}" srcOrd="1" destOrd="0" parTransId="{27B0A422-BED8-0748-917C-8A1C34483D08}" sibTransId="{ED3931E6-41F7-9E4F-874B-AC83B8DA1442}"/>
    <dgm:cxn modelId="{19474F53-1522-EC42-991A-49F202E3A053}" type="presOf" srcId="{0DAF7651-BF04-1F4E-8AA4-818380C5E3C6}" destId="{71E9CA92-025E-6948-A1CE-D1C1686F34F8}" srcOrd="0" destOrd="0" presId="urn:microsoft.com/office/officeart/2005/8/layout/pyramid2"/>
    <dgm:cxn modelId="{F0E1F26B-1452-744C-A57D-3E5D5C8DCD69}" type="presOf" srcId="{09351114-DB63-244C-BAC2-1E9B1B4B8310}" destId="{3FD3F17D-49B3-C34C-ABA6-885DD717A07A}" srcOrd="0" destOrd="0" presId="urn:microsoft.com/office/officeart/2005/8/layout/pyramid2"/>
    <dgm:cxn modelId="{64CAC7B6-C379-9946-AFE0-E4F51E88DA34}" type="presOf" srcId="{1FC1D08F-AECD-9D48-99BC-B0B5FEBF72FD}" destId="{FAA6BD3B-ACC1-1748-8B56-A94F2FC56EA4}" srcOrd="0" destOrd="0" presId="urn:microsoft.com/office/officeart/2005/8/layout/pyramid2"/>
    <dgm:cxn modelId="{362467FE-861E-2943-8466-8D1CA2FA84E5}" srcId="{1FC1D08F-AECD-9D48-99BC-B0B5FEBF72FD}" destId="{0DAF7651-BF04-1F4E-8AA4-818380C5E3C6}" srcOrd="2" destOrd="0" parTransId="{0553ACF9-8681-B643-9F0C-4291A7DDAAFB}" sibTransId="{01F370B1-B23A-CF48-BF60-A4CB6C62A1D2}"/>
    <dgm:cxn modelId="{00C74740-84D9-4F41-9778-DC82449F5A34}" type="presParOf" srcId="{FAA6BD3B-ACC1-1748-8B56-A94F2FC56EA4}" destId="{942E2590-789D-1245-AA3D-1E3AE93CFF72}" srcOrd="0" destOrd="0" presId="urn:microsoft.com/office/officeart/2005/8/layout/pyramid2"/>
    <dgm:cxn modelId="{EFFE5158-E65A-5F4E-8C73-490BF4B8C062}" type="presParOf" srcId="{FAA6BD3B-ACC1-1748-8B56-A94F2FC56EA4}" destId="{93009C28-678D-4F4E-80E7-DD9FAD13A9E1}" srcOrd="1" destOrd="0" presId="urn:microsoft.com/office/officeart/2005/8/layout/pyramid2"/>
    <dgm:cxn modelId="{9748E913-ABE1-6C46-8C58-94CFA7B650C2}" type="presParOf" srcId="{93009C28-678D-4F4E-80E7-DD9FAD13A9E1}" destId="{407AEFF3-43FF-774E-9475-18D4CCEC0D0C}" srcOrd="0" destOrd="0" presId="urn:microsoft.com/office/officeart/2005/8/layout/pyramid2"/>
    <dgm:cxn modelId="{B7BCACBE-69E5-4A47-B44B-2AE008EE3C47}" type="presParOf" srcId="{93009C28-678D-4F4E-80E7-DD9FAD13A9E1}" destId="{34A6AF20-004E-F14C-A26C-44A352E31FC1}" srcOrd="1" destOrd="0" presId="urn:microsoft.com/office/officeart/2005/8/layout/pyramid2"/>
    <dgm:cxn modelId="{59CDB94E-8D0E-764B-9453-C36490746AEB}" type="presParOf" srcId="{93009C28-678D-4F4E-80E7-DD9FAD13A9E1}" destId="{3FD3F17D-49B3-C34C-ABA6-885DD717A07A}" srcOrd="2" destOrd="0" presId="urn:microsoft.com/office/officeart/2005/8/layout/pyramid2"/>
    <dgm:cxn modelId="{D9B1CBD8-A74B-7948-8504-CE8E362ACC13}" type="presParOf" srcId="{93009C28-678D-4F4E-80E7-DD9FAD13A9E1}" destId="{EF6C7F52-4337-D842-B240-6CD2E9FFF62E}" srcOrd="3" destOrd="0" presId="urn:microsoft.com/office/officeart/2005/8/layout/pyramid2"/>
    <dgm:cxn modelId="{2AD7ADDE-8366-D142-B724-2B8EFB20ABD4}" type="presParOf" srcId="{93009C28-678D-4F4E-80E7-DD9FAD13A9E1}" destId="{71E9CA92-025E-6948-A1CE-D1C1686F34F8}" srcOrd="4" destOrd="0" presId="urn:microsoft.com/office/officeart/2005/8/layout/pyramid2"/>
    <dgm:cxn modelId="{D9E8A173-BD2C-3342-B86B-46576C00DFD0}" type="presParOf" srcId="{93009C28-678D-4F4E-80E7-DD9FAD13A9E1}" destId="{99AB0BB3-204D-F441-92FF-35A3A7138AB7}"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E2590-789D-1245-AA3D-1E3AE93CFF72}">
      <dsp:nvSpPr>
        <dsp:cNvPr id="0" name=""/>
        <dsp:cNvSpPr/>
      </dsp:nvSpPr>
      <dsp:spPr>
        <a:xfrm>
          <a:off x="755288" y="0"/>
          <a:ext cx="4254115" cy="4254115"/>
        </a:xfrm>
        <a:prstGeom prst="triangle">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AEFF3-43FF-774E-9475-18D4CCEC0D0C}">
      <dsp:nvSpPr>
        <dsp:cNvPr id="0" name=""/>
        <dsp:cNvSpPr/>
      </dsp:nvSpPr>
      <dsp:spPr>
        <a:xfrm>
          <a:off x="3392354" y="427696"/>
          <a:ext cx="1745157" cy="1007028"/>
        </a:xfrm>
        <a:prstGeom prst="round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0" i="0" kern="1200" dirty="0">
              <a:solidFill>
                <a:schemeClr val="tx1"/>
              </a:solidFill>
              <a:latin typeface="Roboto Light" panose="02000000000000000000" pitchFamily="2" charset="0"/>
              <a:ea typeface="Roboto Light" panose="02000000000000000000" pitchFamily="2" charset="0"/>
            </a:rPr>
            <a:t>DSGVO</a:t>
          </a:r>
        </a:p>
      </dsp:txBody>
      <dsp:txXfrm>
        <a:off x="3441513" y="476855"/>
        <a:ext cx="1646839" cy="908710"/>
      </dsp:txXfrm>
    </dsp:sp>
    <dsp:sp modelId="{3FD3F17D-49B3-C34C-ABA6-885DD717A07A}">
      <dsp:nvSpPr>
        <dsp:cNvPr id="0" name=""/>
        <dsp:cNvSpPr/>
      </dsp:nvSpPr>
      <dsp:spPr>
        <a:xfrm>
          <a:off x="3392354" y="1560603"/>
          <a:ext cx="1745157" cy="1007028"/>
        </a:xfrm>
        <a:prstGeom prst="round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0" i="0" kern="1200" dirty="0">
              <a:solidFill>
                <a:schemeClr val="tx1"/>
              </a:solidFill>
              <a:latin typeface="Roboto Light" panose="02000000000000000000" pitchFamily="2" charset="0"/>
              <a:ea typeface="Roboto Light" panose="02000000000000000000" pitchFamily="2" charset="0"/>
            </a:rPr>
            <a:t>BDSG</a:t>
          </a:r>
        </a:p>
      </dsp:txBody>
      <dsp:txXfrm>
        <a:off x="3441513" y="1609762"/>
        <a:ext cx="1646839" cy="908710"/>
      </dsp:txXfrm>
    </dsp:sp>
    <dsp:sp modelId="{71E9CA92-025E-6948-A1CE-D1C1686F34F8}">
      <dsp:nvSpPr>
        <dsp:cNvPr id="0" name=""/>
        <dsp:cNvSpPr/>
      </dsp:nvSpPr>
      <dsp:spPr>
        <a:xfrm>
          <a:off x="3392354" y="2693511"/>
          <a:ext cx="1745157" cy="1007028"/>
        </a:xfrm>
        <a:prstGeom prst="round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0" i="0" kern="1200" dirty="0">
              <a:solidFill>
                <a:schemeClr val="tx1"/>
              </a:solidFill>
              <a:latin typeface="Roboto Light" panose="02000000000000000000" pitchFamily="2" charset="0"/>
              <a:ea typeface="Roboto Light" panose="02000000000000000000" pitchFamily="2" charset="0"/>
            </a:rPr>
            <a:t>Landesdaten-schutzgesetze</a:t>
          </a:r>
        </a:p>
      </dsp:txBody>
      <dsp:txXfrm>
        <a:off x="3441513" y="2742670"/>
        <a:ext cx="1646839" cy="9087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75663-C0B2-CD4E-8940-74518178DB48}" type="datetimeFigureOut">
              <a:rPr lang="en-GB" smtClean="0"/>
              <a:t>13/04/2021</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D9A60-A1E6-114A-8319-6CE12D8D515E}" type="slidenum">
              <a:rPr lang="en-GB" smtClean="0"/>
              <a:t>‹Nr.›</a:t>
            </a:fld>
            <a:endParaRPr lang="en-GB"/>
          </a:p>
        </p:txBody>
      </p:sp>
    </p:spTree>
    <p:extLst>
      <p:ext uri="{BB962C8B-B14F-4D97-AF65-F5344CB8AC3E}">
        <p14:creationId xmlns:p14="http://schemas.microsoft.com/office/powerpoint/2010/main" val="1336526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Zielgruppe</a:t>
            </a:r>
            <a:r>
              <a:rPr lang="en-GB" dirty="0"/>
              <a:t>: </a:t>
            </a:r>
            <a:r>
              <a:rPr lang="en-GB" dirty="0" err="1"/>
              <a:t>Datenanalyst:innen</a:t>
            </a:r>
            <a:r>
              <a:rPr lang="en-GB" dirty="0"/>
              <a:t> und </a:t>
            </a:r>
            <a:r>
              <a:rPr lang="en-GB" dirty="0" err="1"/>
              <a:t>NPO-Vertreter:innen</a:t>
            </a:r>
            <a:endParaRPr lang="en-GB" dirty="0"/>
          </a:p>
          <a:p>
            <a:r>
              <a:rPr lang="en-GB" dirty="0"/>
              <a:t>Tempo: </a:t>
            </a:r>
            <a:r>
              <a:rPr lang="en-GB" dirty="0" err="1"/>
              <a:t>langsamer</a:t>
            </a:r>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1</a:t>
            </a:fld>
            <a:endParaRPr lang="en-GB"/>
          </a:p>
        </p:txBody>
      </p:sp>
    </p:spTree>
    <p:extLst>
      <p:ext uri="{BB962C8B-B14F-4D97-AF65-F5344CB8AC3E}">
        <p14:creationId xmlns:p14="http://schemas.microsoft.com/office/powerpoint/2010/main" val="222635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10</a:t>
            </a:fld>
            <a:endParaRPr lang="en-US"/>
          </a:p>
        </p:txBody>
      </p:sp>
    </p:spTree>
    <p:extLst>
      <p:ext uri="{BB962C8B-B14F-4D97-AF65-F5344CB8AC3E}">
        <p14:creationId xmlns:p14="http://schemas.microsoft.com/office/powerpoint/2010/main" val="13195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11</a:t>
            </a:fld>
            <a:endParaRPr lang="en-US"/>
          </a:p>
        </p:txBody>
      </p:sp>
    </p:spTree>
    <p:extLst>
      <p:ext uri="{BB962C8B-B14F-4D97-AF65-F5344CB8AC3E}">
        <p14:creationId xmlns:p14="http://schemas.microsoft.com/office/powerpoint/2010/main" val="508671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12</a:t>
            </a:fld>
            <a:endParaRPr lang="en-US"/>
          </a:p>
        </p:txBody>
      </p:sp>
    </p:spTree>
    <p:extLst>
      <p:ext uri="{BB962C8B-B14F-4D97-AF65-F5344CB8AC3E}">
        <p14:creationId xmlns:p14="http://schemas.microsoft.com/office/powerpoint/2010/main" val="22546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sz="900" dirty="0"/>
              <a:t>Wir fangen direkt mit einer der größten Herausforderungen an – dem Datenschutz</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sz="900" dirty="0"/>
              <a:t>Die neue (und alte…) Datenschutzregel (Datenschutzgrundverordnung) gelten auch für Vereine, Stiftungen, NGOs, etc.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sz="900" dirty="0"/>
              <a:t>Wichtig zu berücksichtigen in der Wirkungsmessung, da personenbezogene Daten erhoben werden und besonders für die Organisationen hier im Raum, da oft Daten von MINDERJÄHRIGEN erhoben werden</a:t>
            </a:r>
            <a:endParaRPr lang="en-US" dirty="0"/>
          </a:p>
          <a:p>
            <a:r>
              <a:rPr lang="en-US" dirty="0"/>
              <a:t>– </a:t>
            </a:r>
            <a:r>
              <a:rPr lang="en-US" dirty="0" err="1"/>
              <a:t>eine</a:t>
            </a:r>
            <a:r>
              <a:rPr lang="en-US" dirty="0"/>
              <a:t> </a:t>
            </a:r>
            <a:r>
              <a:rPr lang="en-US" dirty="0" err="1"/>
              <a:t>wichtige</a:t>
            </a:r>
            <a:r>
              <a:rPr lang="en-US" dirty="0"/>
              <a:t> </a:t>
            </a:r>
            <a:r>
              <a:rPr lang="en-US" dirty="0" err="1"/>
              <a:t>Änderung</a:t>
            </a:r>
            <a:r>
              <a:rPr lang="en-US" dirty="0"/>
              <a:t> in der DSGVO </a:t>
            </a:r>
            <a:r>
              <a:rPr lang="en-US" dirty="0" err="1"/>
              <a:t>ist</a:t>
            </a:r>
            <a:r>
              <a:rPr lang="en-US" dirty="0"/>
              <a:t>, </a:t>
            </a:r>
            <a:r>
              <a:rPr lang="en-US" dirty="0" err="1"/>
              <a:t>dass</a:t>
            </a:r>
            <a:r>
              <a:rPr lang="en-US" dirty="0"/>
              <a:t> </a:t>
            </a:r>
            <a:r>
              <a:rPr lang="en-US" dirty="0" err="1"/>
              <a:t>Bußgelder</a:t>
            </a:r>
            <a:r>
              <a:rPr lang="en-US" dirty="0"/>
              <a:t> </a:t>
            </a:r>
            <a:r>
              <a:rPr lang="en-US" dirty="0" err="1"/>
              <a:t>höher</a:t>
            </a:r>
            <a:r>
              <a:rPr lang="en-US" dirty="0"/>
              <a:t> </a:t>
            </a:r>
            <a:r>
              <a:rPr lang="en-US" dirty="0" err="1"/>
              <a:t>sind</a:t>
            </a:r>
            <a:r>
              <a:rPr lang="en-US" dirty="0"/>
              <a:t>, </a:t>
            </a:r>
            <a:r>
              <a:rPr lang="en-US" dirty="0" err="1"/>
              <a:t>wenn</a:t>
            </a:r>
            <a:r>
              <a:rPr lang="en-US" dirty="0"/>
              <a:t> </a:t>
            </a:r>
            <a:r>
              <a:rPr lang="en-US" dirty="0" err="1"/>
              <a:t>Datenschutzverordnungen</a:t>
            </a:r>
            <a:r>
              <a:rPr lang="en-US" dirty="0"/>
              <a:t> </a:t>
            </a:r>
            <a:r>
              <a:rPr lang="en-US" dirty="0" err="1"/>
              <a:t>nicht</a:t>
            </a:r>
            <a:r>
              <a:rPr lang="en-US" dirty="0"/>
              <a:t> </a:t>
            </a:r>
            <a:r>
              <a:rPr lang="en-US" dirty="0" err="1"/>
              <a:t>eingehalten</a:t>
            </a:r>
            <a:r>
              <a:rPr lang="en-US" dirty="0"/>
              <a:t> warden</a:t>
            </a:r>
          </a:p>
          <a:p>
            <a:r>
              <a:rPr lang="en-US" dirty="0"/>
              <a:t>-- </a:t>
            </a:r>
            <a:r>
              <a:rPr lang="en-US" dirty="0" err="1"/>
              <a:t>Nachweispflicht</a:t>
            </a:r>
            <a:endParaRPr lang="en-US" dirty="0"/>
          </a:p>
          <a:p>
            <a:endParaRPr lang="en-US" dirty="0"/>
          </a:p>
          <a:p>
            <a:r>
              <a:rPr lang="en-US" dirty="0"/>
              <a:t>Was </a:t>
            </a:r>
            <a:r>
              <a:rPr lang="en-US" dirty="0" err="1"/>
              <a:t>sind</a:t>
            </a:r>
            <a:r>
              <a:rPr lang="en-US" dirty="0"/>
              <a:t> </a:t>
            </a:r>
            <a:r>
              <a:rPr lang="en-US" dirty="0" err="1"/>
              <a:t>personenbezogene</a:t>
            </a:r>
            <a:r>
              <a:rPr lang="en-US" dirty="0"/>
              <a:t> </a:t>
            </a:r>
            <a:r>
              <a:rPr lang="en-US" dirty="0" err="1"/>
              <a:t>Daten</a:t>
            </a:r>
            <a:r>
              <a:rPr lang="en-US" dirty="0"/>
              <a:t>: </a:t>
            </a:r>
            <a:r>
              <a:rPr lang="en-US" dirty="0" err="1"/>
              <a:t>Angaben</a:t>
            </a:r>
            <a:r>
              <a:rPr lang="en-US" dirty="0"/>
              <a:t>, die </a:t>
            </a:r>
            <a:r>
              <a:rPr lang="en-US" dirty="0" err="1"/>
              <a:t>sich</a:t>
            </a:r>
            <a:r>
              <a:rPr lang="en-US" dirty="0"/>
              <a:t> auf </a:t>
            </a:r>
            <a:r>
              <a:rPr lang="en-US" dirty="0" err="1"/>
              <a:t>eine</a:t>
            </a:r>
            <a:r>
              <a:rPr lang="en-US" dirty="0"/>
              <a:t> </a:t>
            </a:r>
            <a:r>
              <a:rPr lang="en-US" dirty="0" err="1"/>
              <a:t>bestimmte</a:t>
            </a:r>
            <a:r>
              <a:rPr lang="en-US" dirty="0"/>
              <a:t> </a:t>
            </a:r>
            <a:r>
              <a:rPr lang="en-US" dirty="0" err="1"/>
              <a:t>oder</a:t>
            </a:r>
            <a:r>
              <a:rPr lang="en-US" dirty="0"/>
              <a:t> </a:t>
            </a:r>
            <a:r>
              <a:rPr lang="en-US" dirty="0" err="1"/>
              <a:t>aber</a:t>
            </a:r>
            <a:r>
              <a:rPr lang="en-US" dirty="0"/>
              <a:t> </a:t>
            </a:r>
            <a:r>
              <a:rPr lang="en-US" dirty="0" err="1"/>
              <a:t>auch</a:t>
            </a:r>
            <a:r>
              <a:rPr lang="en-US" dirty="0"/>
              <a:t> </a:t>
            </a:r>
            <a:r>
              <a:rPr lang="en-US" dirty="0" err="1"/>
              <a:t>nur</a:t>
            </a:r>
            <a:r>
              <a:rPr lang="en-US" dirty="0"/>
              <a:t> </a:t>
            </a:r>
            <a:r>
              <a:rPr lang="en-US" dirty="0" err="1"/>
              <a:t>bestimmbare</a:t>
            </a:r>
            <a:r>
              <a:rPr lang="en-US" dirty="0"/>
              <a:t> Person </a:t>
            </a:r>
            <a:r>
              <a:rPr lang="en-US" dirty="0" err="1"/>
              <a:t>beziehen</a:t>
            </a:r>
            <a:r>
              <a:rPr lang="en-US" dirty="0"/>
              <a:t> (Name, </a:t>
            </a:r>
            <a:r>
              <a:rPr lang="en-US" dirty="0" err="1"/>
              <a:t>Gehalt</a:t>
            </a:r>
            <a:r>
              <a:rPr lang="en-US" dirty="0"/>
              <a:t>, </a:t>
            </a:r>
            <a:r>
              <a:rPr lang="en-US" dirty="0" err="1"/>
              <a:t>Geburtsjahr</a:t>
            </a:r>
            <a:r>
              <a:rPr lang="en-US" dirty="0"/>
              <a:t>, </a:t>
            </a:r>
            <a:r>
              <a:rPr lang="en-US" dirty="0" err="1"/>
              <a:t>Vermögensverhältnisse</a:t>
            </a:r>
            <a:r>
              <a:rPr lang="en-US" dirty="0"/>
              <a:t>, …)</a:t>
            </a:r>
          </a:p>
          <a:p>
            <a:r>
              <a:rPr lang="en-US" dirty="0" err="1"/>
              <a:t>Datenminimierung</a:t>
            </a:r>
            <a:r>
              <a:rPr lang="en-US" dirty="0"/>
              <a:t> – Privacy by design / by default</a:t>
            </a:r>
          </a:p>
          <a:p>
            <a:r>
              <a:rPr lang="en-US" dirty="0"/>
              <a:t>“</a:t>
            </a:r>
            <a:r>
              <a:rPr lang="en-US" dirty="0" err="1"/>
              <a:t>Angemessen</a:t>
            </a:r>
            <a:r>
              <a:rPr lang="en-US" dirty="0"/>
              <a:t> </a:t>
            </a:r>
            <a:r>
              <a:rPr lang="en-US" dirty="0" err="1"/>
              <a:t>gesicherte</a:t>
            </a:r>
            <a:r>
              <a:rPr lang="en-US" dirty="0"/>
              <a:t> </a:t>
            </a:r>
            <a:r>
              <a:rPr lang="en-US" dirty="0" err="1"/>
              <a:t>Daten</a:t>
            </a:r>
            <a:r>
              <a:rPr lang="en-US" dirty="0"/>
              <a:t>” – </a:t>
            </a:r>
            <a:r>
              <a:rPr lang="en-US" dirty="0" err="1"/>
              <a:t>kein</a:t>
            </a:r>
            <a:r>
              <a:rPr lang="en-US" dirty="0"/>
              <a:t> </a:t>
            </a:r>
            <a:r>
              <a:rPr lang="en-US" dirty="0" err="1"/>
              <a:t>Unbefugter</a:t>
            </a:r>
            <a:r>
              <a:rPr lang="en-US" dirty="0"/>
              <a:t> auf die </a:t>
            </a:r>
            <a:r>
              <a:rPr lang="en-US" dirty="0" err="1"/>
              <a:t>Daten</a:t>
            </a:r>
            <a:r>
              <a:rPr lang="en-US" dirty="0"/>
              <a:t> </a:t>
            </a:r>
            <a:r>
              <a:rPr lang="en-US" dirty="0" err="1"/>
              <a:t>zugreifen</a:t>
            </a:r>
            <a:r>
              <a:rPr lang="en-US" dirty="0"/>
              <a:t> </a:t>
            </a:r>
            <a:r>
              <a:rPr lang="en-US" dirty="0" err="1"/>
              <a:t>kann</a:t>
            </a:r>
            <a:r>
              <a:rPr lang="en-US" dirty="0"/>
              <a:t> und </a:t>
            </a:r>
            <a:r>
              <a:rPr lang="en-US" dirty="0" err="1"/>
              <a:t>Verlust</a:t>
            </a:r>
            <a:r>
              <a:rPr lang="en-US" dirty="0"/>
              <a:t> </a:t>
            </a:r>
            <a:r>
              <a:rPr lang="en-US" dirty="0" err="1"/>
              <a:t>vermeiden</a:t>
            </a:r>
            <a:endParaRPr lang="en-US" dirty="0"/>
          </a:p>
          <a:p>
            <a:endParaRPr lang="de-DE" dirty="0"/>
          </a:p>
        </p:txBody>
      </p:sp>
      <p:sp>
        <p:nvSpPr>
          <p:cNvPr id="4" name="Foliennummernplatzhalter 3"/>
          <p:cNvSpPr>
            <a:spLocks noGrp="1"/>
          </p:cNvSpPr>
          <p:nvPr>
            <p:ph type="sldNum" sz="quarter" idx="5"/>
          </p:nvPr>
        </p:nvSpPr>
        <p:spPr/>
        <p:txBody>
          <a:bodyPr/>
          <a:lstStyle/>
          <a:p>
            <a:fld id="{AF3A3196-2763-F541-B3D4-850012EC33BA}" type="slidenum">
              <a:rPr lang="en-US" smtClean="0"/>
              <a:t>13</a:t>
            </a:fld>
            <a:endParaRPr lang="en-US"/>
          </a:p>
        </p:txBody>
      </p:sp>
    </p:spTree>
    <p:extLst>
      <p:ext uri="{BB962C8B-B14F-4D97-AF65-F5344CB8AC3E}">
        <p14:creationId xmlns:p14="http://schemas.microsoft.com/office/powerpoint/2010/main" val="806229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3A3196-2763-F541-B3D4-850012EC33BA}" type="slidenum">
              <a:rPr lang="en-US" smtClean="0"/>
              <a:t>14</a:t>
            </a:fld>
            <a:endParaRPr lang="en-US"/>
          </a:p>
        </p:txBody>
      </p:sp>
    </p:spTree>
    <p:extLst>
      <p:ext uri="{BB962C8B-B14F-4D97-AF65-F5344CB8AC3E}">
        <p14:creationId xmlns:p14="http://schemas.microsoft.com/office/powerpoint/2010/main" val="381940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Dabei</a:t>
            </a:r>
            <a:r>
              <a:rPr lang="en-GB" dirty="0"/>
              <a:t> </a:t>
            </a:r>
            <a:r>
              <a:rPr lang="en-GB" dirty="0" err="1"/>
              <a:t>kann</a:t>
            </a:r>
            <a:r>
              <a:rPr lang="en-GB" dirty="0"/>
              <a:t> </a:t>
            </a:r>
            <a:r>
              <a:rPr lang="en-GB" dirty="0" err="1"/>
              <a:t>eine</a:t>
            </a:r>
            <a:r>
              <a:rPr lang="en-GB" dirty="0"/>
              <a:t> </a:t>
            </a:r>
            <a:r>
              <a:rPr lang="en-GB" dirty="0" err="1"/>
              <a:t>Einwilligung</a:t>
            </a:r>
            <a:r>
              <a:rPr lang="en-GB" dirty="0"/>
              <a:t> </a:t>
            </a:r>
            <a:r>
              <a:rPr lang="en-GB" dirty="0" err="1"/>
              <a:t>explizit</a:t>
            </a:r>
            <a:r>
              <a:rPr lang="en-GB" dirty="0"/>
              <a:t> </a:t>
            </a:r>
            <a:r>
              <a:rPr lang="en-GB" dirty="0" err="1"/>
              <a:t>oder</a:t>
            </a:r>
            <a:r>
              <a:rPr lang="en-GB" dirty="0"/>
              <a:t> </a:t>
            </a:r>
            <a:r>
              <a:rPr lang="en-GB" dirty="0" err="1"/>
              <a:t>durch</a:t>
            </a:r>
            <a:r>
              <a:rPr lang="en-GB" dirty="0"/>
              <a:t> </a:t>
            </a:r>
            <a:r>
              <a:rPr lang="en-GB" dirty="0" err="1"/>
              <a:t>konkludentes</a:t>
            </a:r>
            <a:r>
              <a:rPr lang="en-GB" dirty="0"/>
              <a:t> </a:t>
            </a:r>
            <a:r>
              <a:rPr lang="en-GB" dirty="0" err="1"/>
              <a:t>Verhalten</a:t>
            </a:r>
            <a:r>
              <a:rPr lang="en-GB" dirty="0"/>
              <a:t> </a:t>
            </a:r>
            <a:r>
              <a:rPr lang="en-GB" dirty="0" err="1"/>
              <a:t>erfolgen</a:t>
            </a:r>
            <a:r>
              <a:rPr lang="en-GB" dirty="0"/>
              <a:t>. </a:t>
            </a:r>
            <a:r>
              <a:rPr lang="en-GB" dirty="0" err="1"/>
              <a:t>Beispiel</a:t>
            </a:r>
            <a:r>
              <a:rPr lang="en-GB" dirty="0"/>
              <a:t>: </a:t>
            </a:r>
            <a:r>
              <a:rPr lang="en-GB" dirty="0" err="1"/>
              <a:t>Arztbesuch</a:t>
            </a:r>
            <a:r>
              <a:rPr lang="en-GB" dirty="0"/>
              <a:t> </a:t>
            </a:r>
            <a:r>
              <a:rPr lang="en-GB" dirty="0" err="1"/>
              <a:t>Anamnesebogen</a:t>
            </a:r>
            <a:r>
              <a:rPr lang="en-GB" dirty="0"/>
              <a:t> – oft </a:t>
            </a:r>
            <a:r>
              <a:rPr lang="en-GB" dirty="0" err="1"/>
              <a:t>durch</a:t>
            </a:r>
            <a:r>
              <a:rPr lang="en-GB" dirty="0"/>
              <a:t> </a:t>
            </a:r>
            <a:r>
              <a:rPr lang="en-GB" dirty="0" err="1"/>
              <a:t>Verunsicherung</a:t>
            </a:r>
            <a:r>
              <a:rPr lang="en-GB" dirty="0"/>
              <a:t> </a:t>
            </a:r>
            <a:r>
              <a:rPr lang="en-GB" dirty="0" err="1"/>
              <a:t>entstanden</a:t>
            </a:r>
            <a:r>
              <a:rPr lang="en-GB" dirty="0"/>
              <a:t>. Ich </a:t>
            </a:r>
            <a:r>
              <a:rPr lang="en-GB" dirty="0" err="1"/>
              <a:t>persönlich</a:t>
            </a:r>
            <a:r>
              <a:rPr lang="en-GB" dirty="0"/>
              <a:t> </a:t>
            </a:r>
            <a:r>
              <a:rPr lang="en-GB" dirty="0" err="1"/>
              <a:t>prüfe</a:t>
            </a:r>
            <a:r>
              <a:rPr lang="en-GB" dirty="0"/>
              <a:t> </a:t>
            </a:r>
            <a:r>
              <a:rPr lang="en-GB" dirty="0" err="1"/>
              <a:t>bei</a:t>
            </a:r>
            <a:r>
              <a:rPr lang="en-GB" dirty="0"/>
              <a:t> </a:t>
            </a:r>
            <a:r>
              <a:rPr lang="en-GB" dirty="0" err="1"/>
              <a:t>expliziten</a:t>
            </a:r>
            <a:r>
              <a:rPr lang="en-GB" dirty="0"/>
              <a:t> </a:t>
            </a:r>
            <a:r>
              <a:rPr lang="en-GB" dirty="0" err="1"/>
              <a:t>Einwilligungen</a:t>
            </a:r>
            <a:r>
              <a:rPr lang="en-GB" dirty="0"/>
              <a:t> </a:t>
            </a:r>
            <a:r>
              <a:rPr lang="en-GB" dirty="0" err="1"/>
              <a:t>erstmal</a:t>
            </a:r>
            <a:r>
              <a:rPr lang="en-GB" dirty="0"/>
              <a:t>, </a:t>
            </a:r>
            <a:r>
              <a:rPr lang="en-GB" dirty="0" err="1"/>
              <a:t>warum</a:t>
            </a:r>
            <a:r>
              <a:rPr lang="en-GB" dirty="0"/>
              <a:t> ich </a:t>
            </a:r>
            <a:r>
              <a:rPr lang="en-GB" dirty="0" err="1"/>
              <a:t>diese</a:t>
            </a:r>
            <a:r>
              <a:rPr lang="en-GB" dirty="0"/>
              <a:t> </a:t>
            </a:r>
            <a:r>
              <a:rPr lang="en-GB" dirty="0" err="1"/>
              <a:t>explizit</a:t>
            </a:r>
            <a:r>
              <a:rPr lang="en-GB" dirty="0"/>
              <a:t> </a:t>
            </a:r>
            <a:r>
              <a:rPr lang="en-GB" dirty="0" err="1"/>
              <a:t>geben</a:t>
            </a:r>
            <a:r>
              <a:rPr lang="en-GB" dirty="0"/>
              <a:t> muss. Bei </a:t>
            </a:r>
            <a:r>
              <a:rPr lang="en-GB" dirty="0" err="1"/>
              <a:t>Abgaben</a:t>
            </a:r>
            <a:r>
              <a:rPr lang="en-GB" dirty="0"/>
              <a:t> und </a:t>
            </a:r>
            <a:r>
              <a:rPr lang="en-GB" dirty="0" err="1"/>
              <a:t>Steuern</a:t>
            </a:r>
            <a:r>
              <a:rPr lang="en-GB" dirty="0"/>
              <a:t> </a:t>
            </a:r>
            <a:r>
              <a:rPr lang="en-GB" dirty="0" err="1"/>
              <a:t>müssen</a:t>
            </a:r>
            <a:r>
              <a:rPr lang="en-GB" dirty="0"/>
              <a:t> </a:t>
            </a:r>
            <a:r>
              <a:rPr lang="en-GB" dirty="0" err="1"/>
              <a:t>Daten</a:t>
            </a:r>
            <a:r>
              <a:rPr lang="en-GB" dirty="0"/>
              <a:t> oft </a:t>
            </a:r>
            <a:r>
              <a:rPr lang="en-GB" dirty="0" err="1"/>
              <a:t>länger</a:t>
            </a:r>
            <a:r>
              <a:rPr lang="en-GB" dirty="0"/>
              <a:t> aufgehoben </a:t>
            </a:r>
            <a:r>
              <a:rPr lang="en-GB" dirty="0" err="1"/>
              <a:t>werden</a:t>
            </a:r>
            <a:r>
              <a:rPr lang="en-GB" dirty="0"/>
              <a:t>.</a:t>
            </a:r>
          </a:p>
          <a:p>
            <a:endParaRPr lang="en-GB" dirty="0"/>
          </a:p>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15</a:t>
            </a:fld>
            <a:endParaRPr lang="en-GB"/>
          </a:p>
        </p:txBody>
      </p:sp>
    </p:spTree>
    <p:extLst>
      <p:ext uri="{BB962C8B-B14F-4D97-AF65-F5344CB8AC3E}">
        <p14:creationId xmlns:p14="http://schemas.microsoft.com/office/powerpoint/2010/main" val="1806599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16</a:t>
            </a:fld>
            <a:endParaRPr lang="en-US"/>
          </a:p>
        </p:txBody>
      </p:sp>
    </p:spTree>
    <p:extLst>
      <p:ext uri="{BB962C8B-B14F-4D97-AF65-F5344CB8AC3E}">
        <p14:creationId xmlns:p14="http://schemas.microsoft.com/office/powerpoint/2010/main" val="2468831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17</a:t>
            </a:fld>
            <a:endParaRPr lang="en-US"/>
          </a:p>
        </p:txBody>
      </p:sp>
    </p:spTree>
    <p:extLst>
      <p:ext uri="{BB962C8B-B14F-4D97-AF65-F5344CB8AC3E}">
        <p14:creationId xmlns:p14="http://schemas.microsoft.com/office/powerpoint/2010/main" val="1041111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itchFamily="2" charset="2"/>
              <a:buChar char="-"/>
            </a:pPr>
            <a:r>
              <a:rPr lang="de-DE" sz="900" dirty="0">
                <a:solidFill>
                  <a:schemeClr val="tx2"/>
                </a:solidFill>
                <a:latin typeface="Roboto Light" pitchFamily="2" charset="0"/>
                <a:ea typeface="Roboto Light" pitchFamily="2" charset="0"/>
              </a:rPr>
              <a:t>2 Klick Prinzip Datenschutzerklärung mit geltendem Datenschutzgesetz</a:t>
            </a:r>
          </a:p>
          <a:p>
            <a:pPr marL="171450" indent="-171450">
              <a:buFont typeface="Symbol" pitchFamily="2" charset="2"/>
              <a:buChar char="-"/>
            </a:pPr>
            <a:endParaRPr lang="de-DE" dirty="0"/>
          </a:p>
        </p:txBody>
      </p:sp>
      <p:sp>
        <p:nvSpPr>
          <p:cNvPr id="4" name="Foliennummernplatzhalter 3"/>
          <p:cNvSpPr>
            <a:spLocks noGrp="1"/>
          </p:cNvSpPr>
          <p:nvPr>
            <p:ph type="sldNum" sz="quarter" idx="5"/>
          </p:nvPr>
        </p:nvSpPr>
        <p:spPr/>
        <p:txBody>
          <a:bodyPr/>
          <a:lstStyle/>
          <a:p>
            <a:fld id="{AF3A3196-2763-F541-B3D4-850012EC33BA}" type="slidenum">
              <a:rPr lang="en-US" smtClean="0"/>
              <a:t>18</a:t>
            </a:fld>
            <a:endParaRPr lang="en-US"/>
          </a:p>
        </p:txBody>
      </p:sp>
    </p:spTree>
    <p:extLst>
      <p:ext uri="{BB962C8B-B14F-4D97-AF65-F5344CB8AC3E}">
        <p14:creationId xmlns:p14="http://schemas.microsoft.com/office/powerpoint/2010/main" val="2745204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19</a:t>
            </a:fld>
            <a:endParaRPr lang="en-GB"/>
          </a:p>
        </p:txBody>
      </p:sp>
    </p:spTree>
    <p:extLst>
      <p:ext uri="{BB962C8B-B14F-4D97-AF65-F5344CB8AC3E}">
        <p14:creationId xmlns:p14="http://schemas.microsoft.com/office/powerpoint/2010/main" val="160984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2</a:t>
            </a:fld>
            <a:endParaRPr lang="en-US"/>
          </a:p>
        </p:txBody>
      </p:sp>
    </p:spTree>
    <p:extLst>
      <p:ext uri="{BB962C8B-B14F-4D97-AF65-F5344CB8AC3E}">
        <p14:creationId xmlns:p14="http://schemas.microsoft.com/office/powerpoint/2010/main" val="268902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20</a:t>
            </a:fld>
            <a:endParaRPr lang="en-US"/>
          </a:p>
        </p:txBody>
      </p:sp>
    </p:spTree>
    <p:extLst>
      <p:ext uri="{BB962C8B-B14F-4D97-AF65-F5344CB8AC3E}">
        <p14:creationId xmlns:p14="http://schemas.microsoft.com/office/powerpoint/2010/main" val="344377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21</a:t>
            </a:fld>
            <a:endParaRPr lang="en-US"/>
          </a:p>
        </p:txBody>
      </p:sp>
    </p:spTree>
    <p:extLst>
      <p:ext uri="{BB962C8B-B14F-4D97-AF65-F5344CB8AC3E}">
        <p14:creationId xmlns:p14="http://schemas.microsoft.com/office/powerpoint/2010/main" val="340986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Bindende Regelungen, die den Umgang mit personenbezogenen Daten betreffen und die ein entsprechendes Genehmigungsverfahren durchlaufen haben. Diese sind mit erheblichem Aufwand und hohen Kosten verbunden.</a:t>
            </a:r>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24</a:t>
            </a:fld>
            <a:endParaRPr lang="en-GB"/>
          </a:p>
        </p:txBody>
      </p:sp>
    </p:spTree>
    <p:extLst>
      <p:ext uri="{BB962C8B-B14F-4D97-AF65-F5344CB8AC3E}">
        <p14:creationId xmlns:p14="http://schemas.microsoft.com/office/powerpoint/2010/main" val="2750673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25</a:t>
            </a:fld>
            <a:endParaRPr lang="en-GB"/>
          </a:p>
        </p:txBody>
      </p:sp>
    </p:spTree>
    <p:extLst>
      <p:ext uri="{BB962C8B-B14F-4D97-AF65-F5344CB8AC3E}">
        <p14:creationId xmlns:p14="http://schemas.microsoft.com/office/powerpoint/2010/main" val="3989753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26</a:t>
            </a:fld>
            <a:endParaRPr lang="en-GB"/>
          </a:p>
        </p:txBody>
      </p:sp>
    </p:spTree>
    <p:extLst>
      <p:ext uri="{BB962C8B-B14F-4D97-AF65-F5344CB8AC3E}">
        <p14:creationId xmlns:p14="http://schemas.microsoft.com/office/powerpoint/2010/main" val="2232801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Sprechen</a:t>
            </a:r>
            <a:r>
              <a:rPr lang="en-GB" dirty="0"/>
              <a:t> </a:t>
            </a:r>
            <a:r>
              <a:rPr lang="en-GB" dirty="0" err="1"/>
              <a:t>wir</a:t>
            </a:r>
            <a:r>
              <a:rPr lang="en-GB" dirty="0"/>
              <a:t> </a:t>
            </a:r>
            <a:r>
              <a:rPr lang="en-GB" dirty="0" err="1"/>
              <a:t>hier</a:t>
            </a:r>
            <a:r>
              <a:rPr lang="en-GB" dirty="0"/>
              <a:t> also </a:t>
            </a:r>
            <a:r>
              <a:rPr lang="en-GB" dirty="0" err="1"/>
              <a:t>nochmal</a:t>
            </a:r>
            <a:r>
              <a:rPr lang="en-GB" dirty="0"/>
              <a:t> </a:t>
            </a:r>
            <a:r>
              <a:rPr lang="en-GB" dirty="0" err="1"/>
              <a:t>über</a:t>
            </a:r>
            <a:r>
              <a:rPr lang="en-GB" dirty="0"/>
              <a:t> </a:t>
            </a:r>
            <a:r>
              <a:rPr lang="en-GB" dirty="0" err="1"/>
              <a:t>Datenethik</a:t>
            </a:r>
            <a:endParaRPr lang="en-GB" dirty="0"/>
          </a:p>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27</a:t>
            </a:fld>
            <a:endParaRPr lang="en-GB"/>
          </a:p>
        </p:txBody>
      </p:sp>
    </p:spTree>
    <p:extLst>
      <p:ext uri="{BB962C8B-B14F-4D97-AF65-F5344CB8AC3E}">
        <p14:creationId xmlns:p14="http://schemas.microsoft.com/office/powerpoint/2010/main" val="3671092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Sprechen</a:t>
            </a:r>
            <a:r>
              <a:rPr lang="en-GB" dirty="0"/>
              <a:t> </a:t>
            </a:r>
            <a:r>
              <a:rPr lang="en-GB" dirty="0" err="1"/>
              <a:t>wir</a:t>
            </a:r>
            <a:r>
              <a:rPr lang="en-GB" dirty="0"/>
              <a:t> </a:t>
            </a:r>
            <a:r>
              <a:rPr lang="en-GB" dirty="0" err="1"/>
              <a:t>hier</a:t>
            </a:r>
            <a:r>
              <a:rPr lang="en-GB" dirty="0"/>
              <a:t> also </a:t>
            </a:r>
            <a:r>
              <a:rPr lang="en-GB" dirty="0" err="1"/>
              <a:t>nochmal</a:t>
            </a:r>
            <a:r>
              <a:rPr lang="en-GB" dirty="0"/>
              <a:t> </a:t>
            </a:r>
            <a:r>
              <a:rPr lang="en-GB" dirty="0" err="1"/>
              <a:t>über</a:t>
            </a:r>
            <a:r>
              <a:rPr lang="en-GB" dirty="0"/>
              <a:t> </a:t>
            </a:r>
            <a:r>
              <a:rPr lang="en-GB" dirty="0" err="1"/>
              <a:t>Datenethik</a:t>
            </a:r>
            <a:r>
              <a:rPr lang="en-GB" dirty="0"/>
              <a:t>. </a:t>
            </a:r>
            <a:r>
              <a:rPr lang="en-GB" dirty="0" err="1"/>
              <a:t>Grundinhalte</a:t>
            </a:r>
            <a:endParaRPr lang="en-GB" dirty="0"/>
          </a:p>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29</a:t>
            </a:fld>
            <a:endParaRPr lang="en-GB"/>
          </a:p>
        </p:txBody>
      </p:sp>
    </p:spTree>
    <p:extLst>
      <p:ext uri="{BB962C8B-B14F-4D97-AF65-F5344CB8AC3E}">
        <p14:creationId xmlns:p14="http://schemas.microsoft.com/office/powerpoint/2010/main" val="3281625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Sprechen</a:t>
            </a:r>
            <a:r>
              <a:rPr lang="en-GB" dirty="0"/>
              <a:t> </a:t>
            </a:r>
            <a:r>
              <a:rPr lang="en-GB" dirty="0" err="1"/>
              <a:t>wir</a:t>
            </a:r>
            <a:r>
              <a:rPr lang="en-GB" dirty="0"/>
              <a:t> </a:t>
            </a:r>
            <a:r>
              <a:rPr lang="en-GB" dirty="0" err="1"/>
              <a:t>hier</a:t>
            </a:r>
            <a:r>
              <a:rPr lang="en-GB" dirty="0"/>
              <a:t> also </a:t>
            </a:r>
            <a:r>
              <a:rPr lang="en-GB" dirty="0" err="1"/>
              <a:t>nochmal</a:t>
            </a:r>
            <a:r>
              <a:rPr lang="en-GB" dirty="0"/>
              <a:t> </a:t>
            </a:r>
            <a:r>
              <a:rPr lang="en-GB" dirty="0" err="1"/>
              <a:t>über</a:t>
            </a:r>
            <a:r>
              <a:rPr lang="en-GB" dirty="0"/>
              <a:t> </a:t>
            </a:r>
            <a:r>
              <a:rPr lang="en-GB" dirty="0" err="1"/>
              <a:t>Datenethik</a:t>
            </a:r>
            <a:r>
              <a:rPr lang="en-GB" dirty="0"/>
              <a:t>. </a:t>
            </a:r>
            <a:r>
              <a:rPr lang="en-GB" dirty="0" err="1"/>
              <a:t>Grundinhalte</a:t>
            </a:r>
            <a:endParaRPr lang="en-GB" dirty="0"/>
          </a:p>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30</a:t>
            </a:fld>
            <a:endParaRPr lang="en-GB"/>
          </a:p>
        </p:txBody>
      </p:sp>
    </p:spTree>
    <p:extLst>
      <p:ext uri="{BB962C8B-B14F-4D97-AF65-F5344CB8AC3E}">
        <p14:creationId xmlns:p14="http://schemas.microsoft.com/office/powerpoint/2010/main" val="178142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31</a:t>
            </a:fld>
            <a:endParaRPr lang="en-US"/>
          </a:p>
        </p:txBody>
      </p:sp>
    </p:spTree>
    <p:extLst>
      <p:ext uri="{BB962C8B-B14F-4D97-AF65-F5344CB8AC3E}">
        <p14:creationId xmlns:p14="http://schemas.microsoft.com/office/powerpoint/2010/main" val="269921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Prinzipiell gilt: Nicht alles was erlaubt ist, muss auch gemacht werden. Bestimme Entscheidungen müssen nicht durch Algorithmen getroffen werden. Die Grundthese des Films lautet in engl. Sprache: </a:t>
            </a:r>
          </a:p>
        </p:txBody>
      </p:sp>
      <p:sp>
        <p:nvSpPr>
          <p:cNvPr id="4" name="Foliennummernplatzhalter 3"/>
          <p:cNvSpPr>
            <a:spLocks noGrp="1"/>
          </p:cNvSpPr>
          <p:nvPr>
            <p:ph type="sldNum" sz="quarter" idx="5"/>
          </p:nvPr>
        </p:nvSpPr>
        <p:spPr/>
        <p:txBody>
          <a:bodyPr/>
          <a:lstStyle/>
          <a:p>
            <a:fld id="{48CD9A60-A1E6-114A-8319-6CE12D8D515E}" type="slidenum">
              <a:rPr lang="en-GB" smtClean="0"/>
              <a:t>33</a:t>
            </a:fld>
            <a:endParaRPr lang="en-GB"/>
          </a:p>
        </p:txBody>
      </p:sp>
    </p:spTree>
    <p:extLst>
      <p:ext uri="{BB962C8B-B14F-4D97-AF65-F5344CB8AC3E}">
        <p14:creationId xmlns:p14="http://schemas.microsoft.com/office/powerpoint/2010/main" val="164740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54DAC773-C6DE-F541-B6EF-88C6B227110D}" type="slidenum">
              <a:rPr lang="de-DE" smtClean="0"/>
              <a:t>3</a:t>
            </a:fld>
            <a:endParaRPr lang="de-DE"/>
          </a:p>
        </p:txBody>
      </p:sp>
    </p:spTree>
    <p:extLst>
      <p:ext uri="{BB962C8B-B14F-4D97-AF65-F5344CB8AC3E}">
        <p14:creationId xmlns:p14="http://schemas.microsoft.com/office/powerpoint/2010/main" val="98880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4</a:t>
            </a:fld>
            <a:endParaRPr lang="en-US"/>
          </a:p>
        </p:txBody>
      </p:sp>
    </p:spTree>
    <p:extLst>
      <p:ext uri="{BB962C8B-B14F-4D97-AF65-F5344CB8AC3E}">
        <p14:creationId xmlns:p14="http://schemas.microsoft.com/office/powerpoint/2010/main" val="276523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Strafmaß</a:t>
            </a:r>
            <a:r>
              <a:rPr lang="en-GB" dirty="0"/>
              <a:t>: Je </a:t>
            </a:r>
            <a:r>
              <a:rPr lang="en-GB" dirty="0" err="1"/>
              <a:t>nach</a:t>
            </a:r>
            <a:r>
              <a:rPr lang="en-GB" dirty="0"/>
              <a:t> </a:t>
            </a:r>
            <a:r>
              <a:rPr lang="en-GB" dirty="0" err="1"/>
              <a:t>Verstoß</a:t>
            </a:r>
            <a:r>
              <a:rPr lang="en-GB" dirty="0"/>
              <a:t> bis 20 Mio. € </a:t>
            </a:r>
            <a:r>
              <a:rPr lang="en-GB" dirty="0" err="1"/>
              <a:t>oder</a:t>
            </a:r>
            <a:r>
              <a:rPr lang="en-GB" dirty="0"/>
              <a:t> 2-4% des </a:t>
            </a:r>
            <a:r>
              <a:rPr lang="en-GB" dirty="0" err="1"/>
              <a:t>Jahresumsatzes</a:t>
            </a:r>
            <a:r>
              <a:rPr lang="en-GB" dirty="0"/>
              <a:t>. Der </a:t>
            </a:r>
            <a:r>
              <a:rPr lang="en-GB" dirty="0" err="1"/>
              <a:t>Anspruch</a:t>
            </a:r>
            <a:r>
              <a:rPr lang="en-GB" dirty="0"/>
              <a:t> an </a:t>
            </a:r>
            <a:r>
              <a:rPr lang="en-GB" dirty="0" err="1"/>
              <a:t>Datenschutz</a:t>
            </a:r>
            <a:r>
              <a:rPr lang="en-GB" dirty="0"/>
              <a:t> </a:t>
            </a:r>
            <a:r>
              <a:rPr lang="en-GB" dirty="0" err="1"/>
              <a:t>ist</a:t>
            </a:r>
            <a:r>
              <a:rPr lang="en-GB" dirty="0"/>
              <a:t> in Deutschland </a:t>
            </a:r>
            <a:r>
              <a:rPr lang="en-GB" dirty="0" err="1"/>
              <a:t>nicht</a:t>
            </a:r>
            <a:r>
              <a:rPr lang="en-GB" dirty="0"/>
              <a:t> </a:t>
            </a:r>
            <a:r>
              <a:rPr lang="en-GB" dirty="0" err="1"/>
              <a:t>wirklich</a:t>
            </a:r>
            <a:r>
              <a:rPr lang="en-GB" dirty="0"/>
              <a:t> </a:t>
            </a:r>
            <a:r>
              <a:rPr lang="en-GB" dirty="0" err="1"/>
              <a:t>höher</a:t>
            </a:r>
            <a:r>
              <a:rPr lang="en-GB" dirty="0"/>
              <a:t> - </a:t>
            </a:r>
            <a:r>
              <a:rPr lang="en-GB" dirty="0" err="1"/>
              <a:t>allerdings</a:t>
            </a:r>
            <a:r>
              <a:rPr lang="en-GB" dirty="0"/>
              <a:t> </a:t>
            </a:r>
            <a:r>
              <a:rPr lang="en-GB" dirty="0" err="1"/>
              <a:t>ist</a:t>
            </a:r>
            <a:r>
              <a:rPr lang="en-GB" dirty="0"/>
              <a:t> die Motivation </a:t>
            </a:r>
            <a:r>
              <a:rPr lang="en-GB" dirty="0" err="1"/>
              <a:t>sich</a:t>
            </a:r>
            <a:r>
              <a:rPr lang="en-GB" dirty="0"/>
              <a:t> an den </a:t>
            </a:r>
            <a:r>
              <a:rPr lang="en-GB" dirty="0" err="1"/>
              <a:t>Datenschutz</a:t>
            </a:r>
            <a:r>
              <a:rPr lang="en-GB" dirty="0"/>
              <a:t> </a:t>
            </a:r>
            <a:r>
              <a:rPr lang="en-GB" dirty="0" err="1"/>
              <a:t>zu</a:t>
            </a:r>
            <a:r>
              <a:rPr lang="en-GB" dirty="0"/>
              <a:t> </a:t>
            </a:r>
            <a:r>
              <a:rPr lang="en-GB" dirty="0" err="1"/>
              <a:t>halten</a:t>
            </a:r>
            <a:r>
              <a:rPr lang="en-GB" dirty="0"/>
              <a:t> </a:t>
            </a:r>
            <a:r>
              <a:rPr lang="en-GB" dirty="0" err="1"/>
              <a:t>bei</a:t>
            </a:r>
            <a:r>
              <a:rPr lang="en-GB" dirty="0"/>
              <a:t> so </a:t>
            </a:r>
            <a:r>
              <a:rPr lang="en-GB" dirty="0" err="1"/>
              <a:t>hohen</a:t>
            </a:r>
            <a:r>
              <a:rPr lang="en-GB" dirty="0"/>
              <a:t> </a:t>
            </a:r>
            <a:r>
              <a:rPr lang="en-GB" dirty="0" err="1"/>
              <a:t>Sanktionen</a:t>
            </a:r>
            <a:r>
              <a:rPr lang="en-GB" dirty="0"/>
              <a:t> </a:t>
            </a:r>
            <a:r>
              <a:rPr lang="en-GB" dirty="0" err="1"/>
              <a:t>natürlich</a:t>
            </a:r>
            <a:r>
              <a:rPr lang="en-GB" dirty="0"/>
              <a:t> </a:t>
            </a:r>
            <a:r>
              <a:rPr lang="en-GB" dirty="0" err="1"/>
              <a:t>größer</a:t>
            </a:r>
            <a:r>
              <a:rPr lang="en-GB" dirty="0"/>
              <a:t>.</a:t>
            </a:r>
          </a:p>
        </p:txBody>
      </p:sp>
      <p:sp>
        <p:nvSpPr>
          <p:cNvPr id="4" name="Foliennummernplatzhalter 3"/>
          <p:cNvSpPr>
            <a:spLocks noGrp="1"/>
          </p:cNvSpPr>
          <p:nvPr>
            <p:ph type="sldNum" sz="quarter" idx="5"/>
          </p:nvPr>
        </p:nvSpPr>
        <p:spPr/>
        <p:txBody>
          <a:bodyPr/>
          <a:lstStyle/>
          <a:p>
            <a:fld id="{48CD9A60-A1E6-114A-8319-6CE12D8D515E}" type="slidenum">
              <a:rPr lang="en-GB" smtClean="0"/>
              <a:t>5</a:t>
            </a:fld>
            <a:endParaRPr lang="en-GB"/>
          </a:p>
        </p:txBody>
      </p:sp>
    </p:spTree>
    <p:extLst>
      <p:ext uri="{BB962C8B-B14F-4D97-AF65-F5344CB8AC3E}">
        <p14:creationId xmlns:p14="http://schemas.microsoft.com/office/powerpoint/2010/main" val="15519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6</a:t>
            </a:fld>
            <a:endParaRPr lang="en-GB"/>
          </a:p>
        </p:txBody>
      </p:sp>
    </p:spTree>
    <p:extLst>
      <p:ext uri="{BB962C8B-B14F-4D97-AF65-F5344CB8AC3E}">
        <p14:creationId xmlns:p14="http://schemas.microsoft.com/office/powerpoint/2010/main" val="124271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err="1">
                <a:solidFill>
                  <a:schemeClr val="tx1"/>
                </a:solidFill>
                <a:effectLst/>
                <a:latin typeface="+mn-lt"/>
                <a:ea typeface="+mn-ea"/>
                <a:cs typeface="+mn-cs"/>
              </a:rPr>
              <a:t>Bitkom</a:t>
            </a:r>
            <a:r>
              <a:rPr lang="de-DE" sz="1200" b="0" i="0" kern="1200" dirty="0">
                <a:solidFill>
                  <a:schemeClr val="tx1"/>
                </a:solidFill>
                <a:effectLst/>
                <a:latin typeface="+mn-lt"/>
                <a:ea typeface="+mn-ea"/>
                <a:cs typeface="+mn-cs"/>
              </a:rPr>
              <a:t> ist der Digitalverband der Privatwirtschaft Deutschlands, der sich seit 1999 für die Digitalisierung von Wirtschaft, aber auch Gesellschaft und Verwaltung einsetzt und mittlerweile 2,700 Unternehmen umfasst.</a:t>
            </a:r>
            <a:br>
              <a:rPr lang="de-DE" dirty="0"/>
            </a:br>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7</a:t>
            </a:fld>
            <a:endParaRPr lang="en-GB"/>
          </a:p>
        </p:txBody>
      </p:sp>
    </p:spTree>
    <p:extLst>
      <p:ext uri="{BB962C8B-B14F-4D97-AF65-F5344CB8AC3E}">
        <p14:creationId xmlns:p14="http://schemas.microsoft.com/office/powerpoint/2010/main" val="132624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Mehr als ein Drittel (37 Prozent) hat die Regeln größtenteils umgesetzt, ähnlich viele (35 Prozent) teilweise. Und 6 Prozent haben gerade erst mit der Umsetzung begonnen. </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größte Herausforderung ist dabei für drei Viertel der Unternehmen (74 Prozent) eine anhaltende Rechtsunsicherheit durch die Regeln der DS-GVO. Zwei von drei (68 Prozent) beklagen zu viele Änderungen oder Anpassungen bei der Auslegung. Sechs von zehn Unternehmen (59 Prozent) sehen als eines der größten Probleme die fehlenden Umsetzungshilfen durch Aufsichtsbehörden, fast die Hälfte (45 Prozent) nennt die uneinheitliche Auslegung der Regeln innerhalb der EU. Für ein Viertel (26 Prozent) ist fehlendes Fachpersonal eine der höchsten Hürden.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Bei mehr als jedem zweiten Unternehmen (56 Prozent) sind neue, innovative Projekte aufgrund der DS-GVO gescheitert –  entweder wegen direkter Vorgaben oder wegen Unklarheiten in der Auslegung der DS-GVO. Vier von zehn (41 Prozent) geben an, dass sie deswegen keine Datenpools aufbauen konnten, um etwa Daten mit Geschäftspartnern teilen zu können. Bei drei von zehn (31 Prozent) scheiterte dadurch der Einsatz neuer Technologien wie Big Data oder Künstliche Intelligenz, ein Viertel (24 Prozent) bestätigt dies für die Digitalisierung von Geschäftsprozessen. Jedes fünfte betroffene Unternehmen (20 Prozent) verzichtete DS-GVO-bedingt auf den Einsatz neuer Datenanalysen. </a:t>
            </a:r>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8</a:t>
            </a:fld>
            <a:endParaRPr lang="en-GB"/>
          </a:p>
        </p:txBody>
      </p:sp>
    </p:spTree>
    <p:extLst>
      <p:ext uri="{BB962C8B-B14F-4D97-AF65-F5344CB8AC3E}">
        <p14:creationId xmlns:p14="http://schemas.microsoft.com/office/powerpoint/2010/main" val="905107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u="none" kern="1200" dirty="0">
                <a:solidFill>
                  <a:schemeClr val="tx1"/>
                </a:solidFill>
                <a:effectLst/>
                <a:latin typeface="+mn-lt"/>
                <a:ea typeface="+mn-ea"/>
                <a:cs typeface="+mn-cs"/>
              </a:rPr>
              <a:t>Grundsätzlich folgt der Datenschutz den Richtlinien des DSGVO, es gibt allerdings auf Grund des Subsidiaritätsprinzips Präzisierungen auf kleinteiliger Ebene. Damit ihr das richtige Gesetz für euch findet, schauen wir uns hier zusammen an, was es überhaupt gibt.</a:t>
            </a:r>
          </a:p>
          <a:p>
            <a:endParaRPr lang="de-DE" sz="1200" b="0" u="none" kern="1200" dirty="0">
              <a:solidFill>
                <a:schemeClr val="tx1"/>
              </a:solidFill>
              <a:effectLst/>
              <a:latin typeface="+mn-lt"/>
              <a:ea typeface="+mn-ea"/>
              <a:cs typeface="+mn-cs"/>
            </a:endParaRPr>
          </a:p>
          <a:p>
            <a:r>
              <a:rPr lang="de-DE" sz="1200" b="0" u="none" kern="1200" dirty="0">
                <a:solidFill>
                  <a:schemeClr val="tx1"/>
                </a:solidFill>
                <a:effectLst/>
                <a:latin typeface="+mn-lt"/>
                <a:ea typeface="+mn-ea"/>
                <a:cs typeface="+mn-cs"/>
              </a:rPr>
              <a:t>Die DSGVO setzt EU-Recht um und bildet die Spitze der Hierarchie in den Datenschutzgesetzen. Ausgenommen sind Bereichsspezifische wie die </a:t>
            </a:r>
            <a:r>
              <a:rPr lang="de-DE" sz="1200" b="0" u="none" kern="1200" dirty="0" err="1">
                <a:solidFill>
                  <a:schemeClr val="tx1"/>
                </a:solidFill>
                <a:effectLst/>
                <a:latin typeface="+mn-lt"/>
                <a:ea typeface="+mn-ea"/>
                <a:cs typeface="+mn-cs"/>
              </a:rPr>
              <a:t>ePrivacy</a:t>
            </a:r>
            <a:r>
              <a:rPr lang="de-DE" sz="1200" b="0" u="none" kern="1200" dirty="0">
                <a:solidFill>
                  <a:schemeClr val="tx1"/>
                </a:solidFill>
                <a:effectLst/>
                <a:latin typeface="+mn-lt"/>
                <a:ea typeface="+mn-ea"/>
                <a:cs typeface="+mn-cs"/>
              </a:rPr>
              <a:t> Richtlinie (EG) Telekommunikationsgesetz (TKG) und das Telemediengesetz Gesetze (TMG) und kirchliche Regelungen.</a:t>
            </a:r>
          </a:p>
          <a:p>
            <a:endParaRPr lang="de-DE" sz="1200" b="1" u="sng" kern="1200" dirty="0">
              <a:solidFill>
                <a:schemeClr val="tx1"/>
              </a:solidFill>
              <a:effectLst/>
              <a:latin typeface="+mn-lt"/>
              <a:ea typeface="+mn-ea"/>
              <a:cs typeface="+mn-cs"/>
            </a:endParaRPr>
          </a:p>
          <a:p>
            <a:r>
              <a:rPr lang="de-DE" sz="1200" b="1" u="sng" kern="1200" dirty="0">
                <a:solidFill>
                  <a:schemeClr val="tx1"/>
                </a:solidFill>
                <a:effectLst/>
                <a:latin typeface="+mn-lt"/>
                <a:ea typeface="+mn-ea"/>
                <a:cs typeface="+mn-cs"/>
              </a:rPr>
              <a:t>Art. 6 Abs. 2, 3 und 4 DSGVO</a:t>
            </a:r>
            <a:r>
              <a:rPr lang="de-DE" sz="1200" b="1" kern="1200" dirty="0">
                <a:solidFill>
                  <a:schemeClr val="tx1"/>
                </a:solidFill>
                <a:effectLst/>
                <a:latin typeface="+mn-lt"/>
                <a:ea typeface="+mn-ea"/>
                <a:cs typeface="+mn-cs"/>
              </a:rPr>
              <a:t>: Präzisierungsbefugnis der Erlaubnistatbestände durch nationales Recht.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4 BDSG (Neu) schafft Erlaubnistatbestände zur Überwachung öffentlich zugänglicher Räume und Flächen (Videoüberwachung).</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Projekt mit </a:t>
            </a:r>
            <a:r>
              <a:rPr lang="de-DE" sz="1200" kern="1200" dirty="0" err="1">
                <a:solidFill>
                  <a:schemeClr val="tx1"/>
                </a:solidFill>
                <a:effectLst/>
                <a:latin typeface="+mn-lt"/>
                <a:ea typeface="+mn-ea"/>
                <a:cs typeface="+mn-cs"/>
              </a:rPr>
              <a:t>eva</a:t>
            </a:r>
            <a:endParaRPr lang="de-DE" sz="1200" kern="1200" dirty="0">
              <a:solidFill>
                <a:schemeClr val="tx1"/>
              </a:solidFill>
              <a:effectLst/>
              <a:latin typeface="+mn-lt"/>
              <a:ea typeface="+mn-ea"/>
              <a:cs typeface="+mn-cs"/>
            </a:endParaRPr>
          </a:p>
          <a:p>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9</a:t>
            </a:fld>
            <a:endParaRPr lang="en-GB"/>
          </a:p>
        </p:txBody>
      </p:sp>
    </p:spTree>
    <p:extLst>
      <p:ext uri="{BB962C8B-B14F-4D97-AF65-F5344CB8AC3E}">
        <p14:creationId xmlns:p14="http://schemas.microsoft.com/office/powerpoint/2010/main" val="282788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en-US" dirty="0"/>
          </a:p>
        </p:txBody>
      </p:sp>
      <p:sp>
        <p:nvSpPr>
          <p:cNvPr id="7" name="Textfeld 6">
            <a:extLst>
              <a:ext uri="{FF2B5EF4-FFF2-40B4-BE49-F238E27FC236}">
                <a16:creationId xmlns:a16="http://schemas.microsoft.com/office/drawing/2014/main" id="{11B4EB1B-4FBC-7840-906F-520B5551A0FD}"/>
              </a:ext>
            </a:extLst>
          </p:cNvPr>
          <p:cNvSpPr txBox="1"/>
          <p:nvPr/>
        </p:nvSpPr>
        <p:spPr>
          <a:xfrm>
            <a:off x="2840832" y="6352144"/>
            <a:ext cx="7615237" cy="300210"/>
          </a:xfrm>
          <a:prstGeom prst="rect">
            <a:avLst/>
          </a:prstGeom>
          <a:noFill/>
        </p:spPr>
        <p:txBody>
          <a:bodyPr wrap="square" rtlCol="0">
            <a:spAutoFit/>
          </a:bodyPr>
          <a:lstStyle/>
          <a:p>
            <a:r>
              <a:rPr lang="en-US" sz="1351" dirty="0"/>
              <a:t> </a:t>
            </a:r>
          </a:p>
        </p:txBody>
      </p:sp>
      <p:sp>
        <p:nvSpPr>
          <p:cNvPr id="11" name="Slide Number Placeholder 5">
            <a:extLst>
              <a:ext uri="{FF2B5EF4-FFF2-40B4-BE49-F238E27FC236}">
                <a16:creationId xmlns:a16="http://schemas.microsoft.com/office/drawing/2014/main" id="{43384D82-F950-1B48-A87E-3E7E41298F00}"/>
              </a:ext>
            </a:extLst>
          </p:cNvPr>
          <p:cNvSpPr>
            <a:spLocks noGrp="1"/>
          </p:cNvSpPr>
          <p:nvPr>
            <p:ph type="sldNum" sz="quarter" idx="12"/>
          </p:nvPr>
        </p:nvSpPr>
        <p:spPr>
          <a:xfrm>
            <a:off x="10668000" y="6356351"/>
            <a:ext cx="685800" cy="365125"/>
          </a:xfrm>
          <a:prstGeom prst="rect">
            <a:avLst/>
          </a:prstGeom>
        </p:spPr>
        <p:txBody>
          <a:bodyPr/>
          <a:lstStyle>
            <a:lvl1pPr>
              <a:defRPr b="0" i="0">
                <a:latin typeface="Roboto Light" panose="02000000000000000000" pitchFamily="2" charset="0"/>
                <a:ea typeface="Roboto Light" panose="02000000000000000000" pitchFamily="2" charset="0"/>
                <a:cs typeface="Roboto Light" panose="02000000000000000000" pitchFamily="2" charset="0"/>
              </a:defRPr>
            </a:lvl1pPr>
          </a:lstStyle>
          <a:p>
            <a:fld id="{726B65CA-47DF-874C-A128-631A8B542A81}" type="slidenum">
              <a:rPr lang="en-GB" smtClean="0"/>
              <a:t>‹Nr.›</a:t>
            </a:fld>
            <a:endParaRPr lang="en-GB"/>
          </a:p>
        </p:txBody>
      </p:sp>
      <p:sp>
        <p:nvSpPr>
          <p:cNvPr id="12" name="Rechteck 11">
            <a:extLst>
              <a:ext uri="{FF2B5EF4-FFF2-40B4-BE49-F238E27FC236}">
                <a16:creationId xmlns:a16="http://schemas.microsoft.com/office/drawing/2014/main" id="{5B56B6F4-3581-A04D-AA05-0EEF583341F7}"/>
              </a:ext>
            </a:extLst>
          </p:cNvPr>
          <p:cNvSpPr/>
          <p:nvPr/>
        </p:nvSpPr>
        <p:spPr>
          <a:xfrm>
            <a:off x="0" y="5929905"/>
            <a:ext cx="12192000" cy="8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Picture 4">
            <a:extLst>
              <a:ext uri="{FF2B5EF4-FFF2-40B4-BE49-F238E27FC236}">
                <a16:creationId xmlns:a16="http://schemas.microsoft.com/office/drawing/2014/main" id="{29A80E8C-6F05-F04C-88B5-C1D0EEDABE26}"/>
              </a:ext>
            </a:extLst>
          </p:cNvPr>
          <p:cNvPicPr>
            <a:picLocks noChangeAspect="1"/>
          </p:cNvPicPr>
          <p:nvPr/>
        </p:nvPicPr>
        <p:blipFill>
          <a:blip r:embed="rId2"/>
          <a:stretch>
            <a:fillRect/>
          </a:stretch>
        </p:blipFill>
        <p:spPr>
          <a:xfrm>
            <a:off x="5071063" y="428157"/>
            <a:ext cx="1976852" cy="1372585"/>
          </a:xfrm>
          <a:prstGeom prst="rect">
            <a:avLst/>
          </a:prstGeom>
        </p:spPr>
      </p:pic>
    </p:spTree>
    <p:extLst>
      <p:ext uri="{BB962C8B-B14F-4D97-AF65-F5344CB8AC3E}">
        <p14:creationId xmlns:p14="http://schemas.microsoft.com/office/powerpoint/2010/main" val="94477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Final Slide">
    <p:bg>
      <p:bgPr>
        <a:blipFill>
          <a:blip r:embed="rId2"/>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89E3CFF-5D8A-6A4D-9FA4-B063AFAF3923}"/>
              </a:ext>
            </a:extLst>
          </p:cNvPr>
          <p:cNvSpPr/>
          <p:nvPr/>
        </p:nvSpPr>
        <p:spPr>
          <a:xfrm>
            <a:off x="1607575" y="1221249"/>
            <a:ext cx="8976852" cy="4415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platzhalter 18">
            <a:extLst>
              <a:ext uri="{FF2B5EF4-FFF2-40B4-BE49-F238E27FC236}">
                <a16:creationId xmlns:a16="http://schemas.microsoft.com/office/drawing/2014/main" id="{52CF415E-F1F2-D04F-8FF3-26D3EE911B8A}"/>
              </a:ext>
            </a:extLst>
          </p:cNvPr>
          <p:cNvSpPr>
            <a:spLocks noGrp="1"/>
          </p:cNvSpPr>
          <p:nvPr>
            <p:ph type="body" sz="quarter" idx="13" hasCustomPrompt="1"/>
          </p:nvPr>
        </p:nvSpPr>
        <p:spPr>
          <a:xfrm>
            <a:off x="-1" y="0"/>
            <a:ext cx="12192001" cy="68580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16" name="Content Placeholder 3">
            <a:extLst>
              <a:ext uri="{FF2B5EF4-FFF2-40B4-BE49-F238E27FC236}">
                <a16:creationId xmlns:a16="http://schemas.microsoft.com/office/drawing/2014/main" id="{0F5A8BAE-B1A9-A943-AC89-9EACB474F998}"/>
              </a:ext>
            </a:extLst>
          </p:cNvPr>
          <p:cNvSpPr>
            <a:spLocks noGrp="1"/>
          </p:cNvSpPr>
          <p:nvPr>
            <p:ph sz="half" idx="2"/>
          </p:nvPr>
        </p:nvSpPr>
        <p:spPr>
          <a:xfrm>
            <a:off x="1607574" y="2766142"/>
            <a:ext cx="8976852" cy="2870609"/>
          </a:xfrm>
          <a:prstGeom prst="rect">
            <a:avLst/>
          </a:prstGeom>
        </p:spPr>
        <p:txBody>
          <a:bodyPr/>
          <a:lstStyle>
            <a:lvl1pPr marL="0" indent="0" algn="ctr">
              <a:buFont typeface="Symbol" pitchFamily="2" charset="2"/>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Mastertextformat bearbeiten</a:t>
            </a:r>
          </a:p>
        </p:txBody>
      </p:sp>
      <p:sp>
        <p:nvSpPr>
          <p:cNvPr id="17" name="Title 1">
            <a:extLst>
              <a:ext uri="{FF2B5EF4-FFF2-40B4-BE49-F238E27FC236}">
                <a16:creationId xmlns:a16="http://schemas.microsoft.com/office/drawing/2014/main" id="{1E64D609-E7FE-574B-BD14-A47ED9BD7178}"/>
              </a:ext>
            </a:extLst>
          </p:cNvPr>
          <p:cNvSpPr>
            <a:spLocks noGrp="1"/>
          </p:cNvSpPr>
          <p:nvPr>
            <p:ph type="ctrTitle"/>
          </p:nvPr>
        </p:nvSpPr>
        <p:spPr>
          <a:xfrm>
            <a:off x="1607572" y="1221248"/>
            <a:ext cx="8976853" cy="1544893"/>
          </a:xfrm>
          <a:prstGeom prst="rect">
            <a:avLst/>
          </a:prstGeom>
        </p:spPr>
        <p:txBody>
          <a:bodyPr anchor="ctr"/>
          <a:lstStyle>
            <a:lvl1pPr algn="ctr">
              <a:defRPr sz="4800" b="0" i="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a:lstStyle>
          <a:p>
            <a:r>
              <a:rPr lang="de-DE"/>
              <a:t>Mastertitelformat bearbeiten</a:t>
            </a:r>
            <a:endParaRPr lang="en-US" dirty="0"/>
          </a:p>
        </p:txBody>
      </p:sp>
    </p:spTree>
    <p:extLst>
      <p:ext uri="{BB962C8B-B14F-4D97-AF65-F5344CB8AC3E}">
        <p14:creationId xmlns:p14="http://schemas.microsoft.com/office/powerpoint/2010/main" val="320590653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en-US" dirty="0"/>
          </a:p>
        </p:txBody>
      </p:sp>
      <p:sp>
        <p:nvSpPr>
          <p:cNvPr id="7" name="Textfeld 6">
            <a:extLst>
              <a:ext uri="{FF2B5EF4-FFF2-40B4-BE49-F238E27FC236}">
                <a16:creationId xmlns:a16="http://schemas.microsoft.com/office/drawing/2014/main" id="{11B4EB1B-4FBC-7840-906F-520B5551A0FD}"/>
              </a:ext>
            </a:extLst>
          </p:cNvPr>
          <p:cNvSpPr txBox="1"/>
          <p:nvPr/>
        </p:nvSpPr>
        <p:spPr>
          <a:xfrm>
            <a:off x="2840832" y="6352144"/>
            <a:ext cx="7615237" cy="300210"/>
          </a:xfrm>
          <a:prstGeom prst="rect">
            <a:avLst/>
          </a:prstGeom>
          <a:noFill/>
        </p:spPr>
        <p:txBody>
          <a:bodyPr wrap="square" rtlCol="0">
            <a:spAutoFit/>
          </a:bodyPr>
          <a:lstStyle/>
          <a:p>
            <a:r>
              <a:rPr lang="en-US" sz="1351" dirty="0"/>
              <a:t> </a:t>
            </a:r>
          </a:p>
        </p:txBody>
      </p:sp>
      <p:sp>
        <p:nvSpPr>
          <p:cNvPr id="11" name="Slide Number Placeholder 5">
            <a:extLst>
              <a:ext uri="{FF2B5EF4-FFF2-40B4-BE49-F238E27FC236}">
                <a16:creationId xmlns:a16="http://schemas.microsoft.com/office/drawing/2014/main" id="{43384D82-F950-1B48-A87E-3E7E41298F00}"/>
              </a:ext>
            </a:extLst>
          </p:cNvPr>
          <p:cNvSpPr>
            <a:spLocks noGrp="1"/>
          </p:cNvSpPr>
          <p:nvPr>
            <p:ph type="sldNum" sz="quarter" idx="12"/>
          </p:nvPr>
        </p:nvSpPr>
        <p:spPr>
          <a:xfrm>
            <a:off x="10668000" y="6356351"/>
            <a:ext cx="685800" cy="365125"/>
          </a:xfrm>
          <a:prstGeom prst="rect">
            <a:avLst/>
          </a:prstGeom>
        </p:spPr>
        <p:txBody>
          <a:bodyPr/>
          <a:lstStyle>
            <a:lvl1pPr>
              <a:defRPr b="0" i="0">
                <a:latin typeface="Roboto Light" panose="02000000000000000000" pitchFamily="2" charset="0"/>
                <a:ea typeface="Roboto Light" panose="02000000000000000000" pitchFamily="2" charset="0"/>
                <a:cs typeface="Roboto Light" panose="02000000000000000000" pitchFamily="2" charset="0"/>
              </a:defRPr>
            </a:lvl1pPr>
          </a:lstStyle>
          <a:p>
            <a:fld id="{176BA141-8D4A-8A46-AC80-2A1980DE5543}" type="slidenum">
              <a:rPr lang="en-US" smtClean="0"/>
              <a:t>‹Nr.›</a:t>
            </a:fld>
            <a:endParaRPr lang="en-US"/>
          </a:p>
        </p:txBody>
      </p:sp>
      <p:pic>
        <p:nvPicPr>
          <p:cNvPr id="13" name="Picture 4">
            <a:extLst>
              <a:ext uri="{FF2B5EF4-FFF2-40B4-BE49-F238E27FC236}">
                <a16:creationId xmlns:a16="http://schemas.microsoft.com/office/drawing/2014/main" id="{29A80E8C-6F05-F04C-88B5-C1D0EEDABE26}"/>
              </a:ext>
            </a:extLst>
          </p:cNvPr>
          <p:cNvPicPr>
            <a:picLocks noChangeAspect="1"/>
          </p:cNvPicPr>
          <p:nvPr/>
        </p:nvPicPr>
        <p:blipFill rotWithShape="1">
          <a:blip r:embed="rId2"/>
          <a:srcRect t="66129"/>
          <a:stretch/>
        </p:blipFill>
        <p:spPr>
          <a:xfrm>
            <a:off x="5125830" y="1402621"/>
            <a:ext cx="1976852" cy="464904"/>
          </a:xfrm>
          <a:prstGeom prst="rect">
            <a:avLst/>
          </a:prstGeom>
        </p:spPr>
      </p:pic>
      <p:pic>
        <p:nvPicPr>
          <p:cNvPr id="8" name="Grafik 7" descr="Ein Bild, das Zeichnung enthält.&#10;&#10;Automatisch generierte Beschreibung">
            <a:extLst>
              <a:ext uri="{FF2B5EF4-FFF2-40B4-BE49-F238E27FC236}">
                <a16:creationId xmlns:a16="http://schemas.microsoft.com/office/drawing/2014/main" id="{2A0013F1-1454-164C-9D99-9DF63E78AB91}"/>
              </a:ext>
            </a:extLst>
          </p:cNvPr>
          <p:cNvPicPr>
            <a:picLocks noChangeAspect="1"/>
          </p:cNvPicPr>
          <p:nvPr/>
        </p:nvPicPr>
        <p:blipFill rotWithShape="1">
          <a:blip r:embed="rId3">
            <a:extLst>
              <a:ext uri="{28A0092B-C50C-407E-A947-70E740481C1C}">
                <a14:useLocalDpi xmlns:a14="http://schemas.microsoft.com/office/drawing/2010/main" val="0"/>
              </a:ext>
            </a:extLst>
          </a:blip>
          <a:srcRect b="44194"/>
          <a:stretch/>
        </p:blipFill>
        <p:spPr>
          <a:xfrm>
            <a:off x="5162340" y="612168"/>
            <a:ext cx="1940341" cy="790453"/>
          </a:xfrm>
          <a:prstGeom prst="rect">
            <a:avLst/>
          </a:prstGeom>
        </p:spPr>
      </p:pic>
      <p:sp>
        <p:nvSpPr>
          <p:cNvPr id="12" name="Rechteck 11">
            <a:extLst>
              <a:ext uri="{FF2B5EF4-FFF2-40B4-BE49-F238E27FC236}">
                <a16:creationId xmlns:a16="http://schemas.microsoft.com/office/drawing/2014/main" id="{5B56B6F4-3581-A04D-AA05-0EEF583341F7}"/>
              </a:ext>
            </a:extLst>
          </p:cNvPr>
          <p:cNvSpPr/>
          <p:nvPr/>
        </p:nvSpPr>
        <p:spPr>
          <a:xfrm>
            <a:off x="0" y="5929905"/>
            <a:ext cx="12192000" cy="8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5063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000" y="350840"/>
            <a:ext cx="11520000" cy="1325563"/>
          </a:xfrm>
        </p:spPr>
        <p:txBody>
          <a:bodyPr/>
          <a:lstStyle/>
          <a:p>
            <a:r>
              <a:rPr lang="de-DE" dirty="0"/>
              <a:t>Mastertitelformat bearbeiten</a:t>
            </a:r>
            <a:br>
              <a:rPr lang="de-DE" dirty="0"/>
            </a:br>
            <a:endParaRPr lang="en-US" dirty="0"/>
          </a:p>
        </p:txBody>
      </p:sp>
      <p:sp>
        <p:nvSpPr>
          <p:cNvPr id="3" name="Content Placeholder 2"/>
          <p:cNvSpPr>
            <a:spLocks noGrp="1"/>
          </p:cNvSpPr>
          <p:nvPr>
            <p:ph idx="1"/>
          </p:nvPr>
        </p:nvSpPr>
        <p:spPr>
          <a:xfrm>
            <a:off x="336000" y="1825626"/>
            <a:ext cx="11520000" cy="4214981"/>
          </a:xfrm>
          <a:prstGeom prst="rect">
            <a:avLst/>
          </a:prstGeom>
        </p:spPr>
        <p:txBody>
          <a:bodyPr/>
          <a:lstStyle/>
          <a:p>
            <a:pPr lvl="0"/>
            <a:r>
              <a:rPr lang="de-DE"/>
              <a:t>Mastertextformat bearbeiten</a:t>
            </a:r>
          </a:p>
        </p:txBody>
      </p:sp>
      <p:sp>
        <p:nvSpPr>
          <p:cNvPr id="5" name="Slide Number Placeholder 5">
            <a:extLst>
              <a:ext uri="{FF2B5EF4-FFF2-40B4-BE49-F238E27FC236}">
                <a16:creationId xmlns:a16="http://schemas.microsoft.com/office/drawing/2014/main" id="{A4BCF094-D9D5-EE4D-983C-38BA1E05F421}"/>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94229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6" name="Textplatzhalter 13">
            <a:extLst>
              <a:ext uri="{FF2B5EF4-FFF2-40B4-BE49-F238E27FC236}">
                <a16:creationId xmlns:a16="http://schemas.microsoft.com/office/drawing/2014/main" id="{DDC3C9A8-DCB9-9D41-B319-07A84431EB67}"/>
              </a:ext>
            </a:extLst>
          </p:cNvPr>
          <p:cNvSpPr>
            <a:spLocks noGrp="1"/>
          </p:cNvSpPr>
          <p:nvPr>
            <p:ph type="body" sz="quarter" idx="21" hasCustomPrompt="1"/>
          </p:nvPr>
        </p:nvSpPr>
        <p:spPr>
          <a:xfrm>
            <a:off x="4744324" y="1817533"/>
            <a:ext cx="3160137" cy="18048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33"/>
            </a:lvl1pPr>
          </a:lstStyle>
          <a:p>
            <a:pPr lvl="0"/>
            <a:r>
              <a:rPr lang="de-DE" dirty="0"/>
              <a:t> </a:t>
            </a:r>
          </a:p>
        </p:txBody>
      </p:sp>
      <p:sp>
        <p:nvSpPr>
          <p:cNvPr id="17" name="Textplatzhalter 13">
            <a:extLst>
              <a:ext uri="{FF2B5EF4-FFF2-40B4-BE49-F238E27FC236}">
                <a16:creationId xmlns:a16="http://schemas.microsoft.com/office/drawing/2014/main" id="{12FBCEDE-67B6-7D49-9E9C-289E528923E6}"/>
              </a:ext>
            </a:extLst>
          </p:cNvPr>
          <p:cNvSpPr>
            <a:spLocks noGrp="1"/>
          </p:cNvSpPr>
          <p:nvPr>
            <p:ph type="body" sz="quarter" idx="22" hasCustomPrompt="1"/>
          </p:nvPr>
        </p:nvSpPr>
        <p:spPr>
          <a:xfrm>
            <a:off x="8734026" y="1817533"/>
            <a:ext cx="3160137" cy="18048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33"/>
            </a:lvl1pPr>
          </a:lstStyle>
          <a:p>
            <a:pPr lvl="0"/>
            <a:r>
              <a:rPr lang="de-DE" dirty="0"/>
              <a:t> </a:t>
            </a:r>
          </a:p>
        </p:txBody>
      </p:sp>
      <p:sp>
        <p:nvSpPr>
          <p:cNvPr id="15" name="Textplatzhalter 13">
            <a:extLst>
              <a:ext uri="{FF2B5EF4-FFF2-40B4-BE49-F238E27FC236}">
                <a16:creationId xmlns:a16="http://schemas.microsoft.com/office/drawing/2014/main" id="{CF91A166-6A2B-9549-91B1-B28C285FFC94}"/>
              </a:ext>
            </a:extLst>
          </p:cNvPr>
          <p:cNvSpPr>
            <a:spLocks noGrp="1"/>
          </p:cNvSpPr>
          <p:nvPr>
            <p:ph type="body" sz="quarter" idx="20" hasCustomPrompt="1"/>
          </p:nvPr>
        </p:nvSpPr>
        <p:spPr>
          <a:xfrm>
            <a:off x="758521" y="1817533"/>
            <a:ext cx="3160137" cy="18048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33"/>
            </a:lvl1pPr>
          </a:lstStyle>
          <a:p>
            <a:pPr lvl="0"/>
            <a:r>
              <a:rPr lang="de-DE" dirty="0"/>
              <a:t> </a:t>
            </a:r>
          </a:p>
        </p:txBody>
      </p:sp>
      <p:sp>
        <p:nvSpPr>
          <p:cNvPr id="2" name="Title 1"/>
          <p:cNvSpPr>
            <a:spLocks noGrp="1"/>
          </p:cNvSpPr>
          <p:nvPr>
            <p:ph type="title" hasCustomPrompt="1"/>
          </p:nvPr>
        </p:nvSpPr>
        <p:spPr>
          <a:xfrm>
            <a:off x="361001" y="350840"/>
            <a:ext cx="11495001" cy="1325563"/>
          </a:xfrm>
        </p:spPr>
        <p:txBody>
          <a:bodyPr/>
          <a:lstStyle/>
          <a:p>
            <a:r>
              <a:rPr lang="de-DE" dirty="0"/>
              <a:t>Mastertitelformat bearbeiten</a:t>
            </a:r>
            <a:br>
              <a:rPr lang="de-DE" dirty="0"/>
            </a:br>
            <a:endParaRPr lang="en-US" dirty="0"/>
          </a:p>
        </p:txBody>
      </p:sp>
      <p:sp>
        <p:nvSpPr>
          <p:cNvPr id="9" name="Textplatzhalter 25">
            <a:extLst>
              <a:ext uri="{FF2B5EF4-FFF2-40B4-BE49-F238E27FC236}">
                <a16:creationId xmlns:a16="http://schemas.microsoft.com/office/drawing/2014/main" id="{4BE8F971-78A6-1648-AEDC-B16CB3903690}"/>
              </a:ext>
            </a:extLst>
          </p:cNvPr>
          <p:cNvSpPr>
            <a:spLocks noGrp="1"/>
          </p:cNvSpPr>
          <p:nvPr>
            <p:ph type="body" sz="quarter" idx="17" hasCustomPrompt="1"/>
          </p:nvPr>
        </p:nvSpPr>
        <p:spPr>
          <a:xfrm>
            <a:off x="773463" y="4091619"/>
            <a:ext cx="3108076" cy="1562756"/>
          </a:xfrm>
          <a:prstGeom prst="rect">
            <a:avLst/>
          </a:prstGeom>
        </p:spPr>
        <p:txBody>
          <a:bodyPr>
            <a:normAutofit/>
          </a:bodyPr>
          <a:lstStyle>
            <a:lvl1pPr marL="0" marR="0" indent="0" algn="l" defTabSz="609555" rtl="0" eaLnBrk="1" fontAlgn="auto" latinLnBrk="0" hangingPunct="1">
              <a:lnSpc>
                <a:spcPct val="100000"/>
              </a:lnSpc>
              <a:spcBef>
                <a:spcPct val="20000"/>
              </a:spcBef>
              <a:spcAft>
                <a:spcPts val="0"/>
              </a:spcAft>
              <a:buClrTx/>
              <a:buSzTx/>
              <a:buFont typeface="Arial" pitchFamily="34" charset="0"/>
              <a:buNone/>
              <a:tabLst/>
              <a:defRPr sz="1800"/>
            </a:lvl1pPr>
          </a:lstStyle>
          <a:p>
            <a:pPr lvl="0"/>
            <a:r>
              <a:rPr lang="de-DE" dirty="0"/>
              <a:t>Data Science </a:t>
            </a:r>
            <a:r>
              <a:rPr lang="de-DE" dirty="0" err="1"/>
              <a:t>for</a:t>
            </a:r>
            <a:r>
              <a:rPr lang="de-DE" dirty="0"/>
              <a:t> </a:t>
            </a:r>
            <a:r>
              <a:rPr lang="de-DE" dirty="0" err="1"/>
              <a:t>Good</a:t>
            </a:r>
            <a:endParaRPr lang="de-DE" dirty="0"/>
          </a:p>
          <a:p>
            <a:pPr marL="0" marR="0" lvl="0" indent="0" algn="l" defTabSz="609555" rtl="0" eaLnBrk="1" fontAlgn="auto" latinLnBrk="0" hangingPunct="1">
              <a:lnSpc>
                <a:spcPct val="100000"/>
              </a:lnSpc>
              <a:spcBef>
                <a:spcPct val="20000"/>
              </a:spcBef>
              <a:spcAft>
                <a:spcPts val="0"/>
              </a:spcAft>
              <a:buClrTx/>
              <a:buSzTx/>
              <a:buFont typeface="Arial" pitchFamily="34" charset="0"/>
              <a:buNone/>
              <a:tabLst/>
              <a:defRPr/>
            </a:pPr>
            <a:endParaRPr lang="en-US" sz="2133" b="0" i="0" spc="35" dirty="0">
              <a:solidFill>
                <a:srgbClr val="004A94"/>
              </a:solidFill>
              <a:latin typeface="Roboto"/>
            </a:endParaRPr>
          </a:p>
          <a:p>
            <a:pPr lvl="0"/>
            <a:endParaRPr lang="de-DE" dirty="0"/>
          </a:p>
        </p:txBody>
      </p:sp>
      <p:sp>
        <p:nvSpPr>
          <p:cNvPr id="10" name="Textplatzhalter 25">
            <a:extLst>
              <a:ext uri="{FF2B5EF4-FFF2-40B4-BE49-F238E27FC236}">
                <a16:creationId xmlns:a16="http://schemas.microsoft.com/office/drawing/2014/main" id="{4C88D0A7-BF5B-8D46-B198-7CF6B18FE8AA}"/>
              </a:ext>
            </a:extLst>
          </p:cNvPr>
          <p:cNvSpPr>
            <a:spLocks noGrp="1"/>
          </p:cNvSpPr>
          <p:nvPr>
            <p:ph type="body" sz="quarter" idx="18" hasCustomPrompt="1"/>
          </p:nvPr>
        </p:nvSpPr>
        <p:spPr>
          <a:xfrm>
            <a:off x="4801219" y="4083471"/>
            <a:ext cx="3064535" cy="1570904"/>
          </a:xfrm>
          <a:prstGeom prst="rect">
            <a:avLst/>
          </a:prstGeom>
        </p:spPr>
        <p:txBody>
          <a:bodyPr>
            <a:normAutofit/>
          </a:bodyPr>
          <a:lstStyle>
            <a:lvl1pPr marL="0" indent="0">
              <a:buNone/>
              <a:defRPr sz="1800"/>
            </a:lvl1pPr>
          </a:lstStyle>
          <a:p>
            <a:pPr lvl="0"/>
            <a:r>
              <a:rPr lang="de-DE" dirty="0"/>
              <a:t>Data Science </a:t>
            </a:r>
            <a:r>
              <a:rPr lang="de-DE" dirty="0" err="1"/>
              <a:t>for</a:t>
            </a:r>
            <a:r>
              <a:rPr lang="de-DE" dirty="0"/>
              <a:t> Society</a:t>
            </a:r>
            <a:br>
              <a:rPr lang="de-DE" dirty="0"/>
            </a:br>
            <a:endParaRPr lang="de-DE" sz="1867" dirty="0"/>
          </a:p>
          <a:p>
            <a:pPr lvl="0"/>
            <a:endParaRPr lang="de-DE" dirty="0"/>
          </a:p>
          <a:p>
            <a:pPr lvl="0"/>
            <a:endParaRPr lang="de-DE" dirty="0"/>
          </a:p>
        </p:txBody>
      </p:sp>
      <p:sp>
        <p:nvSpPr>
          <p:cNvPr id="11" name="Textplatzhalter 25">
            <a:extLst>
              <a:ext uri="{FF2B5EF4-FFF2-40B4-BE49-F238E27FC236}">
                <a16:creationId xmlns:a16="http://schemas.microsoft.com/office/drawing/2014/main" id="{346DB19F-D606-E045-99CF-84270FE40C0C}"/>
              </a:ext>
            </a:extLst>
          </p:cNvPr>
          <p:cNvSpPr>
            <a:spLocks noGrp="1"/>
          </p:cNvSpPr>
          <p:nvPr>
            <p:ph type="body" sz="quarter" idx="19" hasCustomPrompt="1"/>
          </p:nvPr>
        </p:nvSpPr>
        <p:spPr>
          <a:xfrm>
            <a:off x="8735753" y="4094816"/>
            <a:ext cx="3135611" cy="1559561"/>
          </a:xfrm>
          <a:prstGeom prst="rect">
            <a:avLst/>
          </a:prstGeom>
        </p:spPr>
        <p:txBody>
          <a:bodyPr>
            <a:normAutofit/>
          </a:bodyPr>
          <a:lstStyle>
            <a:lvl1pPr marL="0" marR="0" indent="0" algn="l" defTabSz="609555" rtl="0" eaLnBrk="1" fontAlgn="auto" latinLnBrk="0" hangingPunct="1">
              <a:lnSpc>
                <a:spcPct val="100000"/>
              </a:lnSpc>
              <a:spcBef>
                <a:spcPct val="20000"/>
              </a:spcBef>
              <a:spcAft>
                <a:spcPts val="0"/>
              </a:spcAft>
              <a:buClrTx/>
              <a:buSzTx/>
              <a:buFont typeface="Arial" pitchFamily="34" charset="0"/>
              <a:buNone/>
              <a:tabLst/>
              <a:defRPr sz="1800"/>
            </a:lvl1pPr>
          </a:lstStyle>
          <a:p>
            <a:pPr lvl="0"/>
            <a:r>
              <a:rPr lang="de-DE" dirty="0"/>
              <a:t>Data Science </a:t>
            </a:r>
            <a:r>
              <a:rPr lang="de-DE" dirty="0" err="1"/>
              <a:t>for</a:t>
            </a:r>
            <a:r>
              <a:rPr lang="de-DE" dirty="0"/>
              <a:t> Tomorrow</a:t>
            </a:r>
          </a:p>
          <a:p>
            <a:pPr lvl="0"/>
            <a:endParaRPr lang="de-DE" dirty="0"/>
          </a:p>
        </p:txBody>
      </p:sp>
      <p:cxnSp>
        <p:nvCxnSpPr>
          <p:cNvPr id="12" name="Gerade Verbindung 11">
            <a:extLst>
              <a:ext uri="{FF2B5EF4-FFF2-40B4-BE49-F238E27FC236}">
                <a16:creationId xmlns:a16="http://schemas.microsoft.com/office/drawing/2014/main" id="{AF3069A2-0458-464B-B7F3-693E61617EFE}"/>
              </a:ext>
            </a:extLst>
          </p:cNvPr>
          <p:cNvCxnSpPr>
            <a:cxnSpLocks/>
          </p:cNvCxnSpPr>
          <p:nvPr/>
        </p:nvCxnSpPr>
        <p:spPr>
          <a:xfrm flipV="1">
            <a:off x="360999" y="1817536"/>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4DE375-C01A-F642-A8F3-A228597BE863}"/>
              </a:ext>
            </a:extLst>
          </p:cNvPr>
          <p:cNvCxnSpPr>
            <a:cxnSpLocks/>
          </p:cNvCxnSpPr>
          <p:nvPr/>
        </p:nvCxnSpPr>
        <p:spPr>
          <a:xfrm flipV="1">
            <a:off x="4331491" y="1817534"/>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94E1281-6E1F-584B-BBB9-244A92DC9612}"/>
              </a:ext>
            </a:extLst>
          </p:cNvPr>
          <p:cNvCxnSpPr>
            <a:cxnSpLocks/>
          </p:cNvCxnSpPr>
          <p:nvPr/>
        </p:nvCxnSpPr>
        <p:spPr>
          <a:xfrm flipV="1">
            <a:off x="8407180" y="1817534"/>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5E59BF8-5897-3D4A-9B76-C2326ABE95B5}"/>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3044063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4141" y="350840"/>
            <a:ext cx="11491859" cy="1325563"/>
          </a:xfrm>
        </p:spPr>
        <p:txBody>
          <a:bodyPr/>
          <a:lstStyle/>
          <a:p>
            <a:r>
              <a:rPr lang="de-DE" dirty="0"/>
              <a:t>Mastertitelformat bearbeiten</a:t>
            </a:r>
            <a:br>
              <a:rPr lang="de-DE" dirty="0"/>
            </a:br>
            <a:endParaRPr lang="en-US" dirty="0"/>
          </a:p>
        </p:txBody>
      </p:sp>
      <p:sp>
        <p:nvSpPr>
          <p:cNvPr id="3" name="Content Placeholder 2"/>
          <p:cNvSpPr>
            <a:spLocks noGrp="1"/>
          </p:cNvSpPr>
          <p:nvPr>
            <p:ph sz="half" idx="1"/>
          </p:nvPr>
        </p:nvSpPr>
        <p:spPr>
          <a:xfrm>
            <a:off x="364141" y="1820709"/>
            <a:ext cx="5655659" cy="4221319"/>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6172201" y="1820709"/>
            <a:ext cx="5655657" cy="4221319"/>
          </a:xfrm>
          <a:prstGeom prst="rect">
            <a:avLst/>
          </a:prstGeom>
        </p:spPr>
        <p:txBody>
          <a:bodyPr/>
          <a:lstStyle/>
          <a:p>
            <a:pPr lvl="0"/>
            <a:r>
              <a:rPr lang="de-DE"/>
              <a:t>Mastertextformat bearbeiten</a:t>
            </a:r>
          </a:p>
        </p:txBody>
      </p:sp>
      <p:sp>
        <p:nvSpPr>
          <p:cNvPr id="6" name="Slide Number Placeholder 5">
            <a:extLst>
              <a:ext uri="{FF2B5EF4-FFF2-40B4-BE49-F238E27FC236}">
                <a16:creationId xmlns:a16="http://schemas.microsoft.com/office/drawing/2014/main" id="{B8608122-080A-EA41-BB51-21381087E641}"/>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25785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8" name="Textplatzhalter 13">
            <a:extLst>
              <a:ext uri="{FF2B5EF4-FFF2-40B4-BE49-F238E27FC236}">
                <a16:creationId xmlns:a16="http://schemas.microsoft.com/office/drawing/2014/main" id="{1BA3903E-1028-7E42-BA16-D3CEEA2FAC4B}"/>
              </a:ext>
            </a:extLst>
          </p:cNvPr>
          <p:cNvSpPr>
            <a:spLocks noGrp="1"/>
          </p:cNvSpPr>
          <p:nvPr>
            <p:ph type="body" sz="quarter" idx="20" hasCustomPrompt="1"/>
          </p:nvPr>
        </p:nvSpPr>
        <p:spPr>
          <a:xfrm>
            <a:off x="356050" y="1820707"/>
            <a:ext cx="5739951" cy="4221319"/>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33"/>
            </a:lvl1pPr>
          </a:lstStyle>
          <a:p>
            <a:pPr lvl="0"/>
            <a:r>
              <a:rPr lang="de-DE" dirty="0"/>
              <a:t> </a:t>
            </a:r>
          </a:p>
        </p:txBody>
      </p:sp>
      <p:sp>
        <p:nvSpPr>
          <p:cNvPr id="2" name="Title 1"/>
          <p:cNvSpPr>
            <a:spLocks noGrp="1"/>
          </p:cNvSpPr>
          <p:nvPr>
            <p:ph type="title" hasCustomPrompt="1"/>
          </p:nvPr>
        </p:nvSpPr>
        <p:spPr>
          <a:xfrm>
            <a:off x="356050" y="350840"/>
            <a:ext cx="11499951" cy="1325563"/>
          </a:xfrm>
        </p:spPr>
        <p:txBody>
          <a:bodyPr/>
          <a:lstStyle/>
          <a:p>
            <a:r>
              <a:rPr lang="de-DE" dirty="0"/>
              <a:t>Mastertitelformat bearbeiten</a:t>
            </a:r>
            <a:br>
              <a:rPr lang="de-DE" dirty="0"/>
            </a:br>
            <a:endParaRPr lang="en-US" dirty="0"/>
          </a:p>
        </p:txBody>
      </p:sp>
      <p:sp>
        <p:nvSpPr>
          <p:cNvPr id="4" name="Content Placeholder 3"/>
          <p:cNvSpPr>
            <a:spLocks noGrp="1"/>
          </p:cNvSpPr>
          <p:nvPr>
            <p:ph sz="half" idx="2"/>
          </p:nvPr>
        </p:nvSpPr>
        <p:spPr>
          <a:xfrm>
            <a:off x="6172200" y="1820709"/>
            <a:ext cx="5683800" cy="4221319"/>
          </a:xfrm>
          <a:prstGeom prst="rect">
            <a:avLst/>
          </a:prstGeom>
        </p:spPr>
        <p:txBody>
          <a:bodyPr/>
          <a:lstStyle/>
          <a:p>
            <a:pPr lvl="0"/>
            <a:r>
              <a:rPr lang="de-DE"/>
              <a:t>Mastertextformat bearbeiten</a:t>
            </a:r>
          </a:p>
        </p:txBody>
      </p:sp>
      <p:sp>
        <p:nvSpPr>
          <p:cNvPr id="7" name="Slide Number Placeholder 5">
            <a:extLst>
              <a:ext uri="{FF2B5EF4-FFF2-40B4-BE49-F238E27FC236}">
                <a16:creationId xmlns:a16="http://schemas.microsoft.com/office/drawing/2014/main" id="{9EFA4450-B54B-4F40-9DB8-175A294FEB55}"/>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2955748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Slide Number Placeholder 5">
            <a:extLst>
              <a:ext uri="{FF2B5EF4-FFF2-40B4-BE49-F238E27FC236}">
                <a16:creationId xmlns:a16="http://schemas.microsoft.com/office/drawing/2014/main" id="{99B02422-7427-4E41-A3D9-B5B9DC0BC2A3}"/>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238711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E58F249-601F-8143-91C2-7E5CC5EDFDE3}"/>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3196659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9862CB-012B-0F4F-80CE-EFF41B467106}"/>
              </a:ext>
            </a:extLst>
          </p:cNvPr>
          <p:cNvSpPr/>
          <p:nvPr/>
        </p:nvSpPr>
        <p:spPr>
          <a:xfrm>
            <a:off x="0" y="6044749"/>
            <a:ext cx="12192000" cy="813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1"/>
          </a:p>
        </p:txBody>
      </p:sp>
      <p:sp>
        <p:nvSpPr>
          <p:cNvPr id="6" name="Textplatzhalter 13">
            <a:extLst>
              <a:ext uri="{FF2B5EF4-FFF2-40B4-BE49-F238E27FC236}">
                <a16:creationId xmlns:a16="http://schemas.microsoft.com/office/drawing/2014/main" id="{97106E85-F76B-4A4A-A3BC-838F6D00E9CA}"/>
              </a:ext>
            </a:extLst>
          </p:cNvPr>
          <p:cNvSpPr>
            <a:spLocks noGrp="1"/>
          </p:cNvSpPr>
          <p:nvPr>
            <p:ph type="body" sz="quarter" idx="20" hasCustomPrompt="1"/>
          </p:nvPr>
        </p:nvSpPr>
        <p:spPr>
          <a:xfrm>
            <a:off x="0" y="0"/>
            <a:ext cx="12192000" cy="68580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33"/>
            </a:lvl1pPr>
          </a:lstStyle>
          <a:p>
            <a:pPr lvl="0"/>
            <a:r>
              <a:rPr lang="de-DE" dirty="0"/>
              <a:t> </a:t>
            </a:r>
          </a:p>
        </p:txBody>
      </p:sp>
    </p:spTree>
    <p:extLst>
      <p:ext uri="{BB962C8B-B14F-4D97-AF65-F5344CB8AC3E}">
        <p14:creationId xmlns:p14="http://schemas.microsoft.com/office/powerpoint/2010/main" val="4183110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enutzerdefiniertes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D34B08E-6551-1A4A-A01E-6D8F2DD3E440}"/>
              </a:ext>
            </a:extLst>
          </p:cNvPr>
          <p:cNvSpPr/>
          <p:nvPr/>
        </p:nvSpPr>
        <p:spPr>
          <a:xfrm>
            <a:off x="291313" y="6149947"/>
            <a:ext cx="11598584" cy="708053"/>
          </a:xfrm>
          <a:prstGeom prst="rect">
            <a:avLst/>
          </a:prstGeom>
          <a:solidFill>
            <a:srgbClr val="213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35047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000" y="350840"/>
            <a:ext cx="11520000" cy="1325563"/>
          </a:xfrm>
        </p:spPr>
        <p:txBody>
          <a:bodyPr/>
          <a:lstStyle/>
          <a:p>
            <a:r>
              <a:rPr lang="de-DE" dirty="0"/>
              <a:t>Mastertitelformat bearbeiten</a:t>
            </a:r>
            <a:br>
              <a:rPr lang="de-DE" dirty="0"/>
            </a:br>
            <a:endParaRPr lang="en-US" dirty="0"/>
          </a:p>
        </p:txBody>
      </p:sp>
      <p:sp>
        <p:nvSpPr>
          <p:cNvPr id="3" name="Content Placeholder 2"/>
          <p:cNvSpPr>
            <a:spLocks noGrp="1"/>
          </p:cNvSpPr>
          <p:nvPr>
            <p:ph idx="1"/>
          </p:nvPr>
        </p:nvSpPr>
        <p:spPr>
          <a:xfrm>
            <a:off x="336000" y="1825626"/>
            <a:ext cx="11520000" cy="4214981"/>
          </a:xfrm>
          <a:prstGeom prst="rect">
            <a:avLst/>
          </a:prstGeom>
        </p:spPr>
        <p:txBody>
          <a:bodyPr/>
          <a:lstStyle/>
          <a:p>
            <a:pPr lvl="0"/>
            <a:r>
              <a:rPr lang="de-DE"/>
              <a:t>Mastertextformat bearbeiten</a:t>
            </a:r>
          </a:p>
        </p:txBody>
      </p:sp>
      <p:sp>
        <p:nvSpPr>
          <p:cNvPr id="5" name="Slide Number Placeholder 5">
            <a:extLst>
              <a:ext uri="{FF2B5EF4-FFF2-40B4-BE49-F238E27FC236}">
                <a16:creationId xmlns:a16="http://schemas.microsoft.com/office/drawing/2014/main" id="{A4BCF094-D9D5-EE4D-983C-38BA1E05F421}"/>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4273333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nal Slide">
    <p:bg>
      <p:bgPr>
        <a:blipFill>
          <a:blip r:embed="rId2"/>
          <a:stretch>
            <a:fillRect/>
          </a:stretch>
        </a:blipFill>
        <a:effectLst/>
      </p:bgPr>
    </p:bg>
    <p:spTree>
      <p:nvGrpSpPr>
        <p:cNvPr id="1" name=""/>
        <p:cNvGrpSpPr/>
        <p:nvPr/>
      </p:nvGrpSpPr>
      <p:grpSpPr>
        <a:xfrm>
          <a:off x="0" y="0"/>
          <a:ext cx="0" cy="0"/>
          <a:chOff x="0" y="0"/>
          <a:chExt cx="0" cy="0"/>
        </a:xfrm>
      </p:grpSpPr>
      <p:sp>
        <p:nvSpPr>
          <p:cNvPr id="18" name="Textplatzhalter 18">
            <a:extLst>
              <a:ext uri="{FF2B5EF4-FFF2-40B4-BE49-F238E27FC236}">
                <a16:creationId xmlns:a16="http://schemas.microsoft.com/office/drawing/2014/main" id="{52CF415E-F1F2-D04F-8FF3-26D3EE911B8A}"/>
              </a:ext>
            </a:extLst>
          </p:cNvPr>
          <p:cNvSpPr>
            <a:spLocks noGrp="1"/>
          </p:cNvSpPr>
          <p:nvPr>
            <p:ph type="body" sz="quarter" idx="13" hasCustomPrompt="1"/>
          </p:nvPr>
        </p:nvSpPr>
        <p:spPr>
          <a:xfrm>
            <a:off x="-1" y="0"/>
            <a:ext cx="12192001" cy="68580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12" name="Abgerundetes Rechteck 11">
            <a:extLst>
              <a:ext uri="{FF2B5EF4-FFF2-40B4-BE49-F238E27FC236}">
                <a16:creationId xmlns:a16="http://schemas.microsoft.com/office/drawing/2014/main" id="{0E19F570-0771-2C42-A745-078AF3C548C9}"/>
              </a:ext>
            </a:extLst>
          </p:cNvPr>
          <p:cNvSpPr/>
          <p:nvPr/>
        </p:nvSpPr>
        <p:spPr>
          <a:xfrm>
            <a:off x="6141959" y="4478477"/>
            <a:ext cx="5716807" cy="17272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3" name="Gruppieren 2">
            <a:extLst>
              <a:ext uri="{FF2B5EF4-FFF2-40B4-BE49-F238E27FC236}">
                <a16:creationId xmlns:a16="http://schemas.microsoft.com/office/drawing/2014/main" id="{C50F1296-8067-F742-B86D-B0E11220C1C0}"/>
              </a:ext>
            </a:extLst>
          </p:cNvPr>
          <p:cNvGrpSpPr/>
          <p:nvPr/>
        </p:nvGrpSpPr>
        <p:grpSpPr>
          <a:xfrm>
            <a:off x="6073059" y="978184"/>
            <a:ext cx="5839071" cy="4901632"/>
            <a:chOff x="4554794" y="742950"/>
            <a:chExt cx="4379303" cy="3676224"/>
          </a:xfrm>
        </p:grpSpPr>
        <p:sp>
          <p:nvSpPr>
            <p:cNvPr id="11" name="Abgerundetes Rechteck 10">
              <a:extLst>
                <a:ext uri="{FF2B5EF4-FFF2-40B4-BE49-F238E27FC236}">
                  <a16:creationId xmlns:a16="http://schemas.microsoft.com/office/drawing/2014/main" id="{F899A5AB-CDD7-2A46-9151-62C7555B3706}"/>
                </a:ext>
              </a:extLst>
            </p:cNvPr>
            <p:cNvSpPr/>
            <p:nvPr/>
          </p:nvSpPr>
          <p:spPr>
            <a:xfrm>
              <a:off x="4607192" y="205556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Abgerundetes Rechteck 1">
              <a:extLst>
                <a:ext uri="{FF2B5EF4-FFF2-40B4-BE49-F238E27FC236}">
                  <a16:creationId xmlns:a16="http://schemas.microsoft.com/office/drawing/2014/main" id="{8D39BA16-7C26-EA40-A708-68078A2AE7E1}"/>
                </a:ext>
              </a:extLst>
            </p:cNvPr>
            <p:cNvSpPr/>
            <p:nvPr/>
          </p:nvSpPr>
          <p:spPr>
            <a:xfrm>
              <a:off x="4572000" y="74295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21" name="Picture 3">
              <a:extLst>
                <a:ext uri="{FF2B5EF4-FFF2-40B4-BE49-F238E27FC236}">
                  <a16:creationId xmlns:a16="http://schemas.microsoft.com/office/drawing/2014/main" id="{8BDCF83C-C6D5-4D47-8A06-724F0C37FEFF}"/>
                </a:ext>
              </a:extLst>
            </p:cNvPr>
            <p:cNvPicPr>
              <a:picLocks noChangeAspect="1"/>
            </p:cNvPicPr>
            <p:nvPr/>
          </p:nvPicPr>
          <p:blipFill>
            <a:blip r:embed="rId3">
              <a:grayscl/>
            </a:blip>
            <a:srcRect/>
            <a:stretch>
              <a:fillRect/>
            </a:stretch>
          </p:blipFill>
          <p:spPr>
            <a:xfrm>
              <a:off x="4649722" y="1133731"/>
              <a:ext cx="660760" cy="535216"/>
            </a:xfrm>
            <a:prstGeom prst="rect">
              <a:avLst/>
            </a:prstGeom>
          </p:spPr>
        </p:pic>
        <p:pic>
          <p:nvPicPr>
            <p:cNvPr id="31" name="Picture 5">
              <a:extLst>
                <a:ext uri="{FF2B5EF4-FFF2-40B4-BE49-F238E27FC236}">
                  <a16:creationId xmlns:a16="http://schemas.microsoft.com/office/drawing/2014/main" id="{D56B145A-A905-3548-95A0-F25FEB0C654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harpenSoften amount="25000"/>
                      </a14:imgEffect>
                    </a14:imgLayer>
                  </a14:imgProps>
                </a:ext>
              </a:extLst>
            </a:blip>
            <a:srcRect/>
            <a:stretch>
              <a:fillRect/>
            </a:stretch>
          </p:blipFill>
          <p:spPr>
            <a:xfrm>
              <a:off x="4607192" y="2370338"/>
              <a:ext cx="745819" cy="745819"/>
            </a:xfrm>
            <a:prstGeom prst="rect">
              <a:avLst/>
            </a:prstGeom>
            <a:noFill/>
          </p:spPr>
        </p:pic>
        <p:sp>
          <p:nvSpPr>
            <p:cNvPr id="7" name="Textfeld 6">
              <a:extLst>
                <a:ext uri="{FF2B5EF4-FFF2-40B4-BE49-F238E27FC236}">
                  <a16:creationId xmlns:a16="http://schemas.microsoft.com/office/drawing/2014/main" id="{E4179F6D-887B-654C-8B97-4F2FBDFAD3D5}"/>
                </a:ext>
              </a:extLst>
            </p:cNvPr>
            <p:cNvSpPr txBox="1"/>
            <p:nvPr/>
          </p:nvSpPr>
          <p:spPr>
            <a:xfrm>
              <a:off x="5465461" y="937590"/>
              <a:ext cx="3394144" cy="900247"/>
            </a:xfrm>
            <a:prstGeom prst="rect">
              <a:avLst/>
            </a:prstGeom>
            <a:noFill/>
          </p:spPr>
          <p:txBody>
            <a:bodyPr wrap="square" rtlCol="0">
              <a:spAutoFit/>
            </a:bodyPr>
            <a:lstStyle/>
            <a:p>
              <a:r>
                <a:rPr lang="de-DE" sz="2400" b="0" i="0" dirty="0" err="1">
                  <a:solidFill>
                    <a:schemeClr val="bg1"/>
                  </a:solidFill>
                  <a:latin typeface="Roboto Light" panose="02000000000000000000" pitchFamily="2" charset="0"/>
                  <a:ea typeface="Roboto Light" panose="02000000000000000000" pitchFamily="2" charset="0"/>
                </a:rPr>
                <a:t>For</a:t>
              </a:r>
              <a:r>
                <a:rPr lang="de-DE" sz="2400" b="0" i="0" dirty="0">
                  <a:solidFill>
                    <a:schemeClr val="bg1"/>
                  </a:solidFill>
                  <a:latin typeface="Roboto Light" panose="02000000000000000000" pitchFamily="2" charset="0"/>
                  <a:ea typeface="Roboto Light" panose="02000000000000000000" pitchFamily="2" charset="0"/>
                </a:rPr>
                <a:t> instant </a:t>
              </a:r>
              <a:r>
                <a:rPr lang="de-DE" sz="2400" b="0" i="0" dirty="0" err="1">
                  <a:solidFill>
                    <a:schemeClr val="bg1"/>
                  </a:solidFill>
                  <a:latin typeface="Roboto Light" panose="02000000000000000000" pitchFamily="2" charset="0"/>
                  <a:ea typeface="Roboto Light" panose="02000000000000000000" pitchFamily="2" charset="0"/>
                </a:rPr>
                <a:t>updates</a:t>
              </a:r>
              <a:r>
                <a:rPr lang="de-DE" sz="2400" b="0" i="0" dirty="0">
                  <a:solidFill>
                    <a:schemeClr val="bg1"/>
                  </a:solidFill>
                  <a:latin typeface="Roboto Light" panose="02000000000000000000" pitchFamily="2" charset="0"/>
                  <a:ea typeface="Roboto Light" panose="02000000000000000000" pitchFamily="2" charset="0"/>
                </a:rPr>
                <a:t> on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work</a:t>
              </a:r>
              <a:r>
                <a:rPr lang="de-DE" sz="2400" b="0" i="0" dirty="0">
                  <a:solidFill>
                    <a:schemeClr val="bg1"/>
                  </a:solidFill>
                  <a:latin typeface="Roboto Light" panose="02000000000000000000" pitchFamily="2" charset="0"/>
                  <a:ea typeface="Roboto Light" panose="02000000000000000000" pitchFamily="2" charset="0"/>
                </a:rPr>
                <a:t> follow </a:t>
              </a:r>
              <a:r>
                <a:rPr lang="de-DE" sz="2400" b="0" i="0" dirty="0" err="1">
                  <a:solidFill>
                    <a:schemeClr val="bg1"/>
                  </a:solidFill>
                  <a:latin typeface="Roboto Light" panose="02000000000000000000" pitchFamily="2" charset="0"/>
                  <a:ea typeface="Roboto Light" panose="02000000000000000000" pitchFamily="2" charset="0"/>
                </a:rPr>
                <a:t>us</a:t>
              </a:r>
              <a:r>
                <a:rPr lang="de-DE" sz="2400" b="0" i="0" dirty="0">
                  <a:solidFill>
                    <a:schemeClr val="bg1"/>
                  </a:solidFill>
                  <a:latin typeface="Roboto Light" panose="02000000000000000000" pitchFamily="2" charset="0"/>
                  <a:ea typeface="Roboto Light" panose="02000000000000000000" pitchFamily="2" charset="0"/>
                </a:rPr>
                <a:t> on Twitter</a:t>
              </a:r>
            </a:p>
            <a:p>
              <a:r>
                <a:rPr lang="de-DE" sz="2400" b="0" i="0" dirty="0">
                  <a:solidFill>
                    <a:schemeClr val="bg1"/>
                  </a:solidFill>
                  <a:latin typeface="Roboto Light" panose="02000000000000000000" pitchFamily="2" charset="0"/>
                  <a:ea typeface="Roboto Light" panose="02000000000000000000" pitchFamily="2" charset="0"/>
                </a:rPr>
                <a:t>@</a:t>
              </a:r>
              <a:r>
                <a:rPr lang="de-DE" sz="2400" b="0" i="0" dirty="0" err="1">
                  <a:solidFill>
                    <a:schemeClr val="bg1"/>
                  </a:solidFill>
                  <a:latin typeface="Roboto Light" panose="02000000000000000000" pitchFamily="2" charset="0"/>
                  <a:ea typeface="Roboto Light" panose="02000000000000000000" pitchFamily="2" charset="0"/>
                </a:rPr>
                <a:t>CorrelAid</a:t>
              </a:r>
              <a:endParaRPr lang="de-DE" sz="2400" b="0" i="0" dirty="0">
                <a:solidFill>
                  <a:schemeClr val="bg1"/>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0BF66B0A-A665-F442-93FD-D6378618C9A2}"/>
                </a:ext>
              </a:extLst>
            </p:cNvPr>
            <p:cNvSpPr txBox="1"/>
            <p:nvPr/>
          </p:nvSpPr>
          <p:spPr>
            <a:xfrm>
              <a:off x="5483455" y="2241309"/>
              <a:ext cx="3394143" cy="900247"/>
            </a:xfrm>
            <a:prstGeom prst="rect">
              <a:avLst/>
            </a:prstGeom>
            <a:noFill/>
          </p:spPr>
          <p:txBody>
            <a:bodyPr wrap="square" rtlCol="0">
              <a:spAutoFit/>
            </a:bodyPr>
            <a:lstStyle/>
            <a:p>
              <a:r>
                <a:rPr lang="de-DE" sz="2400" b="0" i="0" dirty="0" err="1">
                  <a:solidFill>
                    <a:schemeClr val="bg1"/>
                  </a:solidFill>
                  <a:latin typeface="Roboto Light" panose="02000000000000000000" pitchFamily="2" charset="0"/>
                  <a:ea typeface="Roboto Light" panose="02000000000000000000" pitchFamily="2" charset="0"/>
                </a:rPr>
                <a:t>Receive</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the</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latest</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infos</a:t>
              </a:r>
              <a:r>
                <a:rPr lang="de-DE" sz="2400" b="0" i="0" dirty="0">
                  <a:solidFill>
                    <a:schemeClr val="bg1"/>
                  </a:solidFill>
                  <a:latin typeface="Roboto Light" panose="02000000000000000000" pitchFamily="2" charset="0"/>
                  <a:ea typeface="Roboto Light" panose="02000000000000000000" pitchFamily="2" charset="0"/>
                </a:rPr>
                <a:t> in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projects</a:t>
              </a:r>
              <a:r>
                <a:rPr lang="de-DE" sz="2400" b="0" i="0" dirty="0">
                  <a:solidFill>
                    <a:schemeClr val="bg1"/>
                  </a:solidFill>
                  <a:latin typeface="Roboto Light" panose="02000000000000000000" pitchFamily="2" charset="0"/>
                  <a:ea typeface="Roboto Light" panose="02000000000000000000" pitchFamily="2" charset="0"/>
                </a:rPr>
                <a:t> via Facebook @</a:t>
              </a:r>
              <a:r>
                <a:rPr lang="de-DE" sz="2400" b="0" i="0" dirty="0" err="1">
                  <a:solidFill>
                    <a:schemeClr val="bg1"/>
                  </a:solidFill>
                  <a:latin typeface="Roboto Light" panose="02000000000000000000" pitchFamily="2" charset="0"/>
                  <a:ea typeface="Roboto Light" panose="02000000000000000000" pitchFamily="2" charset="0"/>
                </a:rPr>
                <a:t>WeAreCorrelAid</a:t>
              </a:r>
              <a:endParaRPr lang="de-DE" sz="2400" b="0" i="0" dirty="0">
                <a:solidFill>
                  <a:schemeClr val="bg1"/>
                </a:solidFill>
                <a:latin typeface="Roboto Light" panose="02000000000000000000" pitchFamily="2" charset="0"/>
                <a:ea typeface="Roboto Light" panose="02000000000000000000" pitchFamily="2" charset="0"/>
              </a:endParaRPr>
            </a:p>
          </p:txBody>
        </p:sp>
        <p:pic>
          <p:nvPicPr>
            <p:cNvPr id="13" name="Picture 7">
              <a:extLst>
                <a:ext uri="{FF2B5EF4-FFF2-40B4-BE49-F238E27FC236}">
                  <a16:creationId xmlns:a16="http://schemas.microsoft.com/office/drawing/2014/main" id="{37F29EA4-E29B-3C46-86CA-3D11169F3E1B}"/>
                </a:ext>
              </a:extLst>
            </p:cNvPr>
            <p:cNvPicPr>
              <a:picLocks noChangeAspect="1"/>
            </p:cNvPicPr>
            <p:nvPr/>
          </p:nvPicPr>
          <p:blipFill>
            <a:blip r:embed="rId6"/>
            <a:srcRect/>
            <a:stretch>
              <a:fillRect/>
            </a:stretch>
          </p:blipFill>
          <p:spPr>
            <a:xfrm>
              <a:off x="4554794" y="3602973"/>
              <a:ext cx="816201" cy="816201"/>
            </a:xfrm>
            <a:prstGeom prst="rect">
              <a:avLst/>
            </a:prstGeom>
          </p:spPr>
        </p:pic>
        <p:sp>
          <p:nvSpPr>
            <p:cNvPr id="10" name="Rechteck 9">
              <a:extLst>
                <a:ext uri="{FF2B5EF4-FFF2-40B4-BE49-F238E27FC236}">
                  <a16:creationId xmlns:a16="http://schemas.microsoft.com/office/drawing/2014/main" id="{B4AF3722-5EBA-E14F-8A85-9FA2D936311B}"/>
                </a:ext>
              </a:extLst>
            </p:cNvPr>
            <p:cNvSpPr/>
            <p:nvPr/>
          </p:nvSpPr>
          <p:spPr>
            <a:xfrm>
              <a:off x="5539953" y="3687907"/>
              <a:ext cx="3394144" cy="623248"/>
            </a:xfrm>
            <a:prstGeom prst="rect">
              <a:avLst/>
            </a:prstGeom>
          </p:spPr>
          <p:txBody>
            <a:bodyPr wrap="square">
              <a:spAutoFit/>
            </a:bodyPr>
            <a:lstStyle/>
            <a:p>
              <a:r>
                <a:rPr lang="de-DE" sz="2400" b="0" i="0" dirty="0" err="1">
                  <a:solidFill>
                    <a:schemeClr val="bg1"/>
                  </a:solidFill>
                  <a:latin typeface="Roboto Light" panose="02000000000000000000" pitchFamily="2" charset="0"/>
                  <a:ea typeface="Roboto Light" panose="02000000000000000000" pitchFamily="2" charset="0"/>
                </a:rPr>
                <a:t>Sign</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up</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for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mailing</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list</a:t>
              </a:r>
              <a:r>
                <a:rPr lang="de-DE" sz="2400" b="0" i="0" dirty="0">
                  <a:solidFill>
                    <a:schemeClr val="bg1"/>
                  </a:solidFill>
                  <a:latin typeface="Roboto Light" panose="02000000000000000000" pitchFamily="2" charset="0"/>
                  <a:ea typeface="Roboto Light" panose="02000000000000000000" pitchFamily="2" charset="0"/>
                </a:rPr>
                <a:t> on</a:t>
              </a:r>
              <a:br>
                <a:rPr lang="de-DE" sz="2400" b="0" i="0" dirty="0">
                  <a:solidFill>
                    <a:schemeClr val="bg1"/>
                  </a:solidFill>
                  <a:latin typeface="Roboto Light" panose="02000000000000000000" pitchFamily="2" charset="0"/>
                  <a:ea typeface="Roboto Light" panose="02000000000000000000" pitchFamily="2" charset="0"/>
                </a:rPr>
              </a:br>
              <a:r>
                <a:rPr lang="de-DE" sz="2400" b="0" i="0" dirty="0" err="1">
                  <a:solidFill>
                    <a:schemeClr val="bg1"/>
                  </a:solidFill>
                  <a:latin typeface="Roboto Light" panose="02000000000000000000" pitchFamily="2" charset="0"/>
                  <a:ea typeface="Roboto Light" panose="02000000000000000000" pitchFamily="2" charset="0"/>
                </a:rPr>
                <a:t>wwww.correlaid.org</a:t>
              </a:r>
              <a:endParaRPr lang="de-DE" sz="2400" b="0" i="0" dirty="0">
                <a:solidFill>
                  <a:schemeClr val="bg1"/>
                </a:solidFill>
                <a:latin typeface="Roboto Light" panose="02000000000000000000" pitchFamily="2" charset="0"/>
                <a:ea typeface="Roboto Light" panose="02000000000000000000" pitchFamily="2" charset="0"/>
              </a:endParaRPr>
            </a:p>
          </p:txBody>
        </p:sp>
      </p:grpSp>
      <p:pic>
        <p:nvPicPr>
          <p:cNvPr id="15" name="Picture 12">
            <a:extLst>
              <a:ext uri="{FF2B5EF4-FFF2-40B4-BE49-F238E27FC236}">
                <a16:creationId xmlns:a16="http://schemas.microsoft.com/office/drawing/2014/main" id="{3092BD07-BC79-C94B-8083-EA3457BC44AC}"/>
              </a:ext>
            </a:extLst>
          </p:cNvPr>
          <p:cNvPicPr>
            <a:picLocks noChangeAspect="1"/>
          </p:cNvPicPr>
          <p:nvPr/>
        </p:nvPicPr>
        <p:blipFill>
          <a:blip r:embed="rId7"/>
          <a:srcRect/>
          <a:stretch>
            <a:fillRect/>
          </a:stretch>
        </p:blipFill>
        <p:spPr>
          <a:xfrm>
            <a:off x="708796" y="2084907"/>
            <a:ext cx="4335787" cy="2688187"/>
          </a:xfrm>
          <a:prstGeom prst="rect">
            <a:avLst/>
          </a:prstGeom>
        </p:spPr>
      </p:pic>
    </p:spTree>
    <p:extLst>
      <p:ext uri="{BB962C8B-B14F-4D97-AF65-F5344CB8AC3E}">
        <p14:creationId xmlns:p14="http://schemas.microsoft.com/office/powerpoint/2010/main" val="4520799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Final Slide">
    <p:bg>
      <p:bgPr>
        <a:blipFill>
          <a:blip r:embed="rId2"/>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89E3CFF-5D8A-6A4D-9FA4-B063AFAF3923}"/>
              </a:ext>
            </a:extLst>
          </p:cNvPr>
          <p:cNvSpPr/>
          <p:nvPr/>
        </p:nvSpPr>
        <p:spPr>
          <a:xfrm>
            <a:off x="1607575" y="1221249"/>
            <a:ext cx="8976852" cy="4415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platzhalter 18">
            <a:extLst>
              <a:ext uri="{FF2B5EF4-FFF2-40B4-BE49-F238E27FC236}">
                <a16:creationId xmlns:a16="http://schemas.microsoft.com/office/drawing/2014/main" id="{52CF415E-F1F2-D04F-8FF3-26D3EE911B8A}"/>
              </a:ext>
            </a:extLst>
          </p:cNvPr>
          <p:cNvSpPr>
            <a:spLocks noGrp="1"/>
          </p:cNvSpPr>
          <p:nvPr>
            <p:ph type="body" sz="quarter" idx="13" hasCustomPrompt="1"/>
          </p:nvPr>
        </p:nvSpPr>
        <p:spPr>
          <a:xfrm>
            <a:off x="-1" y="0"/>
            <a:ext cx="12192001" cy="68580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16" name="Content Placeholder 3">
            <a:extLst>
              <a:ext uri="{FF2B5EF4-FFF2-40B4-BE49-F238E27FC236}">
                <a16:creationId xmlns:a16="http://schemas.microsoft.com/office/drawing/2014/main" id="{0F5A8BAE-B1A9-A943-AC89-9EACB474F998}"/>
              </a:ext>
            </a:extLst>
          </p:cNvPr>
          <p:cNvSpPr>
            <a:spLocks noGrp="1"/>
          </p:cNvSpPr>
          <p:nvPr>
            <p:ph sz="half" idx="2"/>
          </p:nvPr>
        </p:nvSpPr>
        <p:spPr>
          <a:xfrm>
            <a:off x="1607574" y="2766142"/>
            <a:ext cx="8976852" cy="2870609"/>
          </a:xfrm>
          <a:prstGeom prst="rect">
            <a:avLst/>
          </a:prstGeom>
        </p:spPr>
        <p:txBody>
          <a:bodyPr/>
          <a:lstStyle>
            <a:lvl1pPr marL="0" indent="0" algn="ctr">
              <a:buFont typeface="Symbol" pitchFamily="2" charset="2"/>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Mastertextformat bearbeiten</a:t>
            </a:r>
          </a:p>
        </p:txBody>
      </p:sp>
      <p:sp>
        <p:nvSpPr>
          <p:cNvPr id="17" name="Title 1">
            <a:extLst>
              <a:ext uri="{FF2B5EF4-FFF2-40B4-BE49-F238E27FC236}">
                <a16:creationId xmlns:a16="http://schemas.microsoft.com/office/drawing/2014/main" id="{1E64D609-E7FE-574B-BD14-A47ED9BD7178}"/>
              </a:ext>
            </a:extLst>
          </p:cNvPr>
          <p:cNvSpPr>
            <a:spLocks noGrp="1"/>
          </p:cNvSpPr>
          <p:nvPr>
            <p:ph type="ctrTitle"/>
          </p:nvPr>
        </p:nvSpPr>
        <p:spPr>
          <a:xfrm>
            <a:off x="1607572" y="1221248"/>
            <a:ext cx="8976853" cy="1544893"/>
          </a:xfrm>
          <a:prstGeom prst="rect">
            <a:avLst/>
          </a:prstGeom>
        </p:spPr>
        <p:txBody>
          <a:bodyPr anchor="ctr"/>
          <a:lstStyle>
            <a:lvl1pPr algn="ctr">
              <a:defRPr sz="4800" b="0" i="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a:lstStyle>
          <a:p>
            <a:r>
              <a:rPr lang="de-DE"/>
              <a:t>Mastertitelformat bearbeiten</a:t>
            </a:r>
            <a:endParaRPr lang="en-US" dirty="0"/>
          </a:p>
        </p:txBody>
      </p:sp>
    </p:spTree>
    <p:extLst>
      <p:ext uri="{BB962C8B-B14F-4D97-AF65-F5344CB8AC3E}">
        <p14:creationId xmlns:p14="http://schemas.microsoft.com/office/powerpoint/2010/main" val="17876938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folie">
    <p:bg>
      <p:bgPr>
        <a:blipFill>
          <a:blip r:embed="rId2"/>
          <a:stretch>
            <a:fillRect/>
          </a:stretch>
        </a:blipFill>
        <a:effectLst/>
      </p:bgPr>
    </p:bg>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21528AF0-51FD-6846-8EC8-13CA06B41BBD}"/>
              </a:ext>
            </a:extLst>
          </p:cNvPr>
          <p:cNvSpPr>
            <a:spLocks noGrp="1"/>
          </p:cNvSpPr>
          <p:nvPr>
            <p:ph type="body" sz="quarter" idx="12" hasCustomPrompt="1"/>
          </p:nvPr>
        </p:nvSpPr>
        <p:spPr>
          <a:xfrm>
            <a:off x="0" y="1"/>
            <a:ext cx="12192000" cy="6857999"/>
          </a:xfrm>
          <a:prstGeom prst="rect">
            <a:avLst/>
          </a:prstGeom>
          <a:blipFill>
            <a:blip r:embed="rId3"/>
            <a:stretch>
              <a:fillRect/>
            </a:stretch>
          </a:blipFill>
        </p:spPr>
        <p:txBody>
          <a:bodyPr>
            <a:normAutofit/>
          </a:bodyPr>
          <a:lstStyle>
            <a:lvl1pPr marL="0" indent="0">
              <a:buNone/>
              <a:defRPr sz="133" baseline="0"/>
            </a:lvl1pPr>
          </a:lstStyle>
          <a:p>
            <a:pPr lvl="0"/>
            <a:r>
              <a:rPr lang="de-DE" dirty="0"/>
              <a:t> </a:t>
            </a:r>
          </a:p>
        </p:txBody>
      </p:sp>
      <p:pic>
        <p:nvPicPr>
          <p:cNvPr id="6" name="Grafik 5" descr="Ein Bild, das Zeichnung enthält.&#10;&#10;Automatisch generierte Beschreibung">
            <a:extLst>
              <a:ext uri="{FF2B5EF4-FFF2-40B4-BE49-F238E27FC236}">
                <a16:creationId xmlns:a16="http://schemas.microsoft.com/office/drawing/2014/main" id="{85AE0B8A-8C46-3347-8A80-D4B527B6C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200" y="796069"/>
            <a:ext cx="7213600" cy="5265859"/>
          </a:xfrm>
          <a:prstGeom prst="rect">
            <a:avLst/>
          </a:prstGeom>
        </p:spPr>
      </p:pic>
    </p:spTree>
    <p:extLst>
      <p:ext uri="{BB962C8B-B14F-4D97-AF65-F5344CB8AC3E}">
        <p14:creationId xmlns:p14="http://schemas.microsoft.com/office/powerpoint/2010/main" val="619940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inal Slide">
    <p:bg>
      <p:bgPr>
        <a:blipFill>
          <a:blip r:embed="rId2"/>
          <a:stretch>
            <a:fillRect/>
          </a:stretch>
        </a:blipFill>
        <a:effectLst/>
      </p:bgPr>
    </p:bg>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0E19F570-0771-2C42-A745-078AF3C548C9}"/>
              </a:ext>
            </a:extLst>
          </p:cNvPr>
          <p:cNvSpPr/>
          <p:nvPr/>
        </p:nvSpPr>
        <p:spPr>
          <a:xfrm>
            <a:off x="6141959" y="4478477"/>
            <a:ext cx="5716807" cy="17272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extplatzhalter 2">
            <a:extLst>
              <a:ext uri="{FF2B5EF4-FFF2-40B4-BE49-F238E27FC236}">
                <a16:creationId xmlns:a16="http://schemas.microsoft.com/office/drawing/2014/main" id="{A88C7253-C790-AE40-A6CE-02DC7EB65970}"/>
              </a:ext>
            </a:extLst>
          </p:cNvPr>
          <p:cNvSpPr>
            <a:spLocks noGrp="1"/>
          </p:cNvSpPr>
          <p:nvPr>
            <p:ph type="body" sz="quarter" idx="12" hasCustomPrompt="1"/>
          </p:nvPr>
        </p:nvSpPr>
        <p:spPr>
          <a:xfrm>
            <a:off x="0" y="1"/>
            <a:ext cx="12192000" cy="6857999"/>
          </a:xfrm>
          <a:prstGeom prst="rect">
            <a:avLst/>
          </a:prstGeom>
          <a:blipFill>
            <a:blip r:embed="rId3"/>
            <a:stretch>
              <a:fillRect/>
            </a:stretch>
          </a:blipFill>
        </p:spPr>
        <p:txBody>
          <a:bodyPr>
            <a:normAutofit/>
          </a:bodyPr>
          <a:lstStyle>
            <a:lvl1pPr marL="0" indent="0">
              <a:buNone/>
              <a:defRPr sz="133" baseline="0"/>
            </a:lvl1pPr>
          </a:lstStyle>
          <a:p>
            <a:pPr lvl="0"/>
            <a:r>
              <a:rPr lang="de-DE" dirty="0"/>
              <a:t> </a:t>
            </a:r>
          </a:p>
        </p:txBody>
      </p:sp>
      <p:grpSp>
        <p:nvGrpSpPr>
          <p:cNvPr id="3" name="Gruppieren 2">
            <a:extLst>
              <a:ext uri="{FF2B5EF4-FFF2-40B4-BE49-F238E27FC236}">
                <a16:creationId xmlns:a16="http://schemas.microsoft.com/office/drawing/2014/main" id="{C50F1296-8067-F742-B86D-B0E11220C1C0}"/>
              </a:ext>
            </a:extLst>
          </p:cNvPr>
          <p:cNvGrpSpPr/>
          <p:nvPr/>
        </p:nvGrpSpPr>
        <p:grpSpPr>
          <a:xfrm>
            <a:off x="6073059" y="978184"/>
            <a:ext cx="5839071" cy="4901632"/>
            <a:chOff x="4554794" y="742950"/>
            <a:chExt cx="4379303" cy="3676224"/>
          </a:xfrm>
        </p:grpSpPr>
        <p:sp>
          <p:nvSpPr>
            <p:cNvPr id="11" name="Abgerundetes Rechteck 10">
              <a:extLst>
                <a:ext uri="{FF2B5EF4-FFF2-40B4-BE49-F238E27FC236}">
                  <a16:creationId xmlns:a16="http://schemas.microsoft.com/office/drawing/2014/main" id="{F899A5AB-CDD7-2A46-9151-62C7555B3706}"/>
                </a:ext>
              </a:extLst>
            </p:cNvPr>
            <p:cNvSpPr/>
            <p:nvPr/>
          </p:nvSpPr>
          <p:spPr>
            <a:xfrm>
              <a:off x="4607192" y="205556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Abgerundetes Rechteck 1">
              <a:extLst>
                <a:ext uri="{FF2B5EF4-FFF2-40B4-BE49-F238E27FC236}">
                  <a16:creationId xmlns:a16="http://schemas.microsoft.com/office/drawing/2014/main" id="{8D39BA16-7C26-EA40-A708-68078A2AE7E1}"/>
                </a:ext>
              </a:extLst>
            </p:cNvPr>
            <p:cNvSpPr/>
            <p:nvPr/>
          </p:nvSpPr>
          <p:spPr>
            <a:xfrm>
              <a:off x="4572000" y="74295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21" name="Picture 3">
              <a:extLst>
                <a:ext uri="{FF2B5EF4-FFF2-40B4-BE49-F238E27FC236}">
                  <a16:creationId xmlns:a16="http://schemas.microsoft.com/office/drawing/2014/main" id="{8BDCF83C-C6D5-4D47-8A06-724F0C37FEFF}"/>
                </a:ext>
              </a:extLst>
            </p:cNvPr>
            <p:cNvPicPr>
              <a:picLocks noChangeAspect="1"/>
            </p:cNvPicPr>
            <p:nvPr/>
          </p:nvPicPr>
          <p:blipFill>
            <a:blip r:embed="rId4">
              <a:grayscl/>
            </a:blip>
            <a:srcRect/>
            <a:stretch>
              <a:fillRect/>
            </a:stretch>
          </p:blipFill>
          <p:spPr>
            <a:xfrm>
              <a:off x="4649722" y="1133731"/>
              <a:ext cx="660760" cy="535216"/>
            </a:xfrm>
            <a:prstGeom prst="rect">
              <a:avLst/>
            </a:prstGeom>
          </p:spPr>
        </p:pic>
        <p:pic>
          <p:nvPicPr>
            <p:cNvPr id="31" name="Picture 5">
              <a:extLst>
                <a:ext uri="{FF2B5EF4-FFF2-40B4-BE49-F238E27FC236}">
                  <a16:creationId xmlns:a16="http://schemas.microsoft.com/office/drawing/2014/main" id="{D56B145A-A905-3548-95A0-F25FEB0C6548}"/>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harpenSoften amount="25000"/>
                      </a14:imgEffect>
                    </a14:imgLayer>
                  </a14:imgProps>
                </a:ext>
              </a:extLst>
            </a:blip>
            <a:srcRect/>
            <a:stretch>
              <a:fillRect/>
            </a:stretch>
          </p:blipFill>
          <p:spPr>
            <a:xfrm>
              <a:off x="4607192" y="2370338"/>
              <a:ext cx="745819" cy="745819"/>
            </a:xfrm>
            <a:prstGeom prst="rect">
              <a:avLst/>
            </a:prstGeom>
            <a:noFill/>
          </p:spPr>
        </p:pic>
        <p:sp>
          <p:nvSpPr>
            <p:cNvPr id="7" name="Textfeld 6">
              <a:extLst>
                <a:ext uri="{FF2B5EF4-FFF2-40B4-BE49-F238E27FC236}">
                  <a16:creationId xmlns:a16="http://schemas.microsoft.com/office/drawing/2014/main" id="{E4179F6D-887B-654C-8B97-4F2FBDFAD3D5}"/>
                </a:ext>
              </a:extLst>
            </p:cNvPr>
            <p:cNvSpPr txBox="1"/>
            <p:nvPr/>
          </p:nvSpPr>
          <p:spPr>
            <a:xfrm>
              <a:off x="5465461" y="937590"/>
              <a:ext cx="3394144" cy="900247"/>
            </a:xfrm>
            <a:prstGeom prst="rect">
              <a:avLst/>
            </a:prstGeom>
            <a:noFill/>
          </p:spPr>
          <p:txBody>
            <a:bodyPr wrap="square" rtlCol="0">
              <a:spAutoFit/>
            </a:bodyPr>
            <a:lstStyle/>
            <a:p>
              <a:r>
                <a:rPr lang="de-DE" sz="2400" b="0" i="0" dirty="0" err="1">
                  <a:solidFill>
                    <a:schemeClr val="bg1"/>
                  </a:solidFill>
                  <a:latin typeface="Roboto Light" panose="02000000000000000000" pitchFamily="2" charset="0"/>
                  <a:ea typeface="Roboto Light" panose="02000000000000000000" pitchFamily="2" charset="0"/>
                </a:rPr>
                <a:t>For</a:t>
              </a:r>
              <a:r>
                <a:rPr lang="de-DE" sz="2400" b="0" i="0" dirty="0">
                  <a:solidFill>
                    <a:schemeClr val="bg1"/>
                  </a:solidFill>
                  <a:latin typeface="Roboto Light" panose="02000000000000000000" pitchFamily="2" charset="0"/>
                  <a:ea typeface="Roboto Light" panose="02000000000000000000" pitchFamily="2" charset="0"/>
                </a:rPr>
                <a:t> instant </a:t>
              </a:r>
              <a:r>
                <a:rPr lang="de-DE" sz="2400" b="0" i="0" dirty="0" err="1">
                  <a:solidFill>
                    <a:schemeClr val="bg1"/>
                  </a:solidFill>
                  <a:latin typeface="Roboto Light" panose="02000000000000000000" pitchFamily="2" charset="0"/>
                  <a:ea typeface="Roboto Light" panose="02000000000000000000" pitchFamily="2" charset="0"/>
                </a:rPr>
                <a:t>updates</a:t>
              </a:r>
              <a:r>
                <a:rPr lang="de-DE" sz="2400" b="0" i="0" dirty="0">
                  <a:solidFill>
                    <a:schemeClr val="bg1"/>
                  </a:solidFill>
                  <a:latin typeface="Roboto Light" panose="02000000000000000000" pitchFamily="2" charset="0"/>
                  <a:ea typeface="Roboto Light" panose="02000000000000000000" pitchFamily="2" charset="0"/>
                </a:rPr>
                <a:t> on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work</a:t>
              </a:r>
              <a:r>
                <a:rPr lang="de-DE" sz="2400" b="0" i="0" dirty="0">
                  <a:solidFill>
                    <a:schemeClr val="bg1"/>
                  </a:solidFill>
                  <a:latin typeface="Roboto Light" panose="02000000000000000000" pitchFamily="2" charset="0"/>
                  <a:ea typeface="Roboto Light" panose="02000000000000000000" pitchFamily="2" charset="0"/>
                </a:rPr>
                <a:t> follow </a:t>
              </a:r>
              <a:r>
                <a:rPr lang="de-DE" sz="2400" b="0" i="0" dirty="0" err="1">
                  <a:solidFill>
                    <a:schemeClr val="bg1"/>
                  </a:solidFill>
                  <a:latin typeface="Roboto Light" panose="02000000000000000000" pitchFamily="2" charset="0"/>
                  <a:ea typeface="Roboto Light" panose="02000000000000000000" pitchFamily="2" charset="0"/>
                </a:rPr>
                <a:t>us</a:t>
              </a:r>
              <a:r>
                <a:rPr lang="de-DE" sz="2400" b="0" i="0" dirty="0">
                  <a:solidFill>
                    <a:schemeClr val="bg1"/>
                  </a:solidFill>
                  <a:latin typeface="Roboto Light" panose="02000000000000000000" pitchFamily="2" charset="0"/>
                  <a:ea typeface="Roboto Light" panose="02000000000000000000" pitchFamily="2" charset="0"/>
                </a:rPr>
                <a:t> on Twitter</a:t>
              </a:r>
            </a:p>
            <a:p>
              <a:r>
                <a:rPr lang="de-DE" sz="2400" b="0" i="0" dirty="0">
                  <a:solidFill>
                    <a:schemeClr val="bg1"/>
                  </a:solidFill>
                  <a:latin typeface="Roboto Light" panose="02000000000000000000" pitchFamily="2" charset="0"/>
                  <a:ea typeface="Roboto Light" panose="02000000000000000000" pitchFamily="2" charset="0"/>
                </a:rPr>
                <a:t>@</a:t>
              </a:r>
              <a:r>
                <a:rPr lang="de-DE" sz="2400" b="0" i="0" dirty="0" err="1">
                  <a:solidFill>
                    <a:schemeClr val="bg1"/>
                  </a:solidFill>
                  <a:latin typeface="Roboto Light" panose="02000000000000000000" pitchFamily="2" charset="0"/>
                  <a:ea typeface="Roboto Light" panose="02000000000000000000" pitchFamily="2" charset="0"/>
                </a:rPr>
                <a:t>CorrelAid</a:t>
              </a:r>
              <a:endParaRPr lang="de-DE" sz="2400" b="0" i="0" dirty="0">
                <a:solidFill>
                  <a:schemeClr val="bg1"/>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0BF66B0A-A665-F442-93FD-D6378618C9A2}"/>
                </a:ext>
              </a:extLst>
            </p:cNvPr>
            <p:cNvSpPr txBox="1"/>
            <p:nvPr/>
          </p:nvSpPr>
          <p:spPr>
            <a:xfrm>
              <a:off x="5483455" y="2241309"/>
              <a:ext cx="3394143" cy="900247"/>
            </a:xfrm>
            <a:prstGeom prst="rect">
              <a:avLst/>
            </a:prstGeom>
            <a:noFill/>
          </p:spPr>
          <p:txBody>
            <a:bodyPr wrap="square" rtlCol="0">
              <a:spAutoFit/>
            </a:bodyPr>
            <a:lstStyle/>
            <a:p>
              <a:r>
                <a:rPr lang="de-DE" sz="2400" b="0" i="0" dirty="0" err="1">
                  <a:solidFill>
                    <a:schemeClr val="bg1"/>
                  </a:solidFill>
                  <a:latin typeface="Roboto Light" panose="02000000000000000000" pitchFamily="2" charset="0"/>
                  <a:ea typeface="Roboto Light" panose="02000000000000000000" pitchFamily="2" charset="0"/>
                </a:rPr>
                <a:t>Receive</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the</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latest</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infos</a:t>
              </a:r>
              <a:r>
                <a:rPr lang="de-DE" sz="2400" b="0" i="0" dirty="0">
                  <a:solidFill>
                    <a:schemeClr val="bg1"/>
                  </a:solidFill>
                  <a:latin typeface="Roboto Light" panose="02000000000000000000" pitchFamily="2" charset="0"/>
                  <a:ea typeface="Roboto Light" panose="02000000000000000000" pitchFamily="2" charset="0"/>
                </a:rPr>
                <a:t> in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projects</a:t>
              </a:r>
              <a:r>
                <a:rPr lang="de-DE" sz="2400" b="0" i="0" dirty="0">
                  <a:solidFill>
                    <a:schemeClr val="bg1"/>
                  </a:solidFill>
                  <a:latin typeface="Roboto Light" panose="02000000000000000000" pitchFamily="2" charset="0"/>
                  <a:ea typeface="Roboto Light" panose="02000000000000000000" pitchFamily="2" charset="0"/>
                </a:rPr>
                <a:t> via Facebook @</a:t>
              </a:r>
              <a:r>
                <a:rPr lang="de-DE" sz="2400" b="0" i="0" dirty="0" err="1">
                  <a:solidFill>
                    <a:schemeClr val="bg1"/>
                  </a:solidFill>
                  <a:latin typeface="Roboto Light" panose="02000000000000000000" pitchFamily="2" charset="0"/>
                  <a:ea typeface="Roboto Light" panose="02000000000000000000" pitchFamily="2" charset="0"/>
                </a:rPr>
                <a:t>WeAreCorrelAid</a:t>
              </a:r>
              <a:endParaRPr lang="de-DE" sz="2400" b="0" i="0" dirty="0">
                <a:solidFill>
                  <a:schemeClr val="bg1"/>
                </a:solidFill>
                <a:latin typeface="Roboto Light" panose="02000000000000000000" pitchFamily="2" charset="0"/>
                <a:ea typeface="Roboto Light" panose="02000000000000000000" pitchFamily="2" charset="0"/>
              </a:endParaRPr>
            </a:p>
          </p:txBody>
        </p:sp>
        <p:pic>
          <p:nvPicPr>
            <p:cNvPr id="13" name="Picture 7">
              <a:extLst>
                <a:ext uri="{FF2B5EF4-FFF2-40B4-BE49-F238E27FC236}">
                  <a16:creationId xmlns:a16="http://schemas.microsoft.com/office/drawing/2014/main" id="{37F29EA4-E29B-3C46-86CA-3D11169F3E1B}"/>
                </a:ext>
              </a:extLst>
            </p:cNvPr>
            <p:cNvPicPr>
              <a:picLocks noChangeAspect="1"/>
            </p:cNvPicPr>
            <p:nvPr/>
          </p:nvPicPr>
          <p:blipFill>
            <a:blip r:embed="rId7"/>
            <a:srcRect/>
            <a:stretch>
              <a:fillRect/>
            </a:stretch>
          </p:blipFill>
          <p:spPr>
            <a:xfrm>
              <a:off x="4554794" y="3602973"/>
              <a:ext cx="816201" cy="816201"/>
            </a:xfrm>
            <a:prstGeom prst="rect">
              <a:avLst/>
            </a:prstGeom>
          </p:spPr>
        </p:pic>
        <p:sp>
          <p:nvSpPr>
            <p:cNvPr id="10" name="Rechteck 9">
              <a:extLst>
                <a:ext uri="{FF2B5EF4-FFF2-40B4-BE49-F238E27FC236}">
                  <a16:creationId xmlns:a16="http://schemas.microsoft.com/office/drawing/2014/main" id="{B4AF3722-5EBA-E14F-8A85-9FA2D936311B}"/>
                </a:ext>
              </a:extLst>
            </p:cNvPr>
            <p:cNvSpPr/>
            <p:nvPr/>
          </p:nvSpPr>
          <p:spPr>
            <a:xfrm>
              <a:off x="5539953" y="3687907"/>
              <a:ext cx="3394144" cy="623248"/>
            </a:xfrm>
            <a:prstGeom prst="rect">
              <a:avLst/>
            </a:prstGeom>
          </p:spPr>
          <p:txBody>
            <a:bodyPr wrap="square">
              <a:spAutoFit/>
            </a:bodyPr>
            <a:lstStyle/>
            <a:p>
              <a:r>
                <a:rPr lang="de-DE" sz="2400" b="0" i="0" dirty="0" err="1">
                  <a:solidFill>
                    <a:schemeClr val="bg1"/>
                  </a:solidFill>
                  <a:latin typeface="Roboto Light" panose="02000000000000000000" pitchFamily="2" charset="0"/>
                  <a:ea typeface="Roboto Light" panose="02000000000000000000" pitchFamily="2" charset="0"/>
                </a:rPr>
                <a:t>Sign</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up</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for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our</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mailing</a:t>
              </a:r>
              <a:r>
                <a:rPr lang="de-DE" sz="2400" b="0" i="0" dirty="0">
                  <a:solidFill>
                    <a:schemeClr val="bg1"/>
                  </a:solidFill>
                  <a:latin typeface="Roboto Light" panose="02000000000000000000" pitchFamily="2" charset="0"/>
                  <a:ea typeface="Roboto Light" panose="02000000000000000000" pitchFamily="2" charset="0"/>
                </a:rPr>
                <a:t> </a:t>
              </a:r>
              <a:r>
                <a:rPr lang="de-DE" sz="2400" b="0" i="0" dirty="0" err="1">
                  <a:solidFill>
                    <a:schemeClr val="bg1"/>
                  </a:solidFill>
                  <a:latin typeface="Roboto Light" panose="02000000000000000000" pitchFamily="2" charset="0"/>
                  <a:ea typeface="Roboto Light" panose="02000000000000000000" pitchFamily="2" charset="0"/>
                </a:rPr>
                <a:t>list</a:t>
              </a:r>
              <a:r>
                <a:rPr lang="de-DE" sz="2400" b="0" i="0" dirty="0">
                  <a:solidFill>
                    <a:schemeClr val="bg1"/>
                  </a:solidFill>
                  <a:latin typeface="Roboto Light" panose="02000000000000000000" pitchFamily="2" charset="0"/>
                  <a:ea typeface="Roboto Light" panose="02000000000000000000" pitchFamily="2" charset="0"/>
                </a:rPr>
                <a:t> on</a:t>
              </a:r>
              <a:br>
                <a:rPr lang="de-DE" sz="2400" b="0" i="0" dirty="0">
                  <a:solidFill>
                    <a:schemeClr val="bg1"/>
                  </a:solidFill>
                  <a:latin typeface="Roboto Light" panose="02000000000000000000" pitchFamily="2" charset="0"/>
                  <a:ea typeface="Roboto Light" panose="02000000000000000000" pitchFamily="2" charset="0"/>
                </a:rPr>
              </a:br>
              <a:r>
                <a:rPr lang="de-DE" sz="2400" b="0" i="0" dirty="0" err="1">
                  <a:solidFill>
                    <a:schemeClr val="bg1"/>
                  </a:solidFill>
                  <a:latin typeface="Roboto Light" panose="02000000000000000000" pitchFamily="2" charset="0"/>
                  <a:ea typeface="Roboto Light" panose="02000000000000000000" pitchFamily="2" charset="0"/>
                </a:rPr>
                <a:t>wwww.correlaid.org</a:t>
              </a:r>
              <a:endParaRPr lang="de-DE" sz="2400" b="0" i="0" dirty="0">
                <a:solidFill>
                  <a:schemeClr val="bg1"/>
                </a:solidFill>
                <a:latin typeface="Roboto Light" panose="02000000000000000000" pitchFamily="2" charset="0"/>
                <a:ea typeface="Roboto Light" panose="02000000000000000000" pitchFamily="2" charset="0"/>
              </a:endParaRPr>
            </a:p>
          </p:txBody>
        </p:sp>
      </p:grpSp>
      <p:pic>
        <p:nvPicPr>
          <p:cNvPr id="16" name="Grafik 15" descr="Ein Bild, das Zeichnung enthält.&#10;&#10;Automatisch generierte Beschreibung">
            <a:extLst>
              <a:ext uri="{FF2B5EF4-FFF2-40B4-BE49-F238E27FC236}">
                <a16:creationId xmlns:a16="http://schemas.microsoft.com/office/drawing/2014/main" id="{4DEB200F-9722-F34A-A7D7-39A15A4FC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637" y="1921151"/>
            <a:ext cx="4334400" cy="3164071"/>
          </a:xfrm>
          <a:prstGeom prst="rect">
            <a:avLst/>
          </a:prstGeom>
        </p:spPr>
      </p:pic>
    </p:spTree>
    <p:extLst>
      <p:ext uri="{BB962C8B-B14F-4D97-AF65-F5344CB8AC3E}">
        <p14:creationId xmlns:p14="http://schemas.microsoft.com/office/powerpoint/2010/main" val="17627889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Final Slide">
    <p:bg>
      <p:bgPr>
        <a:blipFill>
          <a:blip r:embed="rId2"/>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89E3CFF-5D8A-6A4D-9FA4-B063AFAF3923}"/>
              </a:ext>
            </a:extLst>
          </p:cNvPr>
          <p:cNvSpPr/>
          <p:nvPr/>
        </p:nvSpPr>
        <p:spPr>
          <a:xfrm>
            <a:off x="1607575" y="1221249"/>
            <a:ext cx="8976852" cy="4415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3">
            <a:extLst>
              <a:ext uri="{FF2B5EF4-FFF2-40B4-BE49-F238E27FC236}">
                <a16:creationId xmlns:a16="http://schemas.microsoft.com/office/drawing/2014/main" id="{0F5A8BAE-B1A9-A943-AC89-9EACB474F998}"/>
              </a:ext>
            </a:extLst>
          </p:cNvPr>
          <p:cNvSpPr>
            <a:spLocks noGrp="1"/>
          </p:cNvSpPr>
          <p:nvPr>
            <p:ph sz="half" idx="2"/>
          </p:nvPr>
        </p:nvSpPr>
        <p:spPr>
          <a:xfrm>
            <a:off x="1607574" y="2766142"/>
            <a:ext cx="8976852" cy="2870609"/>
          </a:xfrm>
          <a:prstGeom prst="rect">
            <a:avLst/>
          </a:prstGeom>
        </p:spPr>
        <p:txBody>
          <a:bodyPr/>
          <a:lstStyle>
            <a:lvl1pPr marL="0" indent="0" algn="ctr">
              <a:buFont typeface="Symbol" pitchFamily="2" charset="2"/>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Mastertextformat bearbeiten</a:t>
            </a:r>
          </a:p>
        </p:txBody>
      </p:sp>
      <p:sp>
        <p:nvSpPr>
          <p:cNvPr id="17" name="Title 1">
            <a:extLst>
              <a:ext uri="{FF2B5EF4-FFF2-40B4-BE49-F238E27FC236}">
                <a16:creationId xmlns:a16="http://schemas.microsoft.com/office/drawing/2014/main" id="{1E64D609-E7FE-574B-BD14-A47ED9BD7178}"/>
              </a:ext>
            </a:extLst>
          </p:cNvPr>
          <p:cNvSpPr>
            <a:spLocks noGrp="1"/>
          </p:cNvSpPr>
          <p:nvPr>
            <p:ph type="ctrTitle"/>
          </p:nvPr>
        </p:nvSpPr>
        <p:spPr>
          <a:xfrm>
            <a:off x="1607572" y="1221248"/>
            <a:ext cx="8976853" cy="1544893"/>
          </a:xfrm>
          <a:prstGeom prst="rect">
            <a:avLst/>
          </a:prstGeom>
        </p:spPr>
        <p:txBody>
          <a:bodyPr anchor="ctr"/>
          <a:lstStyle>
            <a:lvl1pPr algn="ctr">
              <a:defRPr sz="4800" b="0" i="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a:lstStyle>
          <a:p>
            <a:r>
              <a:rPr lang="de-DE"/>
              <a:t>Mastertitelformat bearbeiten</a:t>
            </a:r>
            <a:endParaRPr lang="en-US" dirty="0"/>
          </a:p>
        </p:txBody>
      </p:sp>
      <p:sp>
        <p:nvSpPr>
          <p:cNvPr id="6" name="Textplatzhalter 2">
            <a:extLst>
              <a:ext uri="{FF2B5EF4-FFF2-40B4-BE49-F238E27FC236}">
                <a16:creationId xmlns:a16="http://schemas.microsoft.com/office/drawing/2014/main" id="{AFE71448-3C08-D143-BAFE-B230DA00D565}"/>
              </a:ext>
            </a:extLst>
          </p:cNvPr>
          <p:cNvSpPr>
            <a:spLocks noGrp="1"/>
          </p:cNvSpPr>
          <p:nvPr>
            <p:ph type="body" sz="quarter" idx="12" hasCustomPrompt="1"/>
          </p:nvPr>
        </p:nvSpPr>
        <p:spPr>
          <a:xfrm>
            <a:off x="0" y="1"/>
            <a:ext cx="12192000" cy="6857999"/>
          </a:xfrm>
          <a:prstGeom prst="rect">
            <a:avLst/>
          </a:prstGeom>
          <a:blipFill>
            <a:blip r:embed="rId3"/>
            <a:stretch>
              <a:fillRect/>
            </a:stretch>
          </a:blipFill>
        </p:spPr>
        <p:txBody>
          <a:bodyPr>
            <a:normAutofit/>
          </a:bodyPr>
          <a:lstStyle>
            <a:lvl1pPr marL="0" indent="0">
              <a:buNone/>
              <a:defRPr sz="133" baseline="0"/>
            </a:lvl1pPr>
          </a:lstStyle>
          <a:p>
            <a:pPr lvl="0"/>
            <a:r>
              <a:rPr lang="de-DE" dirty="0"/>
              <a:t> </a:t>
            </a:r>
          </a:p>
        </p:txBody>
      </p:sp>
    </p:spTree>
    <p:extLst>
      <p:ext uri="{BB962C8B-B14F-4D97-AF65-F5344CB8AC3E}">
        <p14:creationId xmlns:p14="http://schemas.microsoft.com/office/powerpoint/2010/main" val="41428180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001" y="350840"/>
            <a:ext cx="11495001" cy="1325563"/>
          </a:xfrm>
        </p:spPr>
        <p:txBody>
          <a:bodyPr/>
          <a:lstStyle/>
          <a:p>
            <a:r>
              <a:rPr lang="de-DE" dirty="0"/>
              <a:t>Mastertitelformat bearbeiten</a:t>
            </a:r>
            <a:br>
              <a:rPr lang="de-DE" dirty="0"/>
            </a:br>
            <a:endParaRPr lang="en-US" dirty="0"/>
          </a:p>
        </p:txBody>
      </p:sp>
      <p:sp>
        <p:nvSpPr>
          <p:cNvPr id="5" name="Textplatzhalter 11">
            <a:extLst>
              <a:ext uri="{FF2B5EF4-FFF2-40B4-BE49-F238E27FC236}">
                <a16:creationId xmlns:a16="http://schemas.microsoft.com/office/drawing/2014/main" id="{9EFB8BCE-795F-5D44-AED4-6D0A8F200C3A}"/>
              </a:ext>
            </a:extLst>
          </p:cNvPr>
          <p:cNvSpPr>
            <a:spLocks noGrp="1"/>
          </p:cNvSpPr>
          <p:nvPr>
            <p:ph type="body" sz="quarter" idx="13" hasCustomPrompt="1"/>
          </p:nvPr>
        </p:nvSpPr>
        <p:spPr>
          <a:xfrm>
            <a:off x="758521" y="1817533"/>
            <a:ext cx="3123799" cy="180484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6" name="Textplatzhalter 13">
            <a:extLst>
              <a:ext uri="{FF2B5EF4-FFF2-40B4-BE49-F238E27FC236}">
                <a16:creationId xmlns:a16="http://schemas.microsoft.com/office/drawing/2014/main" id="{505D147C-EF38-4D46-80E6-2A774AC2BFFF}"/>
              </a:ext>
            </a:extLst>
          </p:cNvPr>
          <p:cNvSpPr>
            <a:spLocks noGrp="1"/>
          </p:cNvSpPr>
          <p:nvPr>
            <p:ph type="body" sz="quarter" idx="14" hasCustomPrompt="1"/>
          </p:nvPr>
        </p:nvSpPr>
        <p:spPr>
          <a:xfrm>
            <a:off x="4744323" y="1817533"/>
            <a:ext cx="3124396" cy="18048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8" name="Textplatzhalter 16">
            <a:extLst>
              <a:ext uri="{FF2B5EF4-FFF2-40B4-BE49-F238E27FC236}">
                <a16:creationId xmlns:a16="http://schemas.microsoft.com/office/drawing/2014/main" id="{1AD94C7E-6963-B846-A684-637F70A403E5}"/>
              </a:ext>
            </a:extLst>
          </p:cNvPr>
          <p:cNvSpPr>
            <a:spLocks noGrp="1"/>
          </p:cNvSpPr>
          <p:nvPr>
            <p:ph type="body" sz="quarter" idx="15" hasCustomPrompt="1"/>
          </p:nvPr>
        </p:nvSpPr>
        <p:spPr>
          <a:xfrm>
            <a:off x="8734026" y="1817534"/>
            <a:ext cx="3121975" cy="1806189"/>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9" name="Textplatzhalter 25">
            <a:extLst>
              <a:ext uri="{FF2B5EF4-FFF2-40B4-BE49-F238E27FC236}">
                <a16:creationId xmlns:a16="http://schemas.microsoft.com/office/drawing/2014/main" id="{4BE8F971-78A6-1648-AEDC-B16CB3903690}"/>
              </a:ext>
            </a:extLst>
          </p:cNvPr>
          <p:cNvSpPr>
            <a:spLocks noGrp="1"/>
          </p:cNvSpPr>
          <p:nvPr>
            <p:ph type="body" sz="quarter" idx="17" hasCustomPrompt="1"/>
          </p:nvPr>
        </p:nvSpPr>
        <p:spPr>
          <a:xfrm>
            <a:off x="773463" y="4091619"/>
            <a:ext cx="3108076" cy="1562756"/>
          </a:xfrm>
          <a:prstGeom prst="rect">
            <a:avLst/>
          </a:prstGeom>
        </p:spPr>
        <p:txBody>
          <a:bodyPr>
            <a:normAutofit/>
          </a:bodyPr>
          <a:lstStyle>
            <a:lvl1pPr marL="0" marR="0" indent="0" algn="l" defTabSz="609555" rtl="0" eaLnBrk="1" fontAlgn="auto" latinLnBrk="0" hangingPunct="1">
              <a:lnSpc>
                <a:spcPct val="100000"/>
              </a:lnSpc>
              <a:spcBef>
                <a:spcPct val="20000"/>
              </a:spcBef>
              <a:spcAft>
                <a:spcPts val="0"/>
              </a:spcAft>
              <a:buClrTx/>
              <a:buSzTx/>
              <a:buFont typeface="Arial" pitchFamily="34" charset="0"/>
              <a:buNone/>
              <a:tabLst/>
              <a:defRPr sz="1800"/>
            </a:lvl1pPr>
          </a:lstStyle>
          <a:p>
            <a:pPr lvl="0"/>
            <a:r>
              <a:rPr lang="de-DE" dirty="0"/>
              <a:t>Data Science </a:t>
            </a:r>
            <a:r>
              <a:rPr lang="de-DE" dirty="0" err="1"/>
              <a:t>for</a:t>
            </a:r>
            <a:r>
              <a:rPr lang="de-DE" dirty="0"/>
              <a:t> </a:t>
            </a:r>
            <a:r>
              <a:rPr lang="de-DE" dirty="0" err="1"/>
              <a:t>Good</a:t>
            </a:r>
            <a:endParaRPr lang="de-DE" dirty="0"/>
          </a:p>
          <a:p>
            <a:pPr marL="0" marR="0" lvl="0" indent="0" algn="l" defTabSz="609555" rtl="0" eaLnBrk="1" fontAlgn="auto" latinLnBrk="0" hangingPunct="1">
              <a:lnSpc>
                <a:spcPct val="100000"/>
              </a:lnSpc>
              <a:spcBef>
                <a:spcPct val="20000"/>
              </a:spcBef>
              <a:spcAft>
                <a:spcPts val="0"/>
              </a:spcAft>
              <a:buClrTx/>
              <a:buSzTx/>
              <a:buFont typeface="Arial" pitchFamily="34" charset="0"/>
              <a:buNone/>
              <a:tabLst/>
              <a:defRPr/>
            </a:pPr>
            <a:endParaRPr lang="en-US" sz="2133" b="0" i="0" spc="35" dirty="0">
              <a:solidFill>
                <a:srgbClr val="004A94"/>
              </a:solidFill>
              <a:latin typeface="Roboto"/>
            </a:endParaRPr>
          </a:p>
          <a:p>
            <a:pPr lvl="0"/>
            <a:endParaRPr lang="de-DE" dirty="0"/>
          </a:p>
        </p:txBody>
      </p:sp>
      <p:sp>
        <p:nvSpPr>
          <p:cNvPr id="10" name="Textplatzhalter 25">
            <a:extLst>
              <a:ext uri="{FF2B5EF4-FFF2-40B4-BE49-F238E27FC236}">
                <a16:creationId xmlns:a16="http://schemas.microsoft.com/office/drawing/2014/main" id="{4C88D0A7-BF5B-8D46-B198-7CF6B18FE8AA}"/>
              </a:ext>
            </a:extLst>
          </p:cNvPr>
          <p:cNvSpPr>
            <a:spLocks noGrp="1"/>
          </p:cNvSpPr>
          <p:nvPr>
            <p:ph type="body" sz="quarter" idx="18" hasCustomPrompt="1"/>
          </p:nvPr>
        </p:nvSpPr>
        <p:spPr>
          <a:xfrm>
            <a:off x="4801219" y="4083471"/>
            <a:ext cx="3064535" cy="1570904"/>
          </a:xfrm>
          <a:prstGeom prst="rect">
            <a:avLst/>
          </a:prstGeom>
        </p:spPr>
        <p:txBody>
          <a:bodyPr>
            <a:normAutofit/>
          </a:bodyPr>
          <a:lstStyle>
            <a:lvl1pPr marL="0" indent="0">
              <a:buNone/>
              <a:defRPr sz="1800"/>
            </a:lvl1pPr>
          </a:lstStyle>
          <a:p>
            <a:pPr lvl="0"/>
            <a:r>
              <a:rPr lang="de-DE" dirty="0"/>
              <a:t>Data Science </a:t>
            </a:r>
            <a:r>
              <a:rPr lang="de-DE" dirty="0" err="1"/>
              <a:t>for</a:t>
            </a:r>
            <a:r>
              <a:rPr lang="de-DE" dirty="0"/>
              <a:t> Society</a:t>
            </a:r>
            <a:br>
              <a:rPr lang="de-DE" dirty="0"/>
            </a:br>
            <a:endParaRPr lang="de-DE" sz="1867" dirty="0"/>
          </a:p>
          <a:p>
            <a:pPr lvl="0"/>
            <a:endParaRPr lang="de-DE" dirty="0"/>
          </a:p>
          <a:p>
            <a:pPr lvl="0"/>
            <a:endParaRPr lang="de-DE" dirty="0"/>
          </a:p>
        </p:txBody>
      </p:sp>
      <p:sp>
        <p:nvSpPr>
          <p:cNvPr id="11" name="Textplatzhalter 25">
            <a:extLst>
              <a:ext uri="{FF2B5EF4-FFF2-40B4-BE49-F238E27FC236}">
                <a16:creationId xmlns:a16="http://schemas.microsoft.com/office/drawing/2014/main" id="{346DB19F-D606-E045-99CF-84270FE40C0C}"/>
              </a:ext>
            </a:extLst>
          </p:cNvPr>
          <p:cNvSpPr>
            <a:spLocks noGrp="1"/>
          </p:cNvSpPr>
          <p:nvPr>
            <p:ph type="body" sz="quarter" idx="19" hasCustomPrompt="1"/>
          </p:nvPr>
        </p:nvSpPr>
        <p:spPr>
          <a:xfrm>
            <a:off x="8735753" y="4094816"/>
            <a:ext cx="3135611" cy="1559561"/>
          </a:xfrm>
          <a:prstGeom prst="rect">
            <a:avLst/>
          </a:prstGeom>
        </p:spPr>
        <p:txBody>
          <a:bodyPr>
            <a:normAutofit/>
          </a:bodyPr>
          <a:lstStyle>
            <a:lvl1pPr marL="0" marR="0" indent="0" algn="l" defTabSz="609555" rtl="0" eaLnBrk="1" fontAlgn="auto" latinLnBrk="0" hangingPunct="1">
              <a:lnSpc>
                <a:spcPct val="100000"/>
              </a:lnSpc>
              <a:spcBef>
                <a:spcPct val="20000"/>
              </a:spcBef>
              <a:spcAft>
                <a:spcPts val="0"/>
              </a:spcAft>
              <a:buClrTx/>
              <a:buSzTx/>
              <a:buFont typeface="Arial" pitchFamily="34" charset="0"/>
              <a:buNone/>
              <a:tabLst/>
              <a:defRPr sz="1800"/>
            </a:lvl1pPr>
          </a:lstStyle>
          <a:p>
            <a:pPr lvl="0"/>
            <a:r>
              <a:rPr lang="de-DE" dirty="0"/>
              <a:t>Data Science </a:t>
            </a:r>
            <a:r>
              <a:rPr lang="de-DE" dirty="0" err="1"/>
              <a:t>for</a:t>
            </a:r>
            <a:r>
              <a:rPr lang="de-DE" dirty="0"/>
              <a:t> Tomorrow</a:t>
            </a:r>
          </a:p>
          <a:p>
            <a:pPr lvl="0"/>
            <a:endParaRPr lang="de-DE" dirty="0"/>
          </a:p>
        </p:txBody>
      </p:sp>
      <p:cxnSp>
        <p:nvCxnSpPr>
          <p:cNvPr id="12" name="Gerade Verbindung 11">
            <a:extLst>
              <a:ext uri="{FF2B5EF4-FFF2-40B4-BE49-F238E27FC236}">
                <a16:creationId xmlns:a16="http://schemas.microsoft.com/office/drawing/2014/main" id="{AF3069A2-0458-464B-B7F3-693E61617EFE}"/>
              </a:ext>
            </a:extLst>
          </p:cNvPr>
          <p:cNvCxnSpPr>
            <a:cxnSpLocks/>
          </p:cNvCxnSpPr>
          <p:nvPr/>
        </p:nvCxnSpPr>
        <p:spPr>
          <a:xfrm flipV="1">
            <a:off x="360999" y="1817536"/>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4DE375-C01A-F642-A8F3-A228597BE863}"/>
              </a:ext>
            </a:extLst>
          </p:cNvPr>
          <p:cNvCxnSpPr>
            <a:cxnSpLocks/>
          </p:cNvCxnSpPr>
          <p:nvPr/>
        </p:nvCxnSpPr>
        <p:spPr>
          <a:xfrm flipV="1">
            <a:off x="4331491" y="1817534"/>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94E1281-6E1F-584B-BBB9-244A92DC9612}"/>
              </a:ext>
            </a:extLst>
          </p:cNvPr>
          <p:cNvCxnSpPr>
            <a:cxnSpLocks/>
          </p:cNvCxnSpPr>
          <p:nvPr/>
        </p:nvCxnSpPr>
        <p:spPr>
          <a:xfrm flipV="1">
            <a:off x="8407180" y="1817534"/>
            <a:ext cx="0" cy="383684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5E59BF8-5897-3D4A-9B76-C2326ABE95B5}"/>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375988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4141" y="350840"/>
            <a:ext cx="11491859" cy="1325563"/>
          </a:xfrm>
        </p:spPr>
        <p:txBody>
          <a:bodyPr/>
          <a:lstStyle/>
          <a:p>
            <a:r>
              <a:rPr lang="de-DE" dirty="0"/>
              <a:t>Mastertitelformat bearbeiten</a:t>
            </a:r>
            <a:br>
              <a:rPr lang="de-DE" dirty="0"/>
            </a:br>
            <a:endParaRPr lang="en-US" dirty="0"/>
          </a:p>
        </p:txBody>
      </p:sp>
      <p:sp>
        <p:nvSpPr>
          <p:cNvPr id="3" name="Content Placeholder 2"/>
          <p:cNvSpPr>
            <a:spLocks noGrp="1"/>
          </p:cNvSpPr>
          <p:nvPr>
            <p:ph sz="half" idx="1"/>
          </p:nvPr>
        </p:nvSpPr>
        <p:spPr>
          <a:xfrm>
            <a:off x="364141" y="1820709"/>
            <a:ext cx="5655659" cy="4221319"/>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6172201" y="1820709"/>
            <a:ext cx="5655657" cy="4221319"/>
          </a:xfrm>
          <a:prstGeom prst="rect">
            <a:avLst/>
          </a:prstGeom>
        </p:spPr>
        <p:txBody>
          <a:bodyPr/>
          <a:lstStyle/>
          <a:p>
            <a:pPr lvl="0"/>
            <a:r>
              <a:rPr lang="de-DE"/>
              <a:t>Mastertextformat bearbeiten</a:t>
            </a:r>
          </a:p>
        </p:txBody>
      </p:sp>
      <p:sp>
        <p:nvSpPr>
          <p:cNvPr id="6" name="Slide Number Placeholder 5">
            <a:extLst>
              <a:ext uri="{FF2B5EF4-FFF2-40B4-BE49-F238E27FC236}">
                <a16:creationId xmlns:a16="http://schemas.microsoft.com/office/drawing/2014/main" id="{B8608122-080A-EA41-BB51-21381087E641}"/>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82451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050" y="350840"/>
            <a:ext cx="11499951" cy="1325563"/>
          </a:xfrm>
        </p:spPr>
        <p:txBody>
          <a:bodyPr/>
          <a:lstStyle/>
          <a:p>
            <a:r>
              <a:rPr lang="de-DE" dirty="0"/>
              <a:t>Mastertitelformat bearbeiten</a:t>
            </a:r>
            <a:br>
              <a:rPr lang="de-DE" dirty="0"/>
            </a:br>
            <a:endParaRPr lang="en-US" dirty="0"/>
          </a:p>
        </p:txBody>
      </p:sp>
      <p:sp>
        <p:nvSpPr>
          <p:cNvPr id="4" name="Content Placeholder 3"/>
          <p:cNvSpPr>
            <a:spLocks noGrp="1"/>
          </p:cNvSpPr>
          <p:nvPr>
            <p:ph sz="half" idx="2"/>
          </p:nvPr>
        </p:nvSpPr>
        <p:spPr>
          <a:xfrm>
            <a:off x="6172200" y="1820709"/>
            <a:ext cx="5683800" cy="4221319"/>
          </a:xfrm>
          <a:prstGeom prst="rect">
            <a:avLst/>
          </a:prstGeom>
        </p:spPr>
        <p:txBody>
          <a:bodyPr/>
          <a:lstStyle/>
          <a:p>
            <a:pPr lvl="0"/>
            <a:r>
              <a:rPr lang="de-DE"/>
              <a:t>Mastertextformat bearbeiten</a:t>
            </a:r>
          </a:p>
        </p:txBody>
      </p:sp>
      <p:sp>
        <p:nvSpPr>
          <p:cNvPr id="6" name="Textplatzhalter 18">
            <a:extLst>
              <a:ext uri="{FF2B5EF4-FFF2-40B4-BE49-F238E27FC236}">
                <a16:creationId xmlns:a16="http://schemas.microsoft.com/office/drawing/2014/main" id="{1FF3AC81-D55D-B54C-98FD-5954068A9928}"/>
              </a:ext>
            </a:extLst>
          </p:cNvPr>
          <p:cNvSpPr>
            <a:spLocks noGrp="1"/>
          </p:cNvSpPr>
          <p:nvPr>
            <p:ph type="body" sz="quarter" idx="13" hasCustomPrompt="1"/>
          </p:nvPr>
        </p:nvSpPr>
        <p:spPr>
          <a:xfrm>
            <a:off x="356050" y="1820709"/>
            <a:ext cx="5739951" cy="4221319"/>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
        <p:nvSpPr>
          <p:cNvPr id="7" name="Slide Number Placeholder 5">
            <a:extLst>
              <a:ext uri="{FF2B5EF4-FFF2-40B4-BE49-F238E27FC236}">
                <a16:creationId xmlns:a16="http://schemas.microsoft.com/office/drawing/2014/main" id="{9EFA4450-B54B-4F40-9DB8-175A294FEB55}"/>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326397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Slide Number Placeholder 5">
            <a:extLst>
              <a:ext uri="{FF2B5EF4-FFF2-40B4-BE49-F238E27FC236}">
                <a16:creationId xmlns:a16="http://schemas.microsoft.com/office/drawing/2014/main" id="{99B02422-7427-4E41-A3D9-B5B9DC0BC2A3}"/>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84759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E58F249-601F-8143-91C2-7E5CC5EDFDE3}"/>
              </a:ext>
            </a:extLst>
          </p:cNvPr>
          <p:cNvSpPr txBox="1">
            <a:spLocks/>
          </p:cNvSpPr>
          <p:nvPr/>
        </p:nvSpPr>
        <p:spPr>
          <a:xfrm>
            <a:off x="11170200" y="6354763"/>
            <a:ext cx="685800" cy="365125"/>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1200" smtClean="0"/>
              <a:pPr/>
              <a:t>‹Nr.›</a:t>
            </a:fld>
            <a:endParaRPr lang="en-US" sz="1200"/>
          </a:p>
        </p:txBody>
      </p:sp>
    </p:spTree>
    <p:extLst>
      <p:ext uri="{BB962C8B-B14F-4D97-AF65-F5344CB8AC3E}">
        <p14:creationId xmlns:p14="http://schemas.microsoft.com/office/powerpoint/2010/main" val="108618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estimonia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9862CB-012B-0F4F-80CE-EFF41B467106}"/>
              </a:ext>
            </a:extLst>
          </p:cNvPr>
          <p:cNvSpPr/>
          <p:nvPr/>
        </p:nvSpPr>
        <p:spPr>
          <a:xfrm>
            <a:off x="0" y="6044749"/>
            <a:ext cx="12192000" cy="813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1"/>
          </a:p>
        </p:txBody>
      </p:sp>
      <p:sp>
        <p:nvSpPr>
          <p:cNvPr id="19" name="Textplatzhalter 18">
            <a:extLst>
              <a:ext uri="{FF2B5EF4-FFF2-40B4-BE49-F238E27FC236}">
                <a16:creationId xmlns:a16="http://schemas.microsoft.com/office/drawing/2014/main" id="{87EA1DA5-D303-FD4D-96BB-000345588CD5}"/>
              </a:ext>
            </a:extLst>
          </p:cNvPr>
          <p:cNvSpPr>
            <a:spLocks noGrp="1"/>
          </p:cNvSpPr>
          <p:nvPr>
            <p:ph type="body" sz="quarter" idx="13" hasCustomPrompt="1"/>
          </p:nvPr>
        </p:nvSpPr>
        <p:spPr>
          <a:xfrm>
            <a:off x="0" y="0"/>
            <a:ext cx="12192000" cy="68580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33"/>
            </a:lvl1pPr>
          </a:lstStyle>
          <a:p>
            <a:pPr lvl="0"/>
            <a:r>
              <a:rPr lang="de-DE" dirty="0"/>
              <a:t> </a:t>
            </a:r>
          </a:p>
        </p:txBody>
      </p:sp>
    </p:spTree>
    <p:extLst>
      <p:ext uri="{BB962C8B-B14F-4D97-AF65-F5344CB8AC3E}">
        <p14:creationId xmlns:p14="http://schemas.microsoft.com/office/powerpoint/2010/main" val="149594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enutzerdefiniertes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D34B08E-6551-1A4A-A01E-6D8F2DD3E440}"/>
              </a:ext>
            </a:extLst>
          </p:cNvPr>
          <p:cNvSpPr/>
          <p:nvPr/>
        </p:nvSpPr>
        <p:spPr>
          <a:xfrm>
            <a:off x="291313" y="6149947"/>
            <a:ext cx="11598584" cy="708053"/>
          </a:xfrm>
          <a:prstGeom prst="rect">
            <a:avLst/>
          </a:prstGeom>
          <a:solidFill>
            <a:srgbClr val="213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66456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350840"/>
            <a:ext cx="11520000" cy="1325563"/>
          </a:xfrm>
          <a:prstGeom prst="rect">
            <a:avLst/>
          </a:prstGeom>
        </p:spPr>
        <p:txBody>
          <a:bodyPr vert="horz" lIns="91440" tIns="45720" rIns="91440" bIns="45720" rtlCol="0" anchor="ctr">
            <a:normAutofit/>
          </a:bodyPr>
          <a:lstStyle/>
          <a:p>
            <a:r>
              <a:rPr lang="de-DE" dirty="0"/>
              <a:t>Mastertitelformat bearbeiten</a:t>
            </a:r>
            <a:br>
              <a:rPr lang="de-DE" dirty="0"/>
            </a:br>
            <a:endParaRPr lang="en-US" dirty="0"/>
          </a:p>
        </p:txBody>
      </p:sp>
      <p:pic>
        <p:nvPicPr>
          <p:cNvPr id="15" name="Grafik 14">
            <a:extLst>
              <a:ext uri="{FF2B5EF4-FFF2-40B4-BE49-F238E27FC236}">
                <a16:creationId xmlns:a16="http://schemas.microsoft.com/office/drawing/2014/main" id="{A3B7871B-F74D-7D4F-ABF9-C9C767DE58CF}"/>
              </a:ext>
            </a:extLst>
          </p:cNvPr>
          <p:cNvPicPr>
            <a:picLocks noChangeAspect="1"/>
          </p:cNvPicPr>
          <p:nvPr/>
        </p:nvPicPr>
        <p:blipFill>
          <a:blip r:embed="rId12"/>
          <a:stretch>
            <a:fillRect/>
          </a:stretch>
        </p:blipFill>
        <p:spPr>
          <a:xfrm>
            <a:off x="336000" y="6182917"/>
            <a:ext cx="868827" cy="619919"/>
          </a:xfrm>
          <a:prstGeom prst="rect">
            <a:avLst/>
          </a:prstGeom>
        </p:spPr>
      </p:pic>
      <p:sp>
        <p:nvSpPr>
          <p:cNvPr id="16" name="Textfeld 15">
            <a:extLst>
              <a:ext uri="{FF2B5EF4-FFF2-40B4-BE49-F238E27FC236}">
                <a16:creationId xmlns:a16="http://schemas.microsoft.com/office/drawing/2014/main" id="{51CC1108-F302-A744-9A82-AA7EB6807925}"/>
              </a:ext>
            </a:extLst>
          </p:cNvPr>
          <p:cNvSpPr txBox="1"/>
          <p:nvPr/>
        </p:nvSpPr>
        <p:spPr>
          <a:xfrm>
            <a:off x="2343151" y="6354763"/>
            <a:ext cx="8129588" cy="300210"/>
          </a:xfrm>
          <a:prstGeom prst="rect">
            <a:avLst/>
          </a:prstGeom>
          <a:noFill/>
        </p:spPr>
        <p:txBody>
          <a:bodyPr wrap="square" rtlCol="0">
            <a:spAutoFit/>
          </a:bodyPr>
          <a:lstStyle/>
          <a:p>
            <a:r>
              <a:rPr lang="en-US" sz="1351"/>
              <a:t> </a:t>
            </a:r>
          </a:p>
        </p:txBody>
      </p:sp>
      <p:cxnSp>
        <p:nvCxnSpPr>
          <p:cNvPr id="29" name="Gerade Verbindung 28">
            <a:extLst>
              <a:ext uri="{FF2B5EF4-FFF2-40B4-BE49-F238E27FC236}">
                <a16:creationId xmlns:a16="http://schemas.microsoft.com/office/drawing/2014/main" id="{1F19F82A-B901-5F49-86A7-DCEB29257517}"/>
              </a:ext>
            </a:extLst>
          </p:cNvPr>
          <p:cNvCxnSpPr>
            <a:cxnSpLocks/>
          </p:cNvCxnSpPr>
          <p:nvPr/>
        </p:nvCxnSpPr>
        <p:spPr>
          <a:xfrm flipV="1">
            <a:off x="336000" y="6173857"/>
            <a:ext cx="11520000"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B64D8E2-55D6-4749-AB3C-725A0387B5CB}"/>
              </a:ext>
            </a:extLst>
          </p:cNvPr>
          <p:cNvSpPr>
            <a:spLocks noGrp="1"/>
          </p:cNvSpPr>
          <p:nvPr>
            <p:ph type="sldNum" sz="quarter" idx="4"/>
          </p:nvPr>
        </p:nvSpPr>
        <p:spPr>
          <a:xfrm>
            <a:off x="11170200" y="6354763"/>
            <a:ext cx="685800" cy="365125"/>
          </a:xfrm>
          <a:prstGeom prst="rect">
            <a:avLst/>
          </a:prstGeom>
        </p:spPr>
        <p:txBody>
          <a:bodyPr anchor="ctr"/>
          <a:lstStyle>
            <a:lvl1pPr algn="r">
              <a:defRPr sz="12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fld id="{726B65CA-47DF-874C-A128-631A8B542A81}" type="slidenum">
              <a:rPr lang="en-GB" smtClean="0"/>
              <a:t>‹Nr.›</a:t>
            </a:fld>
            <a:endParaRPr lang="en-GB"/>
          </a:p>
        </p:txBody>
      </p:sp>
      <p:sp>
        <p:nvSpPr>
          <p:cNvPr id="13" name="Text Placeholder 2">
            <a:extLst>
              <a:ext uri="{FF2B5EF4-FFF2-40B4-BE49-F238E27FC236}">
                <a16:creationId xmlns:a16="http://schemas.microsoft.com/office/drawing/2014/main" id="{D29AC407-514D-9945-AB6D-730020BBCD7F}"/>
              </a:ext>
            </a:extLst>
          </p:cNvPr>
          <p:cNvSpPr>
            <a:spLocks noGrp="1"/>
          </p:cNvSpPr>
          <p:nvPr>
            <p:ph type="body" idx="1"/>
          </p:nvPr>
        </p:nvSpPr>
        <p:spPr>
          <a:xfrm>
            <a:off x="336000" y="1825626"/>
            <a:ext cx="11520000" cy="4214981"/>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Tree>
    <p:extLst>
      <p:ext uri="{BB962C8B-B14F-4D97-AF65-F5344CB8AC3E}">
        <p14:creationId xmlns:p14="http://schemas.microsoft.com/office/powerpoint/2010/main" val="2025880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377" rtl="0" eaLnBrk="1" latinLnBrk="0" hangingPunct="1">
        <a:lnSpc>
          <a:spcPct val="90000"/>
        </a:lnSpc>
        <a:spcBef>
          <a:spcPct val="0"/>
        </a:spcBef>
        <a:buNone/>
        <a:defRPr sz="3733" b="0" i="0" kern="120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594" indent="-228594" algn="l" defTabSz="914377" rtl="0" eaLnBrk="1" latinLnBrk="0" hangingPunct="1">
        <a:lnSpc>
          <a:spcPct val="90000"/>
        </a:lnSpc>
        <a:spcBef>
          <a:spcPts val="1000"/>
        </a:spcBef>
        <a:buFont typeface="Symbol" pitchFamily="2" charset="2"/>
        <a:buChar char="-"/>
        <a:defRPr sz="2800" b="0" i="0" kern="1200">
          <a:solidFill>
            <a:srgbClr val="3D3D3B"/>
          </a:solidFill>
          <a:latin typeface="Roboto Light" panose="02000000000000000000" pitchFamily="2" charset="0"/>
          <a:ea typeface="Roboto Light" panose="02000000000000000000" pitchFamily="2" charset="0"/>
          <a:cs typeface="Roboto Light" panose="020000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350840"/>
            <a:ext cx="11520000" cy="1325563"/>
          </a:xfrm>
          <a:prstGeom prst="rect">
            <a:avLst/>
          </a:prstGeom>
        </p:spPr>
        <p:txBody>
          <a:bodyPr vert="horz" lIns="91440" tIns="45720" rIns="91440" bIns="45720" rtlCol="0" anchor="ctr">
            <a:normAutofit/>
          </a:bodyPr>
          <a:lstStyle/>
          <a:p>
            <a:r>
              <a:rPr lang="de-DE" dirty="0"/>
              <a:t>Mastertitelformat bearbeiten</a:t>
            </a:r>
            <a:br>
              <a:rPr lang="de-DE" dirty="0"/>
            </a:br>
            <a:endParaRPr lang="en-US" dirty="0"/>
          </a:p>
        </p:txBody>
      </p:sp>
      <p:sp>
        <p:nvSpPr>
          <p:cNvPr id="16" name="Textfeld 15">
            <a:extLst>
              <a:ext uri="{FF2B5EF4-FFF2-40B4-BE49-F238E27FC236}">
                <a16:creationId xmlns:a16="http://schemas.microsoft.com/office/drawing/2014/main" id="{51CC1108-F302-A744-9A82-AA7EB6807925}"/>
              </a:ext>
            </a:extLst>
          </p:cNvPr>
          <p:cNvSpPr txBox="1"/>
          <p:nvPr/>
        </p:nvSpPr>
        <p:spPr>
          <a:xfrm>
            <a:off x="2343151" y="6354763"/>
            <a:ext cx="8129588" cy="300210"/>
          </a:xfrm>
          <a:prstGeom prst="rect">
            <a:avLst/>
          </a:prstGeom>
          <a:noFill/>
        </p:spPr>
        <p:txBody>
          <a:bodyPr wrap="square" rtlCol="0">
            <a:spAutoFit/>
          </a:bodyPr>
          <a:lstStyle/>
          <a:p>
            <a:r>
              <a:rPr lang="en-US" sz="1351"/>
              <a:t> </a:t>
            </a:r>
          </a:p>
        </p:txBody>
      </p:sp>
      <p:cxnSp>
        <p:nvCxnSpPr>
          <p:cNvPr id="29" name="Gerade Verbindung 28">
            <a:extLst>
              <a:ext uri="{FF2B5EF4-FFF2-40B4-BE49-F238E27FC236}">
                <a16:creationId xmlns:a16="http://schemas.microsoft.com/office/drawing/2014/main" id="{1F19F82A-B901-5F49-86A7-DCEB29257517}"/>
              </a:ext>
            </a:extLst>
          </p:cNvPr>
          <p:cNvCxnSpPr>
            <a:cxnSpLocks/>
          </p:cNvCxnSpPr>
          <p:nvPr/>
        </p:nvCxnSpPr>
        <p:spPr>
          <a:xfrm flipV="1">
            <a:off x="336000" y="6173857"/>
            <a:ext cx="11520000"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B64D8E2-55D6-4749-AB3C-725A0387B5CB}"/>
              </a:ext>
            </a:extLst>
          </p:cNvPr>
          <p:cNvSpPr>
            <a:spLocks noGrp="1"/>
          </p:cNvSpPr>
          <p:nvPr>
            <p:ph type="sldNum" sz="quarter" idx="4"/>
          </p:nvPr>
        </p:nvSpPr>
        <p:spPr>
          <a:xfrm>
            <a:off x="11170200" y="6354763"/>
            <a:ext cx="685800" cy="365125"/>
          </a:xfrm>
          <a:prstGeom prst="rect">
            <a:avLst/>
          </a:prstGeom>
        </p:spPr>
        <p:txBody>
          <a:bodyPr anchor="ctr"/>
          <a:lstStyle>
            <a:lvl1pPr algn="r">
              <a:defRPr sz="12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fld id="{176BA141-8D4A-8A46-AC80-2A1980DE5543}" type="slidenum">
              <a:rPr lang="en-US" smtClean="0"/>
              <a:pPr/>
              <a:t>‹Nr.›</a:t>
            </a:fld>
            <a:endParaRPr lang="en-US"/>
          </a:p>
        </p:txBody>
      </p:sp>
      <p:sp>
        <p:nvSpPr>
          <p:cNvPr id="13" name="Text Placeholder 2">
            <a:extLst>
              <a:ext uri="{FF2B5EF4-FFF2-40B4-BE49-F238E27FC236}">
                <a16:creationId xmlns:a16="http://schemas.microsoft.com/office/drawing/2014/main" id="{D29AC407-514D-9945-AB6D-730020BBCD7F}"/>
              </a:ext>
            </a:extLst>
          </p:cNvPr>
          <p:cNvSpPr>
            <a:spLocks noGrp="1"/>
          </p:cNvSpPr>
          <p:nvPr>
            <p:ph type="body" idx="1"/>
          </p:nvPr>
        </p:nvSpPr>
        <p:spPr>
          <a:xfrm>
            <a:off x="336000" y="1825626"/>
            <a:ext cx="11520000" cy="4214981"/>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pic>
        <p:nvPicPr>
          <p:cNvPr id="8" name="Grafik 7" descr="Ein Bild, das Hocker, Tisch enthält.&#10;&#10;Automatisch generierte Beschreibung">
            <a:extLst>
              <a:ext uri="{FF2B5EF4-FFF2-40B4-BE49-F238E27FC236}">
                <a16:creationId xmlns:a16="http://schemas.microsoft.com/office/drawing/2014/main" id="{AC2B2EE1-0300-EA41-8ED9-C9119829B48A}"/>
              </a:ext>
            </a:extLst>
          </p:cNvPr>
          <p:cNvPicPr>
            <a:picLocks noChangeAspect="1"/>
          </p:cNvPicPr>
          <p:nvPr/>
        </p:nvPicPr>
        <p:blipFill rotWithShape="1">
          <a:blip r:embed="rId11">
            <a:extLst>
              <a:ext uri="{28A0092B-C50C-407E-A947-70E740481C1C}">
                <a14:useLocalDpi xmlns:a14="http://schemas.microsoft.com/office/drawing/2010/main" val="0"/>
              </a:ext>
            </a:extLst>
          </a:blip>
          <a:srcRect t="16141" b="18858"/>
          <a:stretch/>
        </p:blipFill>
        <p:spPr>
          <a:xfrm>
            <a:off x="336000" y="6236702"/>
            <a:ext cx="872408" cy="567065"/>
          </a:xfrm>
          <a:prstGeom prst="rect">
            <a:avLst/>
          </a:prstGeom>
        </p:spPr>
      </p:pic>
    </p:spTree>
    <p:extLst>
      <p:ext uri="{BB962C8B-B14F-4D97-AF65-F5344CB8AC3E}">
        <p14:creationId xmlns:p14="http://schemas.microsoft.com/office/powerpoint/2010/main" val="13286150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914377" rtl="0" eaLnBrk="1" latinLnBrk="0" hangingPunct="1">
        <a:lnSpc>
          <a:spcPct val="90000"/>
        </a:lnSpc>
        <a:spcBef>
          <a:spcPct val="0"/>
        </a:spcBef>
        <a:buNone/>
        <a:defRPr sz="3733" b="0" i="0" kern="120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594" indent="-228594" algn="l" defTabSz="914377" rtl="0" eaLnBrk="1" latinLnBrk="0" hangingPunct="1">
        <a:lnSpc>
          <a:spcPct val="90000"/>
        </a:lnSpc>
        <a:spcBef>
          <a:spcPts val="1000"/>
        </a:spcBef>
        <a:buFont typeface="Symbol" pitchFamily="2" charset="2"/>
        <a:buChar char="-"/>
        <a:defRPr sz="2800" b="0" i="0" kern="1200">
          <a:solidFill>
            <a:srgbClr val="3D3D3B"/>
          </a:solidFill>
          <a:latin typeface="Roboto Light" panose="02000000000000000000" pitchFamily="2" charset="0"/>
          <a:ea typeface="Roboto Light" panose="02000000000000000000" pitchFamily="2" charset="0"/>
          <a:cs typeface="Roboto Light" panose="020000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7556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tiff"/><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0.sv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9.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30.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9.svg"/><Relationship Id="rId3" Type="http://schemas.openxmlformats.org/officeDocument/2006/relationships/image" Target="../media/image2.tiff"/><Relationship Id="rId7" Type="http://schemas.openxmlformats.org/officeDocument/2006/relationships/image" Target="../media/image37.sv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0.sv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0.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51.sv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tiff"/><Relationship Id="rId7" Type="http://schemas.openxmlformats.org/officeDocument/2006/relationships/image" Target="../media/image37.svg"/><Relationship Id="rId12" Type="http://schemas.openxmlformats.org/officeDocument/2006/relationships/hyperlink" Target="https://www.zensus2011.de/SharedDocs/Downloads/DE/Merkmale/Nutzerhinweise_safe.pdf?__blob=publicationFile&amp;v=16"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0.sv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hyperlink" Target="https://www.faz.net/aktuell/feuilleton/medien/groesstes-rechenzentrum-europas-brennt-komplett-nieder-17241629.html" TargetMode="External"/><Relationship Id="rId2" Type="http://schemas.openxmlformats.org/officeDocument/2006/relationships/image" Target="../media/image76.tif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tiff"/><Relationship Id="rId4" Type="http://schemas.openxmlformats.org/officeDocument/2006/relationships/image" Target="../media/image78.tiff"/></Relationships>
</file>

<file path=ppt/slides/_rels/slide2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hyperlink" Target="https://curia.europa.eu/juris/document/document.jsf?text=&amp;docid=228677&amp;pageIndex=0&amp;doclang=en&amp;mode=lst&amp;dir=&amp;occ=first&amp;part=1&amp;cid=9791227"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 Id="rId9" Type="http://schemas.openxmlformats.org/officeDocument/2006/relationships/hyperlink" Target="https://curia.europa.eu/juris/document/document.jsf?text=&amp;docid=228677&amp;pageIndex=0&amp;doclang=en&amp;mode=lst&amp;dir=&amp;occ=first&amp;part=1&amp;cid=9791227"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jpeg"/><Relationship Id="rId21" Type="http://schemas.openxmlformats.org/officeDocument/2006/relationships/image" Target="../media/image2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23.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jpe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30.sv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nina.h@correlaid.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14.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digitalcharta.eu/wp-content/uploads/Digital_Charta_deutsch.pdf" TargetMode="External"/><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hyperlink" Target="https://www.bmi.bund.de/DE/themen/it-und-digitalpolitik/datenethikkommission/arbeitsergebnisse-der-dek/arbeitsergebnisse-der-dek-node.html;jsessionid=77DE0B42B11ED9FE542B2BCDC1EA6F4F.2_cid29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s://digitalcharta.eu/wp-content/uploads/Digital_Charta_deutsch.pdf" TargetMode="External"/><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citizensforeurope.org/wp-content/uploads/Broschu%CC%88re_2012-Einzelseiten.pdf" TargetMode="External"/><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9.png"/><Relationship Id="rId7" Type="http://schemas.openxmlformats.org/officeDocument/2006/relationships/hyperlink" Target="https://correlaid.org/de/about/privacy/" TargetMode="External"/><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hyperlink" Target="https://correlaid.org/de/about/codeofconduct/" TargetMode="External"/><Relationship Id="rId5" Type="http://schemas.openxmlformats.org/officeDocument/2006/relationships/hyperlink" Target="https://correlaid.org/de/about/ethics/" TargetMode="External"/><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www.netflix.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hyperlink" Target="https://www.bundesverfassungsgericht.de/SharedDocs/Entscheidungen/DE/1983/12/rs19831215_1bvr020983.html" TargetMode="External"/><Relationship Id="rId3" Type="http://schemas.openxmlformats.org/officeDocument/2006/relationships/image" Target="../media/image23.png"/><Relationship Id="rId7" Type="http://schemas.openxmlformats.org/officeDocument/2006/relationships/hyperlink" Target="https://www.bpb.de/politik/hintergrund-aktuell/241406/bundesdatenschutzgesetz"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bundestag.de/parlament/aufgaben/rechtsgrundlagen/grundgesetz/gg_01-245122" TargetMode="External"/><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www.bitkom.org/Presse/Presseinformation/Zwei-Jahre-DS-GVO-Bitkom-zieht-durchwachsene-Bilan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itkom.org/Presse/Presseinformation/Jedes-2-Unternehmen-verzichtet-aus-Datenschutzgruenden-auf-Innovatione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95926-6B99-6C4B-9F0B-149AF27422D4}"/>
              </a:ext>
            </a:extLst>
          </p:cNvPr>
          <p:cNvSpPr>
            <a:spLocks noGrp="1"/>
          </p:cNvSpPr>
          <p:nvPr>
            <p:ph type="ctrTitle"/>
          </p:nvPr>
        </p:nvSpPr>
        <p:spPr/>
        <p:txBody>
          <a:bodyPr/>
          <a:lstStyle/>
          <a:p>
            <a:r>
              <a:rPr lang="en-GB" dirty="0" err="1"/>
              <a:t>Datenschutz</a:t>
            </a:r>
            <a:r>
              <a:rPr lang="en-GB" dirty="0"/>
              <a:t> und -</a:t>
            </a:r>
            <a:r>
              <a:rPr lang="en-GB" dirty="0" err="1"/>
              <a:t>Ethik</a:t>
            </a:r>
            <a:endParaRPr lang="en-GB" dirty="0"/>
          </a:p>
        </p:txBody>
      </p:sp>
      <p:sp>
        <p:nvSpPr>
          <p:cNvPr id="3" name="Untertitel 2">
            <a:extLst>
              <a:ext uri="{FF2B5EF4-FFF2-40B4-BE49-F238E27FC236}">
                <a16:creationId xmlns:a16="http://schemas.microsoft.com/office/drawing/2014/main" id="{E64DA442-75F5-714D-9BC7-B83A79589EDD}"/>
              </a:ext>
            </a:extLst>
          </p:cNvPr>
          <p:cNvSpPr>
            <a:spLocks noGrp="1"/>
          </p:cNvSpPr>
          <p:nvPr>
            <p:ph type="subTitle" idx="1"/>
          </p:nvPr>
        </p:nvSpPr>
        <p:spPr/>
        <p:txBody>
          <a:bodyPr/>
          <a:lstStyle/>
          <a:p>
            <a:r>
              <a:rPr lang="en-GB" dirty="0"/>
              <a:t>Wie </a:t>
            </a:r>
            <a:r>
              <a:rPr lang="en-GB" dirty="0" err="1"/>
              <a:t>wir</a:t>
            </a:r>
            <a:r>
              <a:rPr lang="en-GB" dirty="0"/>
              <a:t> </a:t>
            </a:r>
            <a:r>
              <a:rPr lang="en-GB" dirty="0" err="1"/>
              <a:t>verantwortungsbewusst</a:t>
            </a:r>
            <a:r>
              <a:rPr lang="en-GB" dirty="0"/>
              <a:t> </a:t>
            </a:r>
            <a:r>
              <a:rPr lang="en-GB" dirty="0" err="1"/>
              <a:t>mit</a:t>
            </a:r>
            <a:r>
              <a:rPr lang="en-GB" dirty="0"/>
              <a:t> </a:t>
            </a:r>
            <a:r>
              <a:rPr lang="en-GB" dirty="0" err="1"/>
              <a:t>Daten</a:t>
            </a:r>
            <a:r>
              <a:rPr lang="en-GB" dirty="0"/>
              <a:t> </a:t>
            </a:r>
            <a:r>
              <a:rPr lang="en-GB" dirty="0" err="1"/>
              <a:t>umgehen</a:t>
            </a:r>
            <a:endParaRPr lang="en-GB" dirty="0"/>
          </a:p>
          <a:p>
            <a:endParaRPr lang="en-GB" dirty="0"/>
          </a:p>
          <a:p>
            <a:r>
              <a:rPr lang="en-GB" i="1" dirty="0"/>
              <a:t>- 2,5h -</a:t>
            </a:r>
          </a:p>
        </p:txBody>
      </p:sp>
      <p:sp>
        <p:nvSpPr>
          <p:cNvPr id="4" name="Rechteck 3">
            <a:extLst>
              <a:ext uri="{FF2B5EF4-FFF2-40B4-BE49-F238E27FC236}">
                <a16:creationId xmlns:a16="http://schemas.microsoft.com/office/drawing/2014/main" id="{4F3C9C58-072E-2B47-93F2-3B150FD7B218}"/>
              </a:ext>
            </a:extLst>
          </p:cNvPr>
          <p:cNvSpPr/>
          <p:nvPr/>
        </p:nvSpPr>
        <p:spPr>
          <a:xfrm>
            <a:off x="3874879" y="6308598"/>
            <a:ext cx="4229043" cy="307777"/>
          </a:xfrm>
          <a:prstGeom prst="rect">
            <a:avLst/>
          </a:prstGeom>
        </p:spPr>
        <p:txBody>
          <a:bodyPr wrap="none">
            <a:spAutoFit/>
          </a:bodyPr>
          <a:lstStyle/>
          <a:p>
            <a:r>
              <a:rPr lang="de-DE" sz="1400" i="1" dirty="0">
                <a:latin typeface="Roboto Light" panose="02000000000000000000" pitchFamily="2" charset="0"/>
                <a:ea typeface="Times New Roman" panose="02020603050405020304" pitchFamily="18" charset="0"/>
                <a:cs typeface="Times New Roman" panose="02020603050405020304" pitchFamily="18" charset="0"/>
              </a:rPr>
              <a:t>Nina Hauser, </a:t>
            </a:r>
            <a:r>
              <a:rPr lang="de-DE" sz="1400" i="1" dirty="0" err="1">
                <a:latin typeface="Roboto Light" panose="02000000000000000000" pitchFamily="2" charset="0"/>
                <a:ea typeface="Times New Roman" panose="02020603050405020304" pitchFamily="18" charset="0"/>
                <a:cs typeface="Times New Roman" panose="02020603050405020304" pitchFamily="18" charset="0"/>
              </a:rPr>
              <a:t>CorrelAid</a:t>
            </a:r>
            <a:r>
              <a:rPr lang="de-DE" sz="1400" i="1" dirty="0">
                <a:latin typeface="Roboto Light" panose="02000000000000000000" pitchFamily="2" charset="0"/>
                <a:ea typeface="Times New Roman" panose="02020603050405020304" pitchFamily="18" charset="0"/>
                <a:cs typeface="Times New Roman" panose="02020603050405020304" pitchFamily="18" charset="0"/>
              </a:rPr>
              <a:t> e.V., 2021. Lizenz: CC BY 4.0</a:t>
            </a:r>
            <a:r>
              <a:rPr lang="de-DE" dirty="0"/>
              <a:t> </a:t>
            </a:r>
            <a:endParaRPr lang="en-GB" dirty="0"/>
          </a:p>
        </p:txBody>
      </p:sp>
    </p:spTree>
    <p:extLst>
      <p:ext uri="{BB962C8B-B14F-4D97-AF65-F5344CB8AC3E}">
        <p14:creationId xmlns:p14="http://schemas.microsoft.com/office/powerpoint/2010/main" val="39158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Denkaufgabe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630488" y="3024802"/>
            <a:ext cx="6858000" cy="2594119"/>
          </a:xfrm>
        </p:spPr>
        <p:txBody>
          <a:bodyPr>
            <a:noAutofit/>
          </a:bodyPr>
          <a:lstStyle/>
          <a:p>
            <a:pPr>
              <a:spcBef>
                <a:spcPts val="0"/>
              </a:spcBef>
            </a:pPr>
            <a:endParaRPr lang="de-DE" sz="2133" dirty="0"/>
          </a:p>
          <a:p>
            <a:pPr>
              <a:spcBef>
                <a:spcPts val="0"/>
              </a:spcBef>
            </a:pPr>
            <a:r>
              <a:rPr lang="de-DE" sz="2133" dirty="0"/>
              <a:t>Welche Datenschutzrichtlinien gilt für die Evangelische Hochschule Berlin?</a:t>
            </a:r>
          </a:p>
          <a:p>
            <a:endParaRPr lang="de-DE" sz="2133" dirty="0"/>
          </a:p>
          <a:p>
            <a:r>
              <a:rPr lang="en-US" sz="2133" i="1" dirty="0"/>
              <a:t>- 2 min -</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spTree>
    <p:extLst>
      <p:ext uri="{BB962C8B-B14F-4D97-AF65-F5344CB8AC3E}">
        <p14:creationId xmlns:p14="http://schemas.microsoft.com/office/powerpoint/2010/main" val="28355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Lösung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630488" y="3024802"/>
            <a:ext cx="6858000" cy="2594119"/>
          </a:xfrm>
        </p:spPr>
        <p:txBody>
          <a:bodyPr>
            <a:noAutofit/>
          </a:bodyPr>
          <a:lstStyle/>
          <a:p>
            <a:pPr algn="just">
              <a:spcBef>
                <a:spcPts val="0"/>
              </a:spcBef>
            </a:pPr>
            <a:endParaRPr lang="de-DE" sz="2133" dirty="0"/>
          </a:p>
          <a:p>
            <a:pPr algn="just">
              <a:spcBef>
                <a:spcPts val="0"/>
              </a:spcBef>
            </a:pPr>
            <a:r>
              <a:rPr lang="de-DE" sz="2133" dirty="0"/>
              <a:t>Hier gibt es grundsätzlich vier Optionen: Die DSGVO (weil keine konkretisierenden Regelungen vorliegen), das Berliner Datenschutzgesetz (</a:t>
            </a:r>
            <a:r>
              <a:rPr lang="de-DE" sz="2133" dirty="0" err="1"/>
              <a:t>BlnDSG</a:t>
            </a:r>
            <a:r>
              <a:rPr lang="de-DE" sz="2133" dirty="0"/>
              <a:t>), das Berliner Hochschulgesetz (</a:t>
            </a:r>
            <a:r>
              <a:rPr lang="de-DE" sz="2133" dirty="0" err="1"/>
              <a:t>BerlHG</a:t>
            </a:r>
            <a:r>
              <a:rPr lang="de-DE" sz="2133" dirty="0"/>
              <a:t>) oder das Kirchengesetz über den Datenschutz der evangelischen Kirche in Deutschland (DSG-EKD). Richtig ist Letzteres. </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pic>
        <p:nvPicPr>
          <p:cNvPr id="6" name="Grafik 5" descr="Roboter">
            <a:extLst>
              <a:ext uri="{FF2B5EF4-FFF2-40B4-BE49-F238E27FC236}">
                <a16:creationId xmlns:a16="http://schemas.microsoft.com/office/drawing/2014/main" id="{DB306434-A8F4-0B49-9F99-D619ECDEA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8417" y="4997988"/>
            <a:ext cx="1219200" cy="1219200"/>
          </a:xfrm>
          <a:prstGeom prst="rect">
            <a:avLst/>
          </a:prstGeom>
        </p:spPr>
      </p:pic>
      <p:pic>
        <p:nvPicPr>
          <p:cNvPr id="7" name="Grafik 6" descr="Gedankenblase mit einfarbiger Füllung">
            <a:extLst>
              <a:ext uri="{FF2B5EF4-FFF2-40B4-BE49-F238E27FC236}">
                <a16:creationId xmlns:a16="http://schemas.microsoft.com/office/drawing/2014/main" id="{907057BB-22EB-4C48-A979-0E3EE66270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40888" y="4057208"/>
            <a:ext cx="1219200" cy="1219200"/>
          </a:xfrm>
          <a:prstGeom prst="rect">
            <a:avLst/>
          </a:prstGeom>
        </p:spPr>
      </p:pic>
      <p:pic>
        <p:nvPicPr>
          <p:cNvPr id="9" name="Grafik 8" descr="Fragezeichen mit einfarbiger Füllung">
            <a:extLst>
              <a:ext uri="{FF2B5EF4-FFF2-40B4-BE49-F238E27FC236}">
                <a16:creationId xmlns:a16="http://schemas.microsoft.com/office/drawing/2014/main" id="{162FE4C0-B454-D54B-BC45-6B3245D608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4096" y="4291207"/>
            <a:ext cx="472783" cy="472783"/>
          </a:xfrm>
          <a:prstGeom prst="rect">
            <a:avLst/>
          </a:prstGeom>
        </p:spPr>
      </p:pic>
      <p:sp>
        <p:nvSpPr>
          <p:cNvPr id="12" name="Oval 11">
            <a:extLst>
              <a:ext uri="{FF2B5EF4-FFF2-40B4-BE49-F238E27FC236}">
                <a16:creationId xmlns:a16="http://schemas.microsoft.com/office/drawing/2014/main" id="{F490F437-5586-1342-8F7D-AA7E5BE314C7}"/>
              </a:ext>
            </a:extLst>
          </p:cNvPr>
          <p:cNvSpPr/>
          <p:nvPr/>
        </p:nvSpPr>
        <p:spPr>
          <a:xfrm>
            <a:off x="10726057" y="5040016"/>
            <a:ext cx="580571" cy="4727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fik 10" descr="Laut weinendes Gesicht mit einfarbiger Füllung mit einfarbiger Füllung">
            <a:extLst>
              <a:ext uri="{FF2B5EF4-FFF2-40B4-BE49-F238E27FC236}">
                <a16:creationId xmlns:a16="http://schemas.microsoft.com/office/drawing/2014/main" id="{24A6082B-F5A2-9545-8AFD-B7A901A9DC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5875" y="4965940"/>
            <a:ext cx="620933" cy="620933"/>
          </a:xfrm>
          <a:prstGeom prst="rect">
            <a:avLst/>
          </a:prstGeom>
        </p:spPr>
      </p:pic>
    </p:spTree>
    <p:extLst>
      <p:ext uri="{BB962C8B-B14F-4D97-AF65-F5344CB8AC3E}">
        <p14:creationId xmlns:p14="http://schemas.microsoft.com/office/powerpoint/2010/main" val="357800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a:t>Optional: </a:t>
            </a:r>
            <a:r>
              <a:rPr lang="en-US" dirty="0" err="1"/>
              <a:t>Übung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630488" y="3024802"/>
            <a:ext cx="6858000" cy="2594119"/>
          </a:xfrm>
        </p:spPr>
        <p:txBody>
          <a:bodyPr>
            <a:noAutofit/>
          </a:bodyPr>
          <a:lstStyle/>
          <a:p>
            <a:pPr>
              <a:spcBef>
                <a:spcPts val="0"/>
              </a:spcBef>
            </a:pPr>
            <a:endParaRPr lang="de-DE" sz="2133" dirty="0"/>
          </a:p>
          <a:p>
            <a:pPr>
              <a:spcBef>
                <a:spcPts val="0"/>
              </a:spcBef>
            </a:pPr>
            <a:r>
              <a:rPr lang="de-DE" sz="2133" dirty="0"/>
              <a:t>Findet heraus, welche Datenschutzverordnung für Euer Projekt gilt. Gibt es spezielle Regelungen der Organisation für den Datenschutz?</a:t>
            </a:r>
          </a:p>
          <a:p>
            <a:pPr>
              <a:spcBef>
                <a:spcPts val="0"/>
              </a:spcBef>
            </a:pPr>
            <a:endParaRPr lang="de-DE" sz="2133" dirty="0"/>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spTree>
    <p:extLst>
      <p:ext uri="{BB962C8B-B14F-4D97-AF65-F5344CB8AC3E}">
        <p14:creationId xmlns:p14="http://schemas.microsoft.com/office/powerpoint/2010/main" val="357737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F0A78-7BB3-BC41-B11E-9C5E85A600AE}"/>
              </a:ext>
            </a:extLst>
          </p:cNvPr>
          <p:cNvSpPr>
            <a:spLocks noGrp="1"/>
          </p:cNvSpPr>
          <p:nvPr>
            <p:ph type="title"/>
          </p:nvPr>
        </p:nvSpPr>
        <p:spPr/>
        <p:txBody>
          <a:bodyPr>
            <a:noAutofit/>
          </a:bodyPr>
          <a:lstStyle/>
          <a:p>
            <a:r>
              <a:rPr lang="de-DE" dirty="0"/>
              <a:t>Art. 1 DSGVO gibt Auskunft darüber, was Sachgegen-stand, Ziele und Grenzen der Verordnung sind</a:t>
            </a:r>
          </a:p>
        </p:txBody>
      </p:sp>
      <p:grpSp>
        <p:nvGrpSpPr>
          <p:cNvPr id="13" name="Gruppieren 12">
            <a:extLst>
              <a:ext uri="{FF2B5EF4-FFF2-40B4-BE49-F238E27FC236}">
                <a16:creationId xmlns:a16="http://schemas.microsoft.com/office/drawing/2014/main" id="{C59F035E-D1F7-D24E-955D-DEDF16D4E3E0}"/>
              </a:ext>
            </a:extLst>
          </p:cNvPr>
          <p:cNvGrpSpPr/>
          <p:nvPr/>
        </p:nvGrpSpPr>
        <p:grpSpPr>
          <a:xfrm>
            <a:off x="588702" y="1843108"/>
            <a:ext cx="3010821" cy="1452765"/>
            <a:chOff x="353155" y="1867450"/>
            <a:chExt cx="2258116" cy="1089574"/>
          </a:xfrm>
        </p:grpSpPr>
        <p:sp>
          <p:nvSpPr>
            <p:cNvPr id="15" name="Abgerundetes Rechteck 14">
              <a:extLst>
                <a:ext uri="{FF2B5EF4-FFF2-40B4-BE49-F238E27FC236}">
                  <a16:creationId xmlns:a16="http://schemas.microsoft.com/office/drawing/2014/main" id="{6F97493A-B985-784D-BEB7-5A547AA144CD}"/>
                </a:ext>
              </a:extLst>
            </p:cNvPr>
            <p:cNvSpPr/>
            <p:nvPr/>
          </p:nvSpPr>
          <p:spPr>
            <a:xfrm>
              <a:off x="396960" y="1919851"/>
              <a:ext cx="2214311" cy="1037173"/>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4" name="Gruppieren 13">
              <a:extLst>
                <a:ext uri="{FF2B5EF4-FFF2-40B4-BE49-F238E27FC236}">
                  <a16:creationId xmlns:a16="http://schemas.microsoft.com/office/drawing/2014/main" id="{169C5F6C-B2C4-B947-A4FE-25B4BB6AACE5}"/>
                </a:ext>
              </a:extLst>
            </p:cNvPr>
            <p:cNvGrpSpPr/>
            <p:nvPr/>
          </p:nvGrpSpPr>
          <p:grpSpPr>
            <a:xfrm>
              <a:off x="353155" y="1867450"/>
              <a:ext cx="257172" cy="257172"/>
              <a:chOff x="2455555" y="4210371"/>
              <a:chExt cx="257172" cy="257172"/>
            </a:xfrm>
          </p:grpSpPr>
          <p:sp>
            <p:nvSpPr>
              <p:cNvPr id="18" name="Oval 17">
                <a:extLst>
                  <a:ext uri="{FF2B5EF4-FFF2-40B4-BE49-F238E27FC236}">
                    <a16:creationId xmlns:a16="http://schemas.microsoft.com/office/drawing/2014/main" id="{FA2C88D0-4E4E-C741-8015-9AC81390FC03}"/>
                  </a:ext>
                </a:extLst>
              </p:cNvPr>
              <p:cNvSpPr>
                <a:spLocks noChangeAspect="1"/>
              </p:cNvSpPr>
              <p:nvPr/>
            </p:nvSpPr>
            <p:spPr>
              <a:xfrm>
                <a:off x="2455555" y="4210371"/>
                <a:ext cx="257172" cy="25717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9" name="Textfeld 18">
                <a:extLst>
                  <a:ext uri="{FF2B5EF4-FFF2-40B4-BE49-F238E27FC236}">
                    <a16:creationId xmlns:a16="http://schemas.microsoft.com/office/drawing/2014/main" id="{4616C74F-54A5-144A-B173-05DD2CD64955}"/>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1</a:t>
                </a:r>
              </a:p>
            </p:txBody>
          </p:sp>
        </p:grpSp>
        <p:sp>
          <p:nvSpPr>
            <p:cNvPr id="16" name="Textfeld 15">
              <a:extLst>
                <a:ext uri="{FF2B5EF4-FFF2-40B4-BE49-F238E27FC236}">
                  <a16:creationId xmlns:a16="http://schemas.microsoft.com/office/drawing/2014/main" id="{2163B69E-3C34-9F48-80CD-52CD519458AE}"/>
                </a:ext>
              </a:extLst>
            </p:cNvPr>
            <p:cNvSpPr txBox="1"/>
            <p:nvPr/>
          </p:nvSpPr>
          <p:spPr>
            <a:xfrm>
              <a:off x="546035" y="1920138"/>
              <a:ext cx="1917768" cy="253916"/>
            </a:xfrm>
            <a:prstGeom prst="rect">
              <a:avLst/>
            </a:prstGeom>
            <a:noFill/>
          </p:spPr>
          <p:txBody>
            <a:bodyPr wrap="square" rtlCol="0">
              <a:spAutoFit/>
            </a:bodyPr>
            <a:lstStyle/>
            <a:p>
              <a:pPr algn="ctr"/>
              <a:r>
                <a:rPr lang="de-DE" sz="1600" dirty="0">
                  <a:solidFill>
                    <a:schemeClr val="accent3"/>
                  </a:solidFill>
                  <a:latin typeface="Roboto Light" pitchFamily="2" charset="0"/>
                  <a:ea typeface="Roboto Light" pitchFamily="2" charset="0"/>
                </a:rPr>
                <a:t>Gegenstand</a:t>
              </a:r>
            </a:p>
          </p:txBody>
        </p:sp>
        <p:sp>
          <p:nvSpPr>
            <p:cNvPr id="17" name="Textfeld 16">
              <a:extLst>
                <a:ext uri="{FF2B5EF4-FFF2-40B4-BE49-F238E27FC236}">
                  <a16:creationId xmlns:a16="http://schemas.microsoft.com/office/drawing/2014/main" id="{C88D9103-1BE2-A848-94FC-EDFACFD1D102}"/>
                </a:ext>
              </a:extLst>
            </p:cNvPr>
            <p:cNvSpPr txBox="1"/>
            <p:nvPr/>
          </p:nvSpPr>
          <p:spPr>
            <a:xfrm>
              <a:off x="481741" y="2101487"/>
              <a:ext cx="1982062"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Diese Verordnung enthält Vorschriften zum Schutz natürlicher Personen bei der </a:t>
              </a:r>
              <a:r>
                <a:rPr lang="de-DE" sz="1067" b="1" dirty="0">
                  <a:solidFill>
                    <a:schemeClr val="tx2"/>
                  </a:solidFill>
                  <a:latin typeface="Roboto Light" pitchFamily="2" charset="0"/>
                  <a:ea typeface="Roboto Light" pitchFamily="2" charset="0"/>
                </a:rPr>
                <a:t>Verarbeitung personenbezogener Daten</a:t>
              </a:r>
              <a:r>
                <a:rPr lang="de-DE" sz="1067" dirty="0">
                  <a:solidFill>
                    <a:schemeClr val="tx2"/>
                  </a:solidFill>
                  <a:latin typeface="Roboto Light" pitchFamily="2" charset="0"/>
                  <a:ea typeface="Roboto Light" pitchFamily="2" charset="0"/>
                </a:rPr>
                <a:t> und zum freien Verkehr solcher Daten.</a:t>
              </a:r>
            </a:p>
          </p:txBody>
        </p:sp>
      </p:grpSp>
      <p:grpSp>
        <p:nvGrpSpPr>
          <p:cNvPr id="20" name="Gruppieren 19">
            <a:extLst>
              <a:ext uri="{FF2B5EF4-FFF2-40B4-BE49-F238E27FC236}">
                <a16:creationId xmlns:a16="http://schemas.microsoft.com/office/drawing/2014/main" id="{B11949C6-2DD2-274B-8AB2-C71117672AE9}"/>
              </a:ext>
            </a:extLst>
          </p:cNvPr>
          <p:cNvGrpSpPr/>
          <p:nvPr/>
        </p:nvGrpSpPr>
        <p:grpSpPr>
          <a:xfrm>
            <a:off x="4590590" y="1843107"/>
            <a:ext cx="3010821" cy="1452765"/>
            <a:chOff x="353155" y="1867450"/>
            <a:chExt cx="2258116" cy="1089574"/>
          </a:xfrm>
        </p:grpSpPr>
        <p:sp>
          <p:nvSpPr>
            <p:cNvPr id="22" name="Abgerundetes Rechteck 21">
              <a:extLst>
                <a:ext uri="{FF2B5EF4-FFF2-40B4-BE49-F238E27FC236}">
                  <a16:creationId xmlns:a16="http://schemas.microsoft.com/office/drawing/2014/main" id="{2EAA386E-67D1-644F-AA35-E39D754289DF}"/>
                </a:ext>
              </a:extLst>
            </p:cNvPr>
            <p:cNvSpPr/>
            <p:nvPr/>
          </p:nvSpPr>
          <p:spPr>
            <a:xfrm>
              <a:off x="396960" y="1919851"/>
              <a:ext cx="2214311" cy="1037173"/>
            </a:xfrm>
            <a:prstGeom prst="round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21" name="Gruppieren 20">
              <a:extLst>
                <a:ext uri="{FF2B5EF4-FFF2-40B4-BE49-F238E27FC236}">
                  <a16:creationId xmlns:a16="http://schemas.microsoft.com/office/drawing/2014/main" id="{554C43AC-B773-B544-B25F-C84C90E0BC81}"/>
                </a:ext>
              </a:extLst>
            </p:cNvPr>
            <p:cNvGrpSpPr/>
            <p:nvPr/>
          </p:nvGrpSpPr>
          <p:grpSpPr>
            <a:xfrm>
              <a:off x="353155" y="1867450"/>
              <a:ext cx="257172" cy="257172"/>
              <a:chOff x="2455555" y="4210371"/>
              <a:chExt cx="257172" cy="257172"/>
            </a:xfrm>
          </p:grpSpPr>
          <p:sp>
            <p:nvSpPr>
              <p:cNvPr id="25" name="Oval 24">
                <a:extLst>
                  <a:ext uri="{FF2B5EF4-FFF2-40B4-BE49-F238E27FC236}">
                    <a16:creationId xmlns:a16="http://schemas.microsoft.com/office/drawing/2014/main" id="{009D9722-D740-E447-A3E2-CC093FB957F3}"/>
                  </a:ext>
                </a:extLst>
              </p:cNvPr>
              <p:cNvSpPr>
                <a:spLocks noChangeAspect="1"/>
              </p:cNvSpPr>
              <p:nvPr/>
            </p:nvSpPr>
            <p:spPr>
              <a:xfrm>
                <a:off x="2455555" y="4210371"/>
                <a:ext cx="257172" cy="25717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26" name="Textfeld 25">
                <a:extLst>
                  <a:ext uri="{FF2B5EF4-FFF2-40B4-BE49-F238E27FC236}">
                    <a16:creationId xmlns:a16="http://schemas.microsoft.com/office/drawing/2014/main" id="{7781617A-F87E-2F43-9EA9-AD08D7F3C353}"/>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2</a:t>
                </a:r>
              </a:p>
            </p:txBody>
          </p:sp>
        </p:grpSp>
        <p:sp>
          <p:nvSpPr>
            <p:cNvPr id="23" name="Textfeld 22">
              <a:extLst>
                <a:ext uri="{FF2B5EF4-FFF2-40B4-BE49-F238E27FC236}">
                  <a16:creationId xmlns:a16="http://schemas.microsoft.com/office/drawing/2014/main" id="{C7E14857-CC2D-6F40-B319-6F70F32CF332}"/>
                </a:ext>
              </a:extLst>
            </p:cNvPr>
            <p:cNvSpPr txBox="1"/>
            <p:nvPr/>
          </p:nvSpPr>
          <p:spPr>
            <a:xfrm>
              <a:off x="546035" y="1920138"/>
              <a:ext cx="1917768" cy="253916"/>
            </a:xfrm>
            <a:prstGeom prst="rect">
              <a:avLst/>
            </a:prstGeom>
            <a:noFill/>
          </p:spPr>
          <p:txBody>
            <a:bodyPr wrap="square" rtlCol="0">
              <a:spAutoFit/>
            </a:bodyPr>
            <a:lstStyle/>
            <a:p>
              <a:pPr algn="ctr"/>
              <a:r>
                <a:rPr lang="de-DE" sz="1600" dirty="0">
                  <a:solidFill>
                    <a:schemeClr val="accent4"/>
                  </a:solidFill>
                  <a:latin typeface="Roboto Light" pitchFamily="2" charset="0"/>
                  <a:ea typeface="Roboto Light" pitchFamily="2" charset="0"/>
                </a:rPr>
                <a:t>Ziele</a:t>
              </a:r>
            </a:p>
          </p:txBody>
        </p:sp>
        <p:sp>
          <p:nvSpPr>
            <p:cNvPr id="24" name="Textfeld 23">
              <a:extLst>
                <a:ext uri="{FF2B5EF4-FFF2-40B4-BE49-F238E27FC236}">
                  <a16:creationId xmlns:a16="http://schemas.microsoft.com/office/drawing/2014/main" id="{CA149D87-75CD-354A-B512-35CA68DA49BC}"/>
                </a:ext>
              </a:extLst>
            </p:cNvPr>
            <p:cNvSpPr txBox="1"/>
            <p:nvPr/>
          </p:nvSpPr>
          <p:spPr>
            <a:xfrm>
              <a:off x="481741" y="2101487"/>
              <a:ext cx="1982062" cy="68504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Diese Verordnung schützt die Grundrechte und Grundfreiheiten natürlicher Personen und insbesondere deren Recht auf </a:t>
              </a:r>
              <a:r>
                <a:rPr lang="de-DE" sz="1067" b="1" dirty="0">
                  <a:solidFill>
                    <a:schemeClr val="tx2"/>
                  </a:solidFill>
                  <a:latin typeface="Roboto Light" pitchFamily="2" charset="0"/>
                  <a:ea typeface="Roboto Light" pitchFamily="2" charset="0"/>
                </a:rPr>
                <a:t>Schutz personenbezogener Daten</a:t>
              </a:r>
              <a:r>
                <a:rPr lang="de-DE" sz="1067" dirty="0">
                  <a:solidFill>
                    <a:schemeClr val="tx2"/>
                  </a:solidFill>
                  <a:latin typeface="Roboto Light" pitchFamily="2" charset="0"/>
                  <a:ea typeface="Roboto Light" pitchFamily="2" charset="0"/>
                </a:rPr>
                <a:t>.</a:t>
              </a:r>
            </a:p>
          </p:txBody>
        </p:sp>
      </p:grpSp>
      <p:grpSp>
        <p:nvGrpSpPr>
          <p:cNvPr id="27" name="Gruppieren 26">
            <a:extLst>
              <a:ext uri="{FF2B5EF4-FFF2-40B4-BE49-F238E27FC236}">
                <a16:creationId xmlns:a16="http://schemas.microsoft.com/office/drawing/2014/main" id="{2B8584E7-9102-214F-84E6-5D6A155D2B90}"/>
              </a:ext>
            </a:extLst>
          </p:cNvPr>
          <p:cNvGrpSpPr/>
          <p:nvPr/>
        </p:nvGrpSpPr>
        <p:grpSpPr>
          <a:xfrm>
            <a:off x="8592478" y="1843107"/>
            <a:ext cx="3010821" cy="1452765"/>
            <a:chOff x="353155" y="1867450"/>
            <a:chExt cx="2258116" cy="1089574"/>
          </a:xfrm>
        </p:grpSpPr>
        <p:sp>
          <p:nvSpPr>
            <p:cNvPr id="29" name="Abgerundetes Rechteck 28">
              <a:extLst>
                <a:ext uri="{FF2B5EF4-FFF2-40B4-BE49-F238E27FC236}">
                  <a16:creationId xmlns:a16="http://schemas.microsoft.com/office/drawing/2014/main" id="{B7B7E2A5-3339-2543-8C86-9DA39CB50C25}"/>
                </a:ext>
              </a:extLst>
            </p:cNvPr>
            <p:cNvSpPr/>
            <p:nvPr/>
          </p:nvSpPr>
          <p:spPr>
            <a:xfrm>
              <a:off x="396960" y="1919851"/>
              <a:ext cx="2214311" cy="1037173"/>
            </a:xfrm>
            <a:prstGeom prst="round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28" name="Gruppieren 27">
              <a:extLst>
                <a:ext uri="{FF2B5EF4-FFF2-40B4-BE49-F238E27FC236}">
                  <a16:creationId xmlns:a16="http://schemas.microsoft.com/office/drawing/2014/main" id="{43E6925D-BD36-AF48-BA3C-B1C3C7C17242}"/>
                </a:ext>
              </a:extLst>
            </p:cNvPr>
            <p:cNvGrpSpPr/>
            <p:nvPr/>
          </p:nvGrpSpPr>
          <p:grpSpPr>
            <a:xfrm>
              <a:off x="353155" y="1867450"/>
              <a:ext cx="257172" cy="257172"/>
              <a:chOff x="2455555" y="4210371"/>
              <a:chExt cx="257172" cy="257172"/>
            </a:xfrm>
          </p:grpSpPr>
          <p:sp>
            <p:nvSpPr>
              <p:cNvPr id="32" name="Oval 31">
                <a:extLst>
                  <a:ext uri="{FF2B5EF4-FFF2-40B4-BE49-F238E27FC236}">
                    <a16:creationId xmlns:a16="http://schemas.microsoft.com/office/drawing/2014/main" id="{669E0CE0-74AF-814D-86BC-248DA57B5FB8}"/>
                  </a:ext>
                </a:extLst>
              </p:cNvPr>
              <p:cNvSpPr>
                <a:spLocks noChangeAspect="1"/>
              </p:cNvSpPr>
              <p:nvPr/>
            </p:nvSpPr>
            <p:spPr>
              <a:xfrm>
                <a:off x="2455555" y="4210371"/>
                <a:ext cx="257172" cy="257172"/>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33" name="Textfeld 32">
                <a:extLst>
                  <a:ext uri="{FF2B5EF4-FFF2-40B4-BE49-F238E27FC236}">
                    <a16:creationId xmlns:a16="http://schemas.microsoft.com/office/drawing/2014/main" id="{9DE3A761-B097-9E4A-B557-CB692099A429}"/>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3</a:t>
                </a:r>
              </a:p>
            </p:txBody>
          </p:sp>
        </p:grpSp>
        <p:sp>
          <p:nvSpPr>
            <p:cNvPr id="30" name="Textfeld 29">
              <a:extLst>
                <a:ext uri="{FF2B5EF4-FFF2-40B4-BE49-F238E27FC236}">
                  <a16:creationId xmlns:a16="http://schemas.microsoft.com/office/drawing/2014/main" id="{5A9744D9-132B-8D41-B7E0-50745C5D8BB6}"/>
                </a:ext>
              </a:extLst>
            </p:cNvPr>
            <p:cNvSpPr txBox="1"/>
            <p:nvPr/>
          </p:nvSpPr>
          <p:spPr>
            <a:xfrm>
              <a:off x="546035" y="1920138"/>
              <a:ext cx="1917768" cy="253916"/>
            </a:xfrm>
            <a:prstGeom prst="rect">
              <a:avLst/>
            </a:prstGeom>
            <a:noFill/>
          </p:spPr>
          <p:txBody>
            <a:bodyPr wrap="square" rtlCol="0">
              <a:spAutoFit/>
            </a:bodyPr>
            <a:lstStyle/>
            <a:p>
              <a:pPr algn="ctr"/>
              <a:r>
                <a:rPr lang="de-DE" sz="1600" dirty="0">
                  <a:solidFill>
                    <a:srgbClr val="135399"/>
                  </a:solidFill>
                  <a:latin typeface="Roboto Light" pitchFamily="2" charset="0"/>
                  <a:ea typeface="Roboto Light" pitchFamily="2" charset="0"/>
                </a:rPr>
                <a:t>Grenzen</a:t>
              </a:r>
            </a:p>
          </p:txBody>
        </p:sp>
        <p:sp>
          <p:nvSpPr>
            <p:cNvPr id="31" name="Textfeld 30">
              <a:extLst>
                <a:ext uri="{FF2B5EF4-FFF2-40B4-BE49-F238E27FC236}">
                  <a16:creationId xmlns:a16="http://schemas.microsoft.com/office/drawing/2014/main" id="{7079BB39-2780-B147-B1D4-4BE1DA468C17}"/>
                </a:ext>
              </a:extLst>
            </p:cNvPr>
            <p:cNvSpPr txBox="1"/>
            <p:nvPr/>
          </p:nvSpPr>
          <p:spPr>
            <a:xfrm>
              <a:off x="481741" y="2101487"/>
              <a:ext cx="1982062" cy="438726"/>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Trotzdem soll der </a:t>
              </a:r>
              <a:r>
                <a:rPr lang="de-DE" sz="1067" b="1" dirty="0">
                  <a:solidFill>
                    <a:schemeClr val="tx2"/>
                  </a:solidFill>
                  <a:latin typeface="Roboto Light" pitchFamily="2" charset="0"/>
                  <a:ea typeface="Roboto Light" pitchFamily="2" charset="0"/>
                </a:rPr>
                <a:t>freie Verkehr</a:t>
              </a:r>
              <a:r>
                <a:rPr lang="de-DE" sz="1067" dirty="0">
                  <a:solidFill>
                    <a:schemeClr val="tx2"/>
                  </a:solidFill>
                  <a:latin typeface="Roboto Light" pitchFamily="2" charset="0"/>
                  <a:ea typeface="Roboto Light" pitchFamily="2" charset="0"/>
                </a:rPr>
                <a:t> personenbezogener Daten in der </a:t>
              </a:r>
              <a:r>
                <a:rPr lang="de-DE" sz="1067" dirty="0" err="1">
                  <a:solidFill>
                    <a:schemeClr val="tx2"/>
                  </a:solidFill>
                  <a:latin typeface="Roboto Light" pitchFamily="2" charset="0"/>
                  <a:ea typeface="Roboto Light" pitchFamily="2" charset="0"/>
                </a:rPr>
                <a:t>Unon</a:t>
              </a:r>
              <a:r>
                <a:rPr lang="de-DE" sz="1067" dirty="0">
                  <a:solidFill>
                    <a:schemeClr val="tx2"/>
                  </a:solidFill>
                  <a:latin typeface="Roboto Light" pitchFamily="2" charset="0"/>
                  <a:ea typeface="Roboto Light" pitchFamily="2" charset="0"/>
                </a:rPr>
                <a:t> nicht verboten werden.</a:t>
              </a:r>
            </a:p>
          </p:txBody>
        </p:sp>
      </p:grpSp>
      <p:pic>
        <p:nvPicPr>
          <p:cNvPr id="51" name="Grafik 50" descr="Roboter">
            <a:extLst>
              <a:ext uri="{FF2B5EF4-FFF2-40B4-BE49-F238E27FC236}">
                <a16:creationId xmlns:a16="http://schemas.microsoft.com/office/drawing/2014/main" id="{1ED8B960-85AD-664E-AF77-362302258A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417" y="4997988"/>
            <a:ext cx="1219200" cy="1219200"/>
          </a:xfrm>
          <a:prstGeom prst="rect">
            <a:avLst/>
          </a:prstGeom>
        </p:spPr>
      </p:pic>
      <p:sp>
        <p:nvSpPr>
          <p:cNvPr id="52" name="Rounded Rectangular Callout 13">
            <a:extLst>
              <a:ext uri="{FF2B5EF4-FFF2-40B4-BE49-F238E27FC236}">
                <a16:creationId xmlns:a16="http://schemas.microsoft.com/office/drawing/2014/main" id="{227A8C61-EAE3-D548-A0FB-473107D8325C}"/>
              </a:ext>
            </a:extLst>
          </p:cNvPr>
          <p:cNvSpPr/>
          <p:nvPr/>
        </p:nvSpPr>
        <p:spPr>
          <a:xfrm>
            <a:off x="8190109" y="3861011"/>
            <a:ext cx="2888659" cy="1043564"/>
          </a:xfrm>
          <a:prstGeom prst="wedgeRoundRectCallout">
            <a:avLst>
              <a:gd name="adj1" fmla="val 40799"/>
              <a:gd name="adj2" fmla="val 81840"/>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Die DSGVO definiert viele Begrifflichkeiten direkt im Gesetzestext. So fallen z.B. auch (teilweise) automatisierte Prozesse unter den Datenschutz.</a:t>
            </a:r>
          </a:p>
        </p:txBody>
      </p:sp>
      <p:pic>
        <p:nvPicPr>
          <p:cNvPr id="56" name="Grafik 55" descr="Mitarbeiterausweis">
            <a:extLst>
              <a:ext uri="{FF2B5EF4-FFF2-40B4-BE49-F238E27FC236}">
                <a16:creationId xmlns:a16="http://schemas.microsoft.com/office/drawing/2014/main" id="{3728CD4B-2EFD-7F42-ADEC-CD4F550241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9517" y="2753725"/>
            <a:ext cx="480000" cy="480000"/>
          </a:xfrm>
          <a:prstGeom prst="rect">
            <a:avLst/>
          </a:prstGeom>
        </p:spPr>
      </p:pic>
      <p:pic>
        <p:nvPicPr>
          <p:cNvPr id="58" name="Grafik 57" descr="Volltreffer">
            <a:extLst>
              <a:ext uri="{FF2B5EF4-FFF2-40B4-BE49-F238E27FC236}">
                <a16:creationId xmlns:a16="http://schemas.microsoft.com/office/drawing/2014/main" id="{00FDC62D-811F-0848-B144-570082EE11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7828" y="2753725"/>
            <a:ext cx="480000" cy="480000"/>
          </a:xfrm>
          <a:prstGeom prst="rect">
            <a:avLst/>
          </a:prstGeom>
        </p:spPr>
      </p:pic>
      <p:pic>
        <p:nvPicPr>
          <p:cNvPr id="60" name="Grafik 59" descr="Barcode">
            <a:extLst>
              <a:ext uri="{FF2B5EF4-FFF2-40B4-BE49-F238E27FC236}">
                <a16:creationId xmlns:a16="http://schemas.microsoft.com/office/drawing/2014/main" id="{F6BB1BDB-1E2C-BC48-A108-6598A06CC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37849" y="2751858"/>
            <a:ext cx="481868" cy="481868"/>
          </a:xfrm>
          <a:prstGeom prst="rect">
            <a:avLst/>
          </a:prstGeom>
        </p:spPr>
      </p:pic>
      <p:sp>
        <p:nvSpPr>
          <p:cNvPr id="67" name="Textfeld 66">
            <a:extLst>
              <a:ext uri="{FF2B5EF4-FFF2-40B4-BE49-F238E27FC236}">
                <a16:creationId xmlns:a16="http://schemas.microsoft.com/office/drawing/2014/main" id="{0CC7D02F-4C12-EF44-8E02-CAB56EE68689}"/>
              </a:ext>
            </a:extLst>
          </p:cNvPr>
          <p:cNvSpPr txBox="1"/>
          <p:nvPr/>
        </p:nvSpPr>
        <p:spPr>
          <a:xfrm>
            <a:off x="291348" y="3269950"/>
            <a:ext cx="342896" cy="318100"/>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1</a:t>
            </a:r>
          </a:p>
        </p:txBody>
      </p:sp>
      <p:grpSp>
        <p:nvGrpSpPr>
          <p:cNvPr id="79" name="Gruppieren 78">
            <a:extLst>
              <a:ext uri="{FF2B5EF4-FFF2-40B4-BE49-F238E27FC236}">
                <a16:creationId xmlns:a16="http://schemas.microsoft.com/office/drawing/2014/main" id="{4B0E5BD0-EAE7-0940-B9CE-4EBF0BCBBCA8}"/>
              </a:ext>
            </a:extLst>
          </p:cNvPr>
          <p:cNvGrpSpPr/>
          <p:nvPr/>
        </p:nvGrpSpPr>
        <p:grpSpPr>
          <a:xfrm>
            <a:off x="574383" y="4408067"/>
            <a:ext cx="3736187" cy="1509690"/>
            <a:chOff x="167097" y="2385497"/>
            <a:chExt cx="2802140" cy="1132268"/>
          </a:xfrm>
        </p:grpSpPr>
        <p:grpSp>
          <p:nvGrpSpPr>
            <p:cNvPr id="43" name="Gruppieren 42">
              <a:extLst>
                <a:ext uri="{FF2B5EF4-FFF2-40B4-BE49-F238E27FC236}">
                  <a16:creationId xmlns:a16="http://schemas.microsoft.com/office/drawing/2014/main" id="{CCFC6F15-B923-6D4B-8DE5-8B6CE4D95FC3}"/>
                </a:ext>
              </a:extLst>
            </p:cNvPr>
            <p:cNvGrpSpPr/>
            <p:nvPr/>
          </p:nvGrpSpPr>
          <p:grpSpPr>
            <a:xfrm>
              <a:off x="229588" y="2480592"/>
              <a:ext cx="2739649" cy="1037173"/>
              <a:chOff x="396961" y="1919851"/>
              <a:chExt cx="2739648" cy="1037173"/>
            </a:xfrm>
          </p:grpSpPr>
          <p:sp>
            <p:nvSpPr>
              <p:cNvPr id="44" name="Abgerundetes Rechteck 43">
                <a:extLst>
                  <a:ext uri="{FF2B5EF4-FFF2-40B4-BE49-F238E27FC236}">
                    <a16:creationId xmlns:a16="http://schemas.microsoft.com/office/drawing/2014/main" id="{8839E978-54F1-B844-A700-5B430C93A2A8}"/>
                  </a:ext>
                </a:extLst>
              </p:cNvPr>
              <p:cNvSpPr/>
              <p:nvPr/>
            </p:nvSpPr>
            <p:spPr>
              <a:xfrm>
                <a:off x="396961" y="1919851"/>
                <a:ext cx="2739648" cy="1037173"/>
              </a:xfrm>
              <a:prstGeom prst="roundRect">
                <a:avLst/>
              </a:prstGeom>
              <a:solidFill>
                <a:schemeClr val="bg1"/>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45" name="Textfeld 44">
                <a:extLst>
                  <a:ext uri="{FF2B5EF4-FFF2-40B4-BE49-F238E27FC236}">
                    <a16:creationId xmlns:a16="http://schemas.microsoft.com/office/drawing/2014/main" id="{9C25FEA5-5351-D14A-A514-70A27B58E4A6}"/>
                  </a:ext>
                </a:extLst>
              </p:cNvPr>
              <p:cNvSpPr txBox="1"/>
              <p:nvPr/>
            </p:nvSpPr>
            <p:spPr>
              <a:xfrm>
                <a:off x="546035" y="1920138"/>
                <a:ext cx="2485303" cy="253916"/>
              </a:xfrm>
              <a:prstGeom prst="rect">
                <a:avLst/>
              </a:prstGeom>
              <a:noFill/>
            </p:spPr>
            <p:txBody>
              <a:bodyPr wrap="square" rtlCol="0">
                <a:spAutoFit/>
              </a:bodyPr>
              <a:lstStyle/>
              <a:p>
                <a:pPr algn="ctr"/>
                <a:r>
                  <a:rPr lang="de-DE" sz="1600" dirty="0">
                    <a:solidFill>
                      <a:schemeClr val="tx2"/>
                    </a:solidFill>
                    <a:latin typeface="Roboto Light" pitchFamily="2" charset="0"/>
                    <a:ea typeface="Roboto Light" pitchFamily="2" charset="0"/>
                  </a:rPr>
                  <a:t>Personenbezogene Daten</a:t>
                </a:r>
              </a:p>
            </p:txBody>
          </p:sp>
          <p:sp>
            <p:nvSpPr>
              <p:cNvPr id="46" name="Textfeld 45">
                <a:extLst>
                  <a:ext uri="{FF2B5EF4-FFF2-40B4-BE49-F238E27FC236}">
                    <a16:creationId xmlns:a16="http://schemas.microsoft.com/office/drawing/2014/main" id="{FDD57774-E5CF-7241-8167-2EF31B015716}"/>
                  </a:ext>
                </a:extLst>
              </p:cNvPr>
              <p:cNvSpPr txBox="1"/>
              <p:nvPr/>
            </p:nvSpPr>
            <p:spPr>
              <a:xfrm>
                <a:off x="481741" y="2101487"/>
                <a:ext cx="2654868" cy="808202"/>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Alle Informationen, durch die eine natürliche Person, also Menschen, direkt oder indirekt identifiziert werden oder identifizierbar sind, also durch Merkmale, die Ausdruck der physischen, physiologischen, genetischen, psychischen, wirtschaftlichen, kulturellen oder sozialen Identität dieser natürlichen Person sind.</a:t>
                </a:r>
              </a:p>
            </p:txBody>
          </p:sp>
        </p:grpSp>
        <p:grpSp>
          <p:nvGrpSpPr>
            <p:cNvPr id="72" name="Gruppieren 71">
              <a:extLst>
                <a:ext uri="{FF2B5EF4-FFF2-40B4-BE49-F238E27FC236}">
                  <a16:creationId xmlns:a16="http://schemas.microsoft.com/office/drawing/2014/main" id="{95B70822-F49D-F24B-A56C-B57D3198D920}"/>
                </a:ext>
              </a:extLst>
            </p:cNvPr>
            <p:cNvGrpSpPr/>
            <p:nvPr/>
          </p:nvGrpSpPr>
          <p:grpSpPr>
            <a:xfrm>
              <a:off x="167097" y="2385497"/>
              <a:ext cx="360000" cy="360000"/>
              <a:chOff x="3247528" y="3515707"/>
              <a:chExt cx="360000" cy="360000"/>
            </a:xfrm>
          </p:grpSpPr>
          <p:sp>
            <p:nvSpPr>
              <p:cNvPr id="71" name="Oval 70">
                <a:extLst>
                  <a:ext uri="{FF2B5EF4-FFF2-40B4-BE49-F238E27FC236}">
                    <a16:creationId xmlns:a16="http://schemas.microsoft.com/office/drawing/2014/main" id="{A0BC9882-A730-174C-8602-FEB9A898B84B}"/>
                  </a:ext>
                </a:extLst>
              </p:cNvPr>
              <p:cNvSpPr>
                <a:spLocks noChangeAspect="1"/>
              </p:cNvSpPr>
              <p:nvPr/>
            </p:nvSpPr>
            <p:spPr>
              <a:xfrm>
                <a:off x="3283528" y="3551707"/>
                <a:ext cx="288000" cy="28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0" name="Grafik 69" descr="Hilfe">
                <a:extLst>
                  <a:ext uri="{FF2B5EF4-FFF2-40B4-BE49-F238E27FC236}">
                    <a16:creationId xmlns:a16="http://schemas.microsoft.com/office/drawing/2014/main" id="{26968367-795F-994F-905F-50A5D2CDE0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7528" y="3515707"/>
                <a:ext cx="360000" cy="360000"/>
              </a:xfrm>
              <a:prstGeom prst="rect">
                <a:avLst/>
              </a:prstGeom>
            </p:spPr>
          </p:pic>
        </p:grpSp>
      </p:grpSp>
      <p:grpSp>
        <p:nvGrpSpPr>
          <p:cNvPr id="80" name="Gruppieren 79">
            <a:extLst>
              <a:ext uri="{FF2B5EF4-FFF2-40B4-BE49-F238E27FC236}">
                <a16:creationId xmlns:a16="http://schemas.microsoft.com/office/drawing/2014/main" id="{D45FBE71-C7F6-7241-AE33-B0806BB2F74E}"/>
              </a:ext>
            </a:extLst>
          </p:cNvPr>
          <p:cNvGrpSpPr/>
          <p:nvPr/>
        </p:nvGrpSpPr>
        <p:grpSpPr>
          <a:xfrm>
            <a:off x="4393891" y="4397534"/>
            <a:ext cx="3739883" cy="1524700"/>
            <a:chOff x="164325" y="3420100"/>
            <a:chExt cx="2804912" cy="1143525"/>
          </a:xfrm>
        </p:grpSpPr>
        <p:grpSp>
          <p:nvGrpSpPr>
            <p:cNvPr id="47" name="Gruppieren 46">
              <a:extLst>
                <a:ext uri="{FF2B5EF4-FFF2-40B4-BE49-F238E27FC236}">
                  <a16:creationId xmlns:a16="http://schemas.microsoft.com/office/drawing/2014/main" id="{0F8F6759-29A7-D045-BA24-80989035F91E}"/>
                </a:ext>
              </a:extLst>
            </p:cNvPr>
            <p:cNvGrpSpPr/>
            <p:nvPr/>
          </p:nvGrpSpPr>
          <p:grpSpPr>
            <a:xfrm>
              <a:off x="229589" y="3526452"/>
              <a:ext cx="2739648" cy="1037173"/>
              <a:chOff x="396961" y="1919851"/>
              <a:chExt cx="2739648" cy="1037173"/>
            </a:xfrm>
          </p:grpSpPr>
          <p:sp>
            <p:nvSpPr>
              <p:cNvPr id="48" name="Abgerundetes Rechteck 47">
                <a:extLst>
                  <a:ext uri="{FF2B5EF4-FFF2-40B4-BE49-F238E27FC236}">
                    <a16:creationId xmlns:a16="http://schemas.microsoft.com/office/drawing/2014/main" id="{BEABF8B2-6224-5D4C-83AC-B0C8724AC61B}"/>
                  </a:ext>
                </a:extLst>
              </p:cNvPr>
              <p:cNvSpPr/>
              <p:nvPr/>
            </p:nvSpPr>
            <p:spPr>
              <a:xfrm>
                <a:off x="396961" y="1919851"/>
                <a:ext cx="2739648" cy="1037173"/>
              </a:xfrm>
              <a:prstGeom prst="round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9" name="Textfeld 48">
                <a:extLst>
                  <a:ext uri="{FF2B5EF4-FFF2-40B4-BE49-F238E27FC236}">
                    <a16:creationId xmlns:a16="http://schemas.microsoft.com/office/drawing/2014/main" id="{64ACFD6D-7640-0542-BE9A-269BBBC3E293}"/>
                  </a:ext>
                </a:extLst>
              </p:cNvPr>
              <p:cNvSpPr txBox="1"/>
              <p:nvPr/>
            </p:nvSpPr>
            <p:spPr>
              <a:xfrm>
                <a:off x="546035" y="1920138"/>
                <a:ext cx="2485302" cy="253916"/>
              </a:xfrm>
              <a:prstGeom prst="rect">
                <a:avLst/>
              </a:prstGeom>
              <a:noFill/>
            </p:spPr>
            <p:txBody>
              <a:bodyPr wrap="square" rtlCol="0">
                <a:spAutoFit/>
              </a:bodyPr>
              <a:lstStyle/>
              <a:p>
                <a:pPr algn="ctr"/>
                <a:r>
                  <a:rPr lang="de-DE" sz="1600" dirty="0">
                    <a:solidFill>
                      <a:schemeClr val="tx2"/>
                    </a:solidFill>
                    <a:latin typeface="Roboto Light" pitchFamily="2" charset="0"/>
                    <a:ea typeface="Roboto Light" pitchFamily="2" charset="0"/>
                  </a:rPr>
                  <a:t>Verarbeitung</a:t>
                </a:r>
              </a:p>
            </p:txBody>
          </p:sp>
          <p:sp>
            <p:nvSpPr>
              <p:cNvPr id="50" name="Textfeld 49">
                <a:extLst>
                  <a:ext uri="{FF2B5EF4-FFF2-40B4-BE49-F238E27FC236}">
                    <a16:creationId xmlns:a16="http://schemas.microsoft.com/office/drawing/2014/main" id="{EDD10B92-212E-2C4E-ACF2-8427923AAC3F}"/>
                  </a:ext>
                </a:extLst>
              </p:cNvPr>
              <p:cNvSpPr txBox="1"/>
              <p:nvPr/>
            </p:nvSpPr>
            <p:spPr>
              <a:xfrm>
                <a:off x="481740" y="2101487"/>
                <a:ext cx="2549597" cy="68504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Erheben, Erfassen, Organisation, Ordnen, Speicherung, Anpassung, Veränderung, Auslesen, Abfragen,  Verwendung, Offenlegung, Abgleich, Verknüpfung, Einschränkung, Löschung oder Vernichtung in automatisierten und nicht-automatisierten Vorgängen</a:t>
                </a:r>
              </a:p>
            </p:txBody>
          </p:sp>
        </p:grpSp>
        <p:grpSp>
          <p:nvGrpSpPr>
            <p:cNvPr id="76" name="Gruppieren 75">
              <a:extLst>
                <a:ext uri="{FF2B5EF4-FFF2-40B4-BE49-F238E27FC236}">
                  <a16:creationId xmlns:a16="http://schemas.microsoft.com/office/drawing/2014/main" id="{09717645-21FF-714D-ADAB-9B5ABABD108C}"/>
                </a:ext>
              </a:extLst>
            </p:cNvPr>
            <p:cNvGrpSpPr/>
            <p:nvPr/>
          </p:nvGrpSpPr>
          <p:grpSpPr>
            <a:xfrm>
              <a:off x="164325" y="3420100"/>
              <a:ext cx="360000" cy="360000"/>
              <a:chOff x="3247528" y="3515707"/>
              <a:chExt cx="360000" cy="360000"/>
            </a:xfrm>
          </p:grpSpPr>
          <p:sp>
            <p:nvSpPr>
              <p:cNvPr id="77" name="Oval 76">
                <a:extLst>
                  <a:ext uri="{FF2B5EF4-FFF2-40B4-BE49-F238E27FC236}">
                    <a16:creationId xmlns:a16="http://schemas.microsoft.com/office/drawing/2014/main" id="{5C959C43-9EBD-8949-BABD-52B8C035182E}"/>
                  </a:ext>
                </a:extLst>
              </p:cNvPr>
              <p:cNvSpPr>
                <a:spLocks noChangeAspect="1"/>
              </p:cNvSpPr>
              <p:nvPr/>
            </p:nvSpPr>
            <p:spPr>
              <a:xfrm>
                <a:off x="3283528" y="3551707"/>
                <a:ext cx="288000" cy="28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8" name="Grafik 77" descr="Hilfe">
                <a:extLst>
                  <a:ext uri="{FF2B5EF4-FFF2-40B4-BE49-F238E27FC236}">
                    <a16:creationId xmlns:a16="http://schemas.microsoft.com/office/drawing/2014/main" id="{54F4934A-48D4-F84C-BADC-5A379CEF29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7528" y="3515707"/>
                <a:ext cx="360000" cy="360000"/>
              </a:xfrm>
              <a:prstGeom prst="rect">
                <a:avLst/>
              </a:prstGeom>
            </p:spPr>
          </p:pic>
        </p:grpSp>
      </p:grpSp>
      <p:sp>
        <p:nvSpPr>
          <p:cNvPr id="53" name="Abgerundetes Rechteck 52">
            <a:extLst>
              <a:ext uri="{FF2B5EF4-FFF2-40B4-BE49-F238E27FC236}">
                <a16:creationId xmlns:a16="http://schemas.microsoft.com/office/drawing/2014/main" id="{28EEAB66-EF0E-1B45-913B-2E086171552B}"/>
              </a:ext>
            </a:extLst>
          </p:cNvPr>
          <p:cNvSpPr/>
          <p:nvPr/>
        </p:nvSpPr>
        <p:spPr>
          <a:xfrm rot="566174">
            <a:off x="2773538" y="1669643"/>
            <a:ext cx="1519656" cy="489341"/>
          </a:xfrm>
          <a:prstGeom prst="roundRect">
            <a:avLst/>
          </a:prstGeom>
          <a:solidFill>
            <a:schemeClr val="bg2"/>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C00000"/>
                </a:solidFill>
                <a:latin typeface="Roboto Light" panose="02000000000000000000" pitchFamily="2" charset="0"/>
                <a:ea typeface="Roboto Light" panose="02000000000000000000" pitchFamily="2" charset="0"/>
              </a:rPr>
              <a:t>Myth Buster</a:t>
            </a:r>
          </a:p>
          <a:p>
            <a:pPr algn="ctr"/>
            <a:r>
              <a:rPr lang="en-GB" sz="1100" i="1" dirty="0">
                <a:solidFill>
                  <a:srgbClr val="C00000"/>
                </a:solidFill>
                <a:latin typeface="Roboto Light" panose="02000000000000000000" pitchFamily="2" charset="0"/>
                <a:ea typeface="Roboto Light" panose="02000000000000000000" pitchFamily="2" charset="0"/>
              </a:rPr>
              <a:t>Edition </a:t>
            </a:r>
            <a:r>
              <a:rPr lang="en-GB" sz="1100" i="1" dirty="0" err="1">
                <a:solidFill>
                  <a:srgbClr val="C00000"/>
                </a:solidFill>
                <a:latin typeface="Roboto Light" panose="02000000000000000000" pitchFamily="2" charset="0"/>
                <a:ea typeface="Roboto Light" panose="02000000000000000000" pitchFamily="2" charset="0"/>
              </a:rPr>
              <a:t>Datenschutz</a:t>
            </a:r>
            <a:endParaRPr lang="en-GB" sz="1100" i="1" dirty="0">
              <a:solidFill>
                <a:srgbClr val="C00000"/>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8854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FAFB-012D-E946-8BDC-590C4102423A}"/>
              </a:ext>
            </a:extLst>
          </p:cNvPr>
          <p:cNvSpPr>
            <a:spLocks noGrp="1"/>
          </p:cNvSpPr>
          <p:nvPr>
            <p:ph type="title"/>
          </p:nvPr>
        </p:nvSpPr>
        <p:spPr/>
        <p:txBody>
          <a:bodyPr/>
          <a:lstStyle/>
          <a:p>
            <a:r>
              <a:rPr lang="de-DE" dirty="0"/>
              <a:t>Damit kommen auf Euch sieben Kernpflichten zu</a:t>
            </a:r>
          </a:p>
        </p:txBody>
      </p:sp>
      <p:grpSp>
        <p:nvGrpSpPr>
          <p:cNvPr id="61" name="Gruppieren 60">
            <a:extLst>
              <a:ext uri="{FF2B5EF4-FFF2-40B4-BE49-F238E27FC236}">
                <a16:creationId xmlns:a16="http://schemas.microsoft.com/office/drawing/2014/main" id="{69068A26-7EB6-FC43-886D-C55D22E3CB83}"/>
              </a:ext>
            </a:extLst>
          </p:cNvPr>
          <p:cNvGrpSpPr/>
          <p:nvPr/>
        </p:nvGrpSpPr>
        <p:grpSpPr>
          <a:xfrm>
            <a:off x="1605426" y="1924665"/>
            <a:ext cx="8981149" cy="3700482"/>
            <a:chOff x="1584753" y="1718415"/>
            <a:chExt cx="6735862" cy="2775361"/>
          </a:xfrm>
        </p:grpSpPr>
        <p:grpSp>
          <p:nvGrpSpPr>
            <p:cNvPr id="29" name="Gruppieren 28">
              <a:extLst>
                <a:ext uri="{FF2B5EF4-FFF2-40B4-BE49-F238E27FC236}">
                  <a16:creationId xmlns:a16="http://schemas.microsoft.com/office/drawing/2014/main" id="{79206518-A6B3-B540-8726-F1CA722A02ED}"/>
                </a:ext>
              </a:extLst>
            </p:cNvPr>
            <p:cNvGrpSpPr/>
            <p:nvPr/>
          </p:nvGrpSpPr>
          <p:grpSpPr>
            <a:xfrm>
              <a:off x="1584753" y="1718415"/>
              <a:ext cx="1832926" cy="818812"/>
              <a:chOff x="353155" y="1867450"/>
              <a:chExt cx="1832926" cy="818812"/>
            </a:xfrm>
          </p:grpSpPr>
          <p:grpSp>
            <p:nvGrpSpPr>
              <p:cNvPr id="45" name="Gruppieren 44">
                <a:extLst>
                  <a:ext uri="{FF2B5EF4-FFF2-40B4-BE49-F238E27FC236}">
                    <a16:creationId xmlns:a16="http://schemas.microsoft.com/office/drawing/2014/main" id="{B7D0B69E-238B-FA41-B446-AB1527475399}"/>
                  </a:ext>
                </a:extLst>
              </p:cNvPr>
              <p:cNvGrpSpPr/>
              <p:nvPr/>
            </p:nvGrpSpPr>
            <p:grpSpPr>
              <a:xfrm>
                <a:off x="353155" y="1867450"/>
                <a:ext cx="257172" cy="257172"/>
                <a:chOff x="2455555" y="4210371"/>
                <a:chExt cx="257172" cy="257172"/>
              </a:xfrm>
            </p:grpSpPr>
            <p:sp>
              <p:nvSpPr>
                <p:cNvPr id="49" name="Oval 48">
                  <a:extLst>
                    <a:ext uri="{FF2B5EF4-FFF2-40B4-BE49-F238E27FC236}">
                      <a16:creationId xmlns:a16="http://schemas.microsoft.com/office/drawing/2014/main" id="{4BF2E311-BE41-6146-A463-F964BA126647}"/>
                    </a:ext>
                  </a:extLst>
                </p:cNvPr>
                <p:cNvSpPr>
                  <a:spLocks noChangeAspect="1"/>
                </p:cNvSpPr>
                <p:nvPr/>
              </p:nvSpPr>
              <p:spPr>
                <a:xfrm>
                  <a:off x="2455555" y="4210371"/>
                  <a:ext cx="257172" cy="25717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50" name="Textfeld 49">
                  <a:extLst>
                    <a:ext uri="{FF2B5EF4-FFF2-40B4-BE49-F238E27FC236}">
                      <a16:creationId xmlns:a16="http://schemas.microsoft.com/office/drawing/2014/main" id="{5489C157-0662-F149-B5EE-6CFA6D9CFB7F}"/>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1</a:t>
                  </a:r>
                </a:p>
              </p:txBody>
            </p:sp>
          </p:grpSp>
          <p:sp>
            <p:nvSpPr>
              <p:cNvPr id="46" name="Abgerundetes Rechteck 45">
                <a:extLst>
                  <a:ext uri="{FF2B5EF4-FFF2-40B4-BE49-F238E27FC236}">
                    <a16:creationId xmlns:a16="http://schemas.microsoft.com/office/drawing/2014/main" id="{DC40385A-DD40-3E44-B196-F1E39130BBFC}"/>
                  </a:ext>
                </a:extLst>
              </p:cNvPr>
              <p:cNvSpPr/>
              <p:nvPr/>
            </p:nvSpPr>
            <p:spPr>
              <a:xfrm>
                <a:off x="396961" y="1919852"/>
                <a:ext cx="1789120" cy="766410"/>
              </a:xfrm>
              <a:prstGeom prst="roundRect">
                <a:avLst/>
              </a:prstGeom>
              <a:no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7" name="Textfeld 46">
                <a:extLst>
                  <a:ext uri="{FF2B5EF4-FFF2-40B4-BE49-F238E27FC236}">
                    <a16:creationId xmlns:a16="http://schemas.microsoft.com/office/drawing/2014/main" id="{6BD433C7-8944-A14B-8435-EC1A73C3A312}"/>
                  </a:ext>
                </a:extLst>
              </p:cNvPr>
              <p:cNvSpPr txBox="1"/>
              <p:nvPr/>
            </p:nvSpPr>
            <p:spPr>
              <a:xfrm>
                <a:off x="546034" y="1920138"/>
                <a:ext cx="1484921" cy="253916"/>
              </a:xfrm>
              <a:prstGeom prst="rect">
                <a:avLst/>
              </a:prstGeom>
              <a:noFill/>
            </p:spPr>
            <p:txBody>
              <a:bodyPr wrap="square" rtlCol="0">
                <a:spAutoFit/>
              </a:bodyPr>
              <a:lstStyle/>
              <a:p>
                <a:pPr algn="ctr"/>
                <a:r>
                  <a:rPr lang="de-DE" sz="1600" dirty="0">
                    <a:solidFill>
                      <a:schemeClr val="accent2"/>
                    </a:solidFill>
                    <a:latin typeface="Roboto Light" pitchFamily="2" charset="0"/>
                    <a:ea typeface="Roboto Light" pitchFamily="2" charset="0"/>
                  </a:rPr>
                  <a:t>Rechtmäßigkeit</a:t>
                </a:r>
              </a:p>
            </p:txBody>
          </p:sp>
          <p:sp>
            <p:nvSpPr>
              <p:cNvPr id="48" name="Textfeld 47">
                <a:extLst>
                  <a:ext uri="{FF2B5EF4-FFF2-40B4-BE49-F238E27FC236}">
                    <a16:creationId xmlns:a16="http://schemas.microsoft.com/office/drawing/2014/main" id="{7965EB53-C311-EF4B-AA6A-189CA8220789}"/>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Personenbezogene Daten müssen auf rechtmäßige Weise, nach Treu und Glauben und für Betroffene nachvollziehbar verarbeitet werden</a:t>
                </a:r>
              </a:p>
            </p:txBody>
          </p:sp>
        </p:grpSp>
        <p:grpSp>
          <p:nvGrpSpPr>
            <p:cNvPr id="31" name="Gruppieren 30">
              <a:extLst>
                <a:ext uri="{FF2B5EF4-FFF2-40B4-BE49-F238E27FC236}">
                  <a16:creationId xmlns:a16="http://schemas.microsoft.com/office/drawing/2014/main" id="{E3FAC636-1CF0-8442-82E8-6EE899DC19EF}"/>
                </a:ext>
              </a:extLst>
            </p:cNvPr>
            <p:cNvGrpSpPr/>
            <p:nvPr/>
          </p:nvGrpSpPr>
          <p:grpSpPr>
            <a:xfrm>
              <a:off x="3587762" y="1731013"/>
              <a:ext cx="1832926" cy="818812"/>
              <a:chOff x="353155" y="1867450"/>
              <a:chExt cx="1832926" cy="818812"/>
            </a:xfrm>
          </p:grpSpPr>
          <p:grpSp>
            <p:nvGrpSpPr>
              <p:cNvPr id="39" name="Gruppieren 38">
                <a:extLst>
                  <a:ext uri="{FF2B5EF4-FFF2-40B4-BE49-F238E27FC236}">
                    <a16:creationId xmlns:a16="http://schemas.microsoft.com/office/drawing/2014/main" id="{8F2A06BA-F66B-8741-A226-507FF26B42E6}"/>
                  </a:ext>
                </a:extLst>
              </p:cNvPr>
              <p:cNvGrpSpPr/>
              <p:nvPr/>
            </p:nvGrpSpPr>
            <p:grpSpPr>
              <a:xfrm>
                <a:off x="353155" y="1867450"/>
                <a:ext cx="257172" cy="257172"/>
                <a:chOff x="2455555" y="4210371"/>
                <a:chExt cx="257172" cy="257172"/>
              </a:xfrm>
            </p:grpSpPr>
            <p:sp>
              <p:nvSpPr>
                <p:cNvPr id="43" name="Oval 42">
                  <a:extLst>
                    <a:ext uri="{FF2B5EF4-FFF2-40B4-BE49-F238E27FC236}">
                      <a16:creationId xmlns:a16="http://schemas.microsoft.com/office/drawing/2014/main" id="{240F72CE-15CB-C646-847E-0F61AFE42D91}"/>
                    </a:ext>
                  </a:extLst>
                </p:cNvPr>
                <p:cNvSpPr>
                  <a:spLocks noChangeAspect="1"/>
                </p:cNvSpPr>
                <p:nvPr/>
              </p:nvSpPr>
              <p:spPr>
                <a:xfrm>
                  <a:off x="2455555" y="4210371"/>
                  <a:ext cx="257172" cy="257172"/>
                </a:xfrm>
                <a:prstGeom prst="ellipse">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44" name="Textfeld 43">
                  <a:extLst>
                    <a:ext uri="{FF2B5EF4-FFF2-40B4-BE49-F238E27FC236}">
                      <a16:creationId xmlns:a16="http://schemas.microsoft.com/office/drawing/2014/main" id="{12C896B6-F17A-F64A-9F4C-A87DFD4D980C}"/>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2</a:t>
                  </a:r>
                </a:p>
              </p:txBody>
            </p:sp>
          </p:grpSp>
          <p:sp>
            <p:nvSpPr>
              <p:cNvPr id="40" name="Abgerundetes Rechteck 39">
                <a:extLst>
                  <a:ext uri="{FF2B5EF4-FFF2-40B4-BE49-F238E27FC236}">
                    <a16:creationId xmlns:a16="http://schemas.microsoft.com/office/drawing/2014/main" id="{2211A90C-C97A-0147-A00C-24C890B83D5A}"/>
                  </a:ext>
                </a:extLst>
              </p:cNvPr>
              <p:cNvSpPr/>
              <p:nvPr/>
            </p:nvSpPr>
            <p:spPr>
              <a:xfrm>
                <a:off x="396961" y="1919852"/>
                <a:ext cx="1789120" cy="766410"/>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1" name="Textfeld 40">
                <a:extLst>
                  <a:ext uri="{FF2B5EF4-FFF2-40B4-BE49-F238E27FC236}">
                    <a16:creationId xmlns:a16="http://schemas.microsoft.com/office/drawing/2014/main" id="{DD7DE87F-316A-6241-9178-610D61A681B2}"/>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chemeClr val="accent3"/>
                    </a:solidFill>
                    <a:latin typeface="Roboto Light" pitchFamily="2" charset="0"/>
                    <a:ea typeface="Roboto Light" pitchFamily="2" charset="0"/>
                  </a:rPr>
                  <a:t>Zweckbindung</a:t>
                </a:r>
              </a:p>
            </p:txBody>
          </p:sp>
          <p:sp>
            <p:nvSpPr>
              <p:cNvPr id="42" name="Textfeld 41">
                <a:extLst>
                  <a:ext uri="{FF2B5EF4-FFF2-40B4-BE49-F238E27FC236}">
                    <a16:creationId xmlns:a16="http://schemas.microsoft.com/office/drawing/2014/main" id="{04F08997-C236-A04B-A117-12234C0BF714}"/>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Nur Daten, die einen festgelegten, eindeutigen und legitimen Verarbeitungszweck haben, dürfen für diesen verarbeitet werden</a:t>
                </a:r>
              </a:p>
            </p:txBody>
          </p:sp>
        </p:grpSp>
        <p:grpSp>
          <p:nvGrpSpPr>
            <p:cNvPr id="32" name="Gruppieren 31">
              <a:extLst>
                <a:ext uri="{FF2B5EF4-FFF2-40B4-BE49-F238E27FC236}">
                  <a16:creationId xmlns:a16="http://schemas.microsoft.com/office/drawing/2014/main" id="{983CD40F-D9B3-AA44-92EE-E03F060A54D1}"/>
                </a:ext>
              </a:extLst>
            </p:cNvPr>
            <p:cNvGrpSpPr/>
            <p:nvPr/>
          </p:nvGrpSpPr>
          <p:grpSpPr>
            <a:xfrm>
              <a:off x="1936560" y="2704308"/>
              <a:ext cx="1832926" cy="818812"/>
              <a:chOff x="353155" y="1867450"/>
              <a:chExt cx="1832926" cy="818812"/>
            </a:xfrm>
          </p:grpSpPr>
          <p:grpSp>
            <p:nvGrpSpPr>
              <p:cNvPr id="33" name="Gruppieren 32">
                <a:extLst>
                  <a:ext uri="{FF2B5EF4-FFF2-40B4-BE49-F238E27FC236}">
                    <a16:creationId xmlns:a16="http://schemas.microsoft.com/office/drawing/2014/main" id="{225E5CFD-B025-4741-AC58-03CC2FBDFA03}"/>
                  </a:ext>
                </a:extLst>
              </p:cNvPr>
              <p:cNvGrpSpPr/>
              <p:nvPr/>
            </p:nvGrpSpPr>
            <p:grpSpPr>
              <a:xfrm>
                <a:off x="353155" y="1867450"/>
                <a:ext cx="257172" cy="257172"/>
                <a:chOff x="2455555" y="4210371"/>
                <a:chExt cx="257172" cy="257172"/>
              </a:xfrm>
            </p:grpSpPr>
            <p:sp>
              <p:nvSpPr>
                <p:cNvPr id="37" name="Oval 36">
                  <a:extLst>
                    <a:ext uri="{FF2B5EF4-FFF2-40B4-BE49-F238E27FC236}">
                      <a16:creationId xmlns:a16="http://schemas.microsoft.com/office/drawing/2014/main" id="{0E6F336B-74FC-5046-896D-C09582EFAC9B}"/>
                    </a:ext>
                  </a:extLst>
                </p:cNvPr>
                <p:cNvSpPr>
                  <a:spLocks noChangeAspect="1"/>
                </p:cNvSpPr>
                <p:nvPr/>
              </p:nvSpPr>
              <p:spPr>
                <a:xfrm>
                  <a:off x="2455555" y="4210371"/>
                  <a:ext cx="257172" cy="25717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38" name="Textfeld 37">
                  <a:extLst>
                    <a:ext uri="{FF2B5EF4-FFF2-40B4-BE49-F238E27FC236}">
                      <a16:creationId xmlns:a16="http://schemas.microsoft.com/office/drawing/2014/main" id="{2055567E-5BB5-C04F-9C43-AF946C5CBFAA}"/>
                    </a:ext>
                  </a:extLst>
                </p:cNvPr>
                <p:cNvSpPr txBox="1"/>
                <p:nvPr/>
              </p:nvSpPr>
              <p:spPr>
                <a:xfrm>
                  <a:off x="2455555" y="4219670"/>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3</a:t>
                  </a:r>
                </a:p>
              </p:txBody>
            </p:sp>
          </p:grpSp>
          <p:sp>
            <p:nvSpPr>
              <p:cNvPr id="34" name="Abgerundetes Rechteck 33">
                <a:extLst>
                  <a:ext uri="{FF2B5EF4-FFF2-40B4-BE49-F238E27FC236}">
                    <a16:creationId xmlns:a16="http://schemas.microsoft.com/office/drawing/2014/main" id="{EA7EB800-B476-274C-B753-93AE66F2C9DC}"/>
                  </a:ext>
                </a:extLst>
              </p:cNvPr>
              <p:cNvSpPr/>
              <p:nvPr/>
            </p:nvSpPr>
            <p:spPr>
              <a:xfrm>
                <a:off x="396961" y="1919852"/>
                <a:ext cx="1789120" cy="766410"/>
              </a:xfrm>
              <a:prstGeom prst="round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5" name="Textfeld 34">
                <a:extLst>
                  <a:ext uri="{FF2B5EF4-FFF2-40B4-BE49-F238E27FC236}">
                    <a16:creationId xmlns:a16="http://schemas.microsoft.com/office/drawing/2014/main" id="{236F7C6B-4233-304C-A547-7CE632FB9985}"/>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chemeClr val="accent4"/>
                    </a:solidFill>
                    <a:latin typeface="Roboto Light" pitchFamily="2" charset="0"/>
                    <a:ea typeface="Roboto Light" pitchFamily="2" charset="0"/>
                  </a:rPr>
                  <a:t>Datenminimierung</a:t>
                </a:r>
              </a:p>
            </p:txBody>
          </p:sp>
          <p:sp>
            <p:nvSpPr>
              <p:cNvPr id="36" name="Textfeld 35">
                <a:extLst>
                  <a:ext uri="{FF2B5EF4-FFF2-40B4-BE49-F238E27FC236}">
                    <a16:creationId xmlns:a16="http://schemas.microsoft.com/office/drawing/2014/main" id="{CE9F83B8-A6C1-6947-BB7F-3724BFB5D176}"/>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Verarbeitete Daten müssen für den Zweck angemessen und erheblich sowie auf notwendige Maß beschränkt sein</a:t>
                </a:r>
              </a:p>
            </p:txBody>
          </p:sp>
        </p:grpSp>
        <p:grpSp>
          <p:nvGrpSpPr>
            <p:cNvPr id="7" name="Gruppieren 6">
              <a:extLst>
                <a:ext uri="{FF2B5EF4-FFF2-40B4-BE49-F238E27FC236}">
                  <a16:creationId xmlns:a16="http://schemas.microsoft.com/office/drawing/2014/main" id="{6D29ADFC-7AB7-3447-83CC-7EDF64E8C016}"/>
                </a:ext>
              </a:extLst>
            </p:cNvPr>
            <p:cNvGrpSpPr/>
            <p:nvPr/>
          </p:nvGrpSpPr>
          <p:grpSpPr>
            <a:xfrm>
              <a:off x="4071828" y="2702716"/>
              <a:ext cx="1832926" cy="818812"/>
              <a:chOff x="353155" y="1867450"/>
              <a:chExt cx="1832926" cy="818812"/>
            </a:xfrm>
          </p:grpSpPr>
          <p:grpSp>
            <p:nvGrpSpPr>
              <p:cNvPr id="23" name="Gruppieren 22">
                <a:extLst>
                  <a:ext uri="{FF2B5EF4-FFF2-40B4-BE49-F238E27FC236}">
                    <a16:creationId xmlns:a16="http://schemas.microsoft.com/office/drawing/2014/main" id="{46F480CE-7533-6E4D-BAD5-8F35CD6A59D7}"/>
                  </a:ext>
                </a:extLst>
              </p:cNvPr>
              <p:cNvGrpSpPr/>
              <p:nvPr/>
            </p:nvGrpSpPr>
            <p:grpSpPr>
              <a:xfrm>
                <a:off x="353155" y="1867450"/>
                <a:ext cx="257172" cy="257172"/>
                <a:chOff x="2455555" y="4210371"/>
                <a:chExt cx="257172" cy="257172"/>
              </a:xfrm>
            </p:grpSpPr>
            <p:sp>
              <p:nvSpPr>
                <p:cNvPr id="27" name="Oval 26">
                  <a:extLst>
                    <a:ext uri="{FF2B5EF4-FFF2-40B4-BE49-F238E27FC236}">
                      <a16:creationId xmlns:a16="http://schemas.microsoft.com/office/drawing/2014/main" id="{02FE5922-B5D0-B045-93C8-A06F13E30698}"/>
                    </a:ext>
                  </a:extLst>
                </p:cNvPr>
                <p:cNvSpPr>
                  <a:spLocks noChangeAspect="1"/>
                </p:cNvSpPr>
                <p:nvPr/>
              </p:nvSpPr>
              <p:spPr>
                <a:xfrm>
                  <a:off x="2455555" y="4210371"/>
                  <a:ext cx="257172" cy="257172"/>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28" name="Textfeld 27">
                  <a:extLst>
                    <a:ext uri="{FF2B5EF4-FFF2-40B4-BE49-F238E27FC236}">
                      <a16:creationId xmlns:a16="http://schemas.microsoft.com/office/drawing/2014/main" id="{7A196950-DCEB-6E47-BDE4-E9BBDF4E4518}"/>
                    </a:ext>
                  </a:extLst>
                </p:cNvPr>
                <p:cNvSpPr txBox="1"/>
                <p:nvPr/>
              </p:nvSpPr>
              <p:spPr>
                <a:xfrm>
                  <a:off x="2455555" y="4219670"/>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4</a:t>
                  </a:r>
                </a:p>
              </p:txBody>
            </p:sp>
          </p:grpSp>
          <p:sp>
            <p:nvSpPr>
              <p:cNvPr id="24" name="Abgerundetes Rechteck 23">
                <a:extLst>
                  <a:ext uri="{FF2B5EF4-FFF2-40B4-BE49-F238E27FC236}">
                    <a16:creationId xmlns:a16="http://schemas.microsoft.com/office/drawing/2014/main" id="{E56859AA-FF03-2E4F-A50E-26C9B99FD9AF}"/>
                  </a:ext>
                </a:extLst>
              </p:cNvPr>
              <p:cNvSpPr/>
              <p:nvPr/>
            </p:nvSpPr>
            <p:spPr>
              <a:xfrm>
                <a:off x="396961" y="1919852"/>
                <a:ext cx="1789120" cy="766410"/>
              </a:xfrm>
              <a:prstGeom prst="round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5" name="Textfeld 24">
                <a:extLst>
                  <a:ext uri="{FF2B5EF4-FFF2-40B4-BE49-F238E27FC236}">
                    <a16:creationId xmlns:a16="http://schemas.microsoft.com/office/drawing/2014/main" id="{5D23EFFD-3C44-BB49-89F7-92B6BAE749E2}"/>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rgbClr val="135399"/>
                    </a:solidFill>
                    <a:latin typeface="Roboto Light" pitchFamily="2" charset="0"/>
                    <a:ea typeface="Roboto Light" pitchFamily="2" charset="0"/>
                  </a:rPr>
                  <a:t>Richtigkeit</a:t>
                </a:r>
              </a:p>
            </p:txBody>
          </p:sp>
          <p:sp>
            <p:nvSpPr>
              <p:cNvPr id="26" name="Textfeld 25">
                <a:extLst>
                  <a:ext uri="{FF2B5EF4-FFF2-40B4-BE49-F238E27FC236}">
                    <a16:creationId xmlns:a16="http://schemas.microsoft.com/office/drawing/2014/main" id="{DAD48866-84D2-4945-B7D5-5EC5B44B5235}"/>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Daten müssen sachlich richtig und aktuell sein. Falsche Daten müssen vor Verarbeitung berichtigt oder gelöscht werden</a:t>
                </a:r>
              </a:p>
            </p:txBody>
          </p:sp>
        </p:grpSp>
        <p:grpSp>
          <p:nvGrpSpPr>
            <p:cNvPr id="9" name="Gruppieren 8">
              <a:extLst>
                <a:ext uri="{FF2B5EF4-FFF2-40B4-BE49-F238E27FC236}">
                  <a16:creationId xmlns:a16="http://schemas.microsoft.com/office/drawing/2014/main" id="{9FAF892B-3A78-4A41-A381-524777885F57}"/>
                </a:ext>
              </a:extLst>
            </p:cNvPr>
            <p:cNvGrpSpPr/>
            <p:nvPr/>
          </p:nvGrpSpPr>
          <p:grpSpPr>
            <a:xfrm>
              <a:off x="1591009" y="3674964"/>
              <a:ext cx="1832926" cy="818812"/>
              <a:chOff x="353155" y="1867450"/>
              <a:chExt cx="1832926" cy="818812"/>
            </a:xfrm>
          </p:grpSpPr>
          <p:grpSp>
            <p:nvGrpSpPr>
              <p:cNvPr id="17" name="Gruppieren 16">
                <a:extLst>
                  <a:ext uri="{FF2B5EF4-FFF2-40B4-BE49-F238E27FC236}">
                    <a16:creationId xmlns:a16="http://schemas.microsoft.com/office/drawing/2014/main" id="{9FAD5183-3431-2142-81F0-492A60132397}"/>
                  </a:ext>
                </a:extLst>
              </p:cNvPr>
              <p:cNvGrpSpPr/>
              <p:nvPr/>
            </p:nvGrpSpPr>
            <p:grpSpPr>
              <a:xfrm>
                <a:off x="353155" y="1867450"/>
                <a:ext cx="257172" cy="257172"/>
                <a:chOff x="2455555" y="4210371"/>
                <a:chExt cx="257172" cy="257172"/>
              </a:xfrm>
            </p:grpSpPr>
            <p:sp>
              <p:nvSpPr>
                <p:cNvPr id="21" name="Oval 20">
                  <a:extLst>
                    <a:ext uri="{FF2B5EF4-FFF2-40B4-BE49-F238E27FC236}">
                      <a16:creationId xmlns:a16="http://schemas.microsoft.com/office/drawing/2014/main" id="{5DCEEAFF-9D86-F84F-A0F7-64BA1AB8F9A6}"/>
                    </a:ext>
                  </a:extLst>
                </p:cNvPr>
                <p:cNvSpPr>
                  <a:spLocks noChangeAspect="1"/>
                </p:cNvSpPr>
                <p:nvPr/>
              </p:nvSpPr>
              <p:spPr>
                <a:xfrm>
                  <a:off x="2455555" y="4210371"/>
                  <a:ext cx="257172" cy="257172"/>
                </a:xfrm>
                <a:prstGeom prst="ellipse">
                  <a:avLst/>
                </a:prstGeom>
                <a:solidFill>
                  <a:srgbClr val="7C6491"/>
                </a:solidFill>
                <a:ln>
                  <a:solidFill>
                    <a:srgbClr val="7C64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22" name="Textfeld 21">
                  <a:extLst>
                    <a:ext uri="{FF2B5EF4-FFF2-40B4-BE49-F238E27FC236}">
                      <a16:creationId xmlns:a16="http://schemas.microsoft.com/office/drawing/2014/main" id="{93EEB523-2908-4E4B-A2DD-8440A0C73C7D}"/>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5</a:t>
                  </a:r>
                </a:p>
              </p:txBody>
            </p:sp>
          </p:grpSp>
          <p:sp>
            <p:nvSpPr>
              <p:cNvPr id="18" name="Abgerundetes Rechteck 17">
                <a:extLst>
                  <a:ext uri="{FF2B5EF4-FFF2-40B4-BE49-F238E27FC236}">
                    <a16:creationId xmlns:a16="http://schemas.microsoft.com/office/drawing/2014/main" id="{9EADD91E-252C-B14E-9083-3A9559549F3A}"/>
                  </a:ext>
                </a:extLst>
              </p:cNvPr>
              <p:cNvSpPr/>
              <p:nvPr/>
            </p:nvSpPr>
            <p:spPr>
              <a:xfrm>
                <a:off x="396961" y="1919852"/>
                <a:ext cx="1789120" cy="766410"/>
              </a:xfrm>
              <a:prstGeom prst="roundRect">
                <a:avLst/>
              </a:prstGeom>
              <a:noFill/>
              <a:ln>
                <a:solidFill>
                  <a:srgbClr val="7C64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extfeld 18">
                <a:extLst>
                  <a:ext uri="{FF2B5EF4-FFF2-40B4-BE49-F238E27FC236}">
                    <a16:creationId xmlns:a16="http://schemas.microsoft.com/office/drawing/2014/main" id="{4216916F-891D-754C-A135-26EDD40D42D8}"/>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rgbClr val="7C6491"/>
                    </a:solidFill>
                    <a:latin typeface="Roboto Light" pitchFamily="2" charset="0"/>
                    <a:ea typeface="Roboto Light" pitchFamily="2" charset="0"/>
                  </a:rPr>
                  <a:t>Datenreduktion</a:t>
                </a:r>
              </a:p>
            </p:txBody>
          </p:sp>
          <p:sp>
            <p:nvSpPr>
              <p:cNvPr id="20" name="Textfeld 19">
                <a:extLst>
                  <a:ext uri="{FF2B5EF4-FFF2-40B4-BE49-F238E27FC236}">
                    <a16:creationId xmlns:a16="http://schemas.microsoft.com/office/drawing/2014/main" id="{09D4D4C3-DB05-2E49-B5D1-774C035780E9}"/>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Personenbezogene Daten dürfen nur so lange gespeichert werden, wie sie auch noch einen Zweck erfüllen.</a:t>
                </a:r>
              </a:p>
            </p:txBody>
          </p:sp>
        </p:grpSp>
        <p:grpSp>
          <p:nvGrpSpPr>
            <p:cNvPr id="10" name="Gruppieren 9">
              <a:extLst>
                <a:ext uri="{FF2B5EF4-FFF2-40B4-BE49-F238E27FC236}">
                  <a16:creationId xmlns:a16="http://schemas.microsoft.com/office/drawing/2014/main" id="{BBF7EE85-F9E2-8744-877B-B0C79D40073F}"/>
                </a:ext>
              </a:extLst>
            </p:cNvPr>
            <p:cNvGrpSpPr/>
            <p:nvPr/>
          </p:nvGrpSpPr>
          <p:grpSpPr>
            <a:xfrm>
              <a:off x="3631568" y="3674964"/>
              <a:ext cx="1832926" cy="818812"/>
              <a:chOff x="353155" y="1867450"/>
              <a:chExt cx="1832926" cy="818812"/>
            </a:xfrm>
          </p:grpSpPr>
          <p:grpSp>
            <p:nvGrpSpPr>
              <p:cNvPr id="11" name="Gruppieren 10">
                <a:extLst>
                  <a:ext uri="{FF2B5EF4-FFF2-40B4-BE49-F238E27FC236}">
                    <a16:creationId xmlns:a16="http://schemas.microsoft.com/office/drawing/2014/main" id="{48A78DBE-8267-5446-A8AD-7BB4289AF391}"/>
                  </a:ext>
                </a:extLst>
              </p:cNvPr>
              <p:cNvGrpSpPr/>
              <p:nvPr/>
            </p:nvGrpSpPr>
            <p:grpSpPr>
              <a:xfrm>
                <a:off x="353155" y="1867450"/>
                <a:ext cx="257172" cy="257172"/>
                <a:chOff x="2455555" y="4210371"/>
                <a:chExt cx="257172" cy="257172"/>
              </a:xfrm>
            </p:grpSpPr>
            <p:sp>
              <p:nvSpPr>
                <p:cNvPr id="15" name="Oval 14">
                  <a:extLst>
                    <a:ext uri="{FF2B5EF4-FFF2-40B4-BE49-F238E27FC236}">
                      <a16:creationId xmlns:a16="http://schemas.microsoft.com/office/drawing/2014/main" id="{2D12BD88-31CB-7647-9386-AC02F062A997}"/>
                    </a:ext>
                  </a:extLst>
                </p:cNvPr>
                <p:cNvSpPr>
                  <a:spLocks noChangeAspect="1"/>
                </p:cNvSpPr>
                <p:nvPr/>
              </p:nvSpPr>
              <p:spPr>
                <a:xfrm>
                  <a:off x="2455555" y="4210371"/>
                  <a:ext cx="257172" cy="257172"/>
                </a:xfrm>
                <a:prstGeom prst="ellipse">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6" name="Textfeld 15">
                  <a:extLst>
                    <a:ext uri="{FF2B5EF4-FFF2-40B4-BE49-F238E27FC236}">
                      <a16:creationId xmlns:a16="http://schemas.microsoft.com/office/drawing/2014/main" id="{4AE7F085-96DB-9C44-B01E-B88CFCA65959}"/>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6</a:t>
                  </a:r>
                </a:p>
              </p:txBody>
            </p:sp>
          </p:grpSp>
          <p:sp>
            <p:nvSpPr>
              <p:cNvPr id="12" name="Abgerundetes Rechteck 11">
                <a:extLst>
                  <a:ext uri="{FF2B5EF4-FFF2-40B4-BE49-F238E27FC236}">
                    <a16:creationId xmlns:a16="http://schemas.microsoft.com/office/drawing/2014/main" id="{0DCF8DDA-0454-C647-A543-EA100DF2CEE8}"/>
                  </a:ext>
                </a:extLst>
              </p:cNvPr>
              <p:cNvSpPr/>
              <p:nvPr/>
            </p:nvSpPr>
            <p:spPr>
              <a:xfrm>
                <a:off x="396961" y="1919852"/>
                <a:ext cx="1789120" cy="766410"/>
              </a:xfrm>
              <a:prstGeom prst="roundRect">
                <a:avLst/>
              </a:prstGeom>
              <a:noFill/>
              <a:ln>
                <a:solidFill>
                  <a:srgbClr val="B35A7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Textfeld 12">
                <a:extLst>
                  <a:ext uri="{FF2B5EF4-FFF2-40B4-BE49-F238E27FC236}">
                    <a16:creationId xmlns:a16="http://schemas.microsoft.com/office/drawing/2014/main" id="{49FE9143-F46B-E941-B8C4-D2A08D90FD04}"/>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rgbClr val="B35A76"/>
                    </a:solidFill>
                    <a:latin typeface="Roboto Light" pitchFamily="2" charset="0"/>
                    <a:ea typeface="Roboto Light" pitchFamily="2" charset="0"/>
                  </a:rPr>
                  <a:t>Vertraulichkeit</a:t>
                </a:r>
              </a:p>
            </p:txBody>
          </p:sp>
          <p:sp>
            <p:nvSpPr>
              <p:cNvPr id="14" name="Textfeld 13">
                <a:extLst>
                  <a:ext uri="{FF2B5EF4-FFF2-40B4-BE49-F238E27FC236}">
                    <a16:creationId xmlns:a16="http://schemas.microsoft.com/office/drawing/2014/main" id="{6C13C5B4-336B-C241-881B-A05179750224}"/>
                  </a:ext>
                </a:extLst>
              </p:cNvPr>
              <p:cNvSpPr txBox="1"/>
              <p:nvPr/>
            </p:nvSpPr>
            <p:spPr>
              <a:xfrm>
                <a:off x="481741" y="2101487"/>
                <a:ext cx="1704340" cy="561884"/>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Daten müssen angemessen durch technische und organisatorische Maßnahmen vor Zugriff und (partiellem) Verlust gesichert sein</a:t>
                </a:r>
              </a:p>
            </p:txBody>
          </p:sp>
        </p:grpSp>
        <p:sp>
          <p:nvSpPr>
            <p:cNvPr id="53" name="Geschweifte Klammer rechts 52">
              <a:extLst>
                <a:ext uri="{FF2B5EF4-FFF2-40B4-BE49-F238E27FC236}">
                  <a16:creationId xmlns:a16="http://schemas.microsoft.com/office/drawing/2014/main" id="{F73FE2C0-10A6-2546-AA20-EFB20408AE84}"/>
                </a:ext>
              </a:extLst>
            </p:cNvPr>
            <p:cNvSpPr/>
            <p:nvPr/>
          </p:nvSpPr>
          <p:spPr>
            <a:xfrm>
              <a:off x="5919505" y="1728794"/>
              <a:ext cx="403834" cy="2764982"/>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800"/>
            </a:p>
          </p:txBody>
        </p:sp>
        <p:grpSp>
          <p:nvGrpSpPr>
            <p:cNvPr id="54" name="Gruppieren 53">
              <a:extLst>
                <a:ext uri="{FF2B5EF4-FFF2-40B4-BE49-F238E27FC236}">
                  <a16:creationId xmlns:a16="http://schemas.microsoft.com/office/drawing/2014/main" id="{33143826-BA72-4A45-BEB0-3A760FFBF3EF}"/>
                </a:ext>
              </a:extLst>
            </p:cNvPr>
            <p:cNvGrpSpPr/>
            <p:nvPr/>
          </p:nvGrpSpPr>
          <p:grpSpPr>
            <a:xfrm>
              <a:off x="6487689" y="2702716"/>
              <a:ext cx="1832926" cy="818812"/>
              <a:chOff x="353155" y="1867450"/>
              <a:chExt cx="1832926" cy="818812"/>
            </a:xfrm>
          </p:grpSpPr>
          <p:grpSp>
            <p:nvGrpSpPr>
              <p:cNvPr id="55" name="Gruppieren 54">
                <a:extLst>
                  <a:ext uri="{FF2B5EF4-FFF2-40B4-BE49-F238E27FC236}">
                    <a16:creationId xmlns:a16="http://schemas.microsoft.com/office/drawing/2014/main" id="{E671C2BA-9540-FB42-AA65-973A888BA7B4}"/>
                  </a:ext>
                </a:extLst>
              </p:cNvPr>
              <p:cNvGrpSpPr/>
              <p:nvPr/>
            </p:nvGrpSpPr>
            <p:grpSpPr>
              <a:xfrm>
                <a:off x="353155" y="1867450"/>
                <a:ext cx="257172" cy="257172"/>
                <a:chOff x="2455555" y="4210371"/>
                <a:chExt cx="257172" cy="257172"/>
              </a:xfrm>
            </p:grpSpPr>
            <p:sp>
              <p:nvSpPr>
                <p:cNvPr id="59" name="Oval 58">
                  <a:extLst>
                    <a:ext uri="{FF2B5EF4-FFF2-40B4-BE49-F238E27FC236}">
                      <a16:creationId xmlns:a16="http://schemas.microsoft.com/office/drawing/2014/main" id="{A23D7411-41A8-A443-BCF0-992C482EB6F1}"/>
                    </a:ext>
                  </a:extLst>
                </p:cNvPr>
                <p:cNvSpPr>
                  <a:spLocks noChangeAspect="1"/>
                </p:cNvSpPr>
                <p:nvPr/>
              </p:nvSpPr>
              <p:spPr>
                <a:xfrm>
                  <a:off x="2455555" y="4210371"/>
                  <a:ext cx="257172" cy="25717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60" name="Textfeld 59">
                  <a:extLst>
                    <a:ext uri="{FF2B5EF4-FFF2-40B4-BE49-F238E27FC236}">
                      <a16:creationId xmlns:a16="http://schemas.microsoft.com/office/drawing/2014/main" id="{9C2572E8-EDFD-6C49-A6CA-B1996A14EF9E}"/>
                    </a:ext>
                  </a:extLst>
                </p:cNvPr>
                <p:cNvSpPr txBox="1"/>
                <p:nvPr/>
              </p:nvSpPr>
              <p:spPr>
                <a:xfrm>
                  <a:off x="2455555" y="4219669"/>
                  <a:ext cx="257172" cy="238575"/>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7</a:t>
                  </a:r>
                </a:p>
              </p:txBody>
            </p:sp>
          </p:grpSp>
          <p:sp>
            <p:nvSpPr>
              <p:cNvPr id="56" name="Abgerundetes Rechteck 55">
                <a:extLst>
                  <a:ext uri="{FF2B5EF4-FFF2-40B4-BE49-F238E27FC236}">
                    <a16:creationId xmlns:a16="http://schemas.microsoft.com/office/drawing/2014/main" id="{9BF3E11A-B85D-AE49-BCAE-5C4E8994CC42}"/>
                  </a:ext>
                </a:extLst>
              </p:cNvPr>
              <p:cNvSpPr/>
              <p:nvPr/>
            </p:nvSpPr>
            <p:spPr>
              <a:xfrm>
                <a:off x="396961" y="1919852"/>
                <a:ext cx="1789120" cy="766410"/>
              </a:xfrm>
              <a:prstGeom prst="round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57" name="Textfeld 56">
                <a:extLst>
                  <a:ext uri="{FF2B5EF4-FFF2-40B4-BE49-F238E27FC236}">
                    <a16:creationId xmlns:a16="http://schemas.microsoft.com/office/drawing/2014/main" id="{8AA7888F-D1D6-AD4F-974E-29AEFE0D9BA7}"/>
                  </a:ext>
                </a:extLst>
              </p:cNvPr>
              <p:cNvSpPr txBox="1"/>
              <p:nvPr/>
            </p:nvSpPr>
            <p:spPr>
              <a:xfrm>
                <a:off x="546034" y="1920138"/>
                <a:ext cx="1484921" cy="253915"/>
              </a:xfrm>
              <a:prstGeom prst="rect">
                <a:avLst/>
              </a:prstGeom>
              <a:noFill/>
            </p:spPr>
            <p:txBody>
              <a:bodyPr wrap="square" rtlCol="0">
                <a:spAutoFit/>
              </a:bodyPr>
              <a:lstStyle/>
              <a:p>
                <a:pPr algn="ctr"/>
                <a:r>
                  <a:rPr lang="de-DE" sz="1600" dirty="0">
                    <a:solidFill>
                      <a:schemeClr val="tx2"/>
                    </a:solidFill>
                    <a:latin typeface="Roboto Light" pitchFamily="2" charset="0"/>
                    <a:ea typeface="Roboto Light" pitchFamily="2" charset="0"/>
                  </a:rPr>
                  <a:t>Rechenschaft</a:t>
                </a:r>
              </a:p>
            </p:txBody>
          </p:sp>
          <p:sp>
            <p:nvSpPr>
              <p:cNvPr id="58" name="Textfeld 57">
                <a:extLst>
                  <a:ext uri="{FF2B5EF4-FFF2-40B4-BE49-F238E27FC236}">
                    <a16:creationId xmlns:a16="http://schemas.microsoft.com/office/drawing/2014/main" id="{CDD0EB04-B393-5D48-83B4-6FF43700D550}"/>
                  </a:ext>
                </a:extLst>
              </p:cNvPr>
              <p:cNvSpPr txBox="1"/>
              <p:nvPr/>
            </p:nvSpPr>
            <p:spPr>
              <a:xfrm>
                <a:off x="481741" y="2101487"/>
                <a:ext cx="1704340" cy="561884"/>
              </a:xfrm>
              <a:prstGeom prst="rect">
                <a:avLst/>
              </a:prstGeom>
              <a:noFill/>
            </p:spPr>
            <p:txBody>
              <a:bodyPr wrap="square" rtlCol="0">
                <a:spAutoFit/>
              </a:bodyPr>
              <a:lstStyle/>
              <a:p>
                <a:r>
                  <a:rPr lang="de-DE" sz="1067" dirty="0" err="1">
                    <a:solidFill>
                      <a:schemeClr val="tx2"/>
                    </a:solidFill>
                    <a:latin typeface="Roboto Light" pitchFamily="2" charset="0"/>
                    <a:ea typeface="Roboto Light" pitchFamily="2" charset="0"/>
                  </a:rPr>
                  <a:t>Entscheidungsträger:innen</a:t>
                </a:r>
                <a:r>
                  <a:rPr lang="de-DE" sz="1067" dirty="0">
                    <a:solidFill>
                      <a:schemeClr val="tx2"/>
                    </a:solidFill>
                    <a:latin typeface="Roboto Light" pitchFamily="2" charset="0"/>
                    <a:ea typeface="Roboto Light" pitchFamily="2" charset="0"/>
                  </a:rPr>
                  <a:t> sind für die Einhaltung dieser Pflichten verantwortlich und müssen dies nachweisen können.</a:t>
                </a:r>
              </a:p>
            </p:txBody>
          </p:sp>
        </p:grpSp>
      </p:grpSp>
      <p:pic>
        <p:nvPicPr>
          <p:cNvPr id="62" name="Grafik 61" descr="Roboter">
            <a:extLst>
              <a:ext uri="{FF2B5EF4-FFF2-40B4-BE49-F238E27FC236}">
                <a16:creationId xmlns:a16="http://schemas.microsoft.com/office/drawing/2014/main" id="{AC929ADE-D6D7-C842-8DBF-58DC64F68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417" y="4997988"/>
            <a:ext cx="1219200" cy="1219200"/>
          </a:xfrm>
          <a:prstGeom prst="rect">
            <a:avLst/>
          </a:prstGeom>
        </p:spPr>
      </p:pic>
      <p:sp>
        <p:nvSpPr>
          <p:cNvPr id="63" name="Rounded Rectangular Callout 13">
            <a:extLst>
              <a:ext uri="{FF2B5EF4-FFF2-40B4-BE49-F238E27FC236}">
                <a16:creationId xmlns:a16="http://schemas.microsoft.com/office/drawing/2014/main" id="{55AE01C2-F026-654D-A650-43D915B59DE5}"/>
              </a:ext>
            </a:extLst>
          </p:cNvPr>
          <p:cNvSpPr/>
          <p:nvPr/>
        </p:nvSpPr>
        <p:spPr>
          <a:xfrm>
            <a:off x="8385566" y="4432272"/>
            <a:ext cx="2105410" cy="1021882"/>
          </a:xfrm>
          <a:prstGeom prst="wedgeRoundRectCallout">
            <a:avLst>
              <a:gd name="adj1" fmla="val 54723"/>
              <a:gd name="adj2" fmla="val 66566"/>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Daten, die wir langfristig speichern wollen, aber deren Zweck erloschen ist, müssen also anonymisiert werden.</a:t>
            </a:r>
          </a:p>
        </p:txBody>
      </p:sp>
      <p:sp>
        <p:nvSpPr>
          <p:cNvPr id="64" name="Rounded Rectangular Callout 13">
            <a:extLst>
              <a:ext uri="{FF2B5EF4-FFF2-40B4-BE49-F238E27FC236}">
                <a16:creationId xmlns:a16="http://schemas.microsoft.com/office/drawing/2014/main" id="{C237B55D-00F9-EC4F-B00E-527076A44EE8}"/>
              </a:ext>
            </a:extLst>
          </p:cNvPr>
          <p:cNvSpPr/>
          <p:nvPr/>
        </p:nvSpPr>
        <p:spPr>
          <a:xfrm>
            <a:off x="7455886" y="5695016"/>
            <a:ext cx="3035090" cy="870739"/>
          </a:xfrm>
          <a:prstGeom prst="wedgeRoundRectCallout">
            <a:avLst>
              <a:gd name="adj1" fmla="val 58476"/>
              <a:gd name="adj2" fmla="val -39276"/>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Das ist i.d.R. nach drei Jahren der Fall. Achtung: Für Steuerprüfungen müssen Daten ggf. länger aufgehoben werden.</a:t>
            </a:r>
          </a:p>
        </p:txBody>
      </p:sp>
    </p:spTree>
    <p:extLst>
      <p:ext uri="{BB962C8B-B14F-4D97-AF65-F5344CB8AC3E}">
        <p14:creationId xmlns:p14="http://schemas.microsoft.com/office/powerpoint/2010/main" val="29197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A8505-87A9-CD4F-BF24-6EA282C39A45}"/>
              </a:ext>
            </a:extLst>
          </p:cNvPr>
          <p:cNvSpPr>
            <a:spLocks noGrp="1"/>
          </p:cNvSpPr>
          <p:nvPr>
            <p:ph type="title"/>
          </p:nvPr>
        </p:nvSpPr>
        <p:spPr/>
        <p:txBody>
          <a:bodyPr>
            <a:normAutofit/>
          </a:bodyPr>
          <a:lstStyle/>
          <a:p>
            <a:r>
              <a:rPr lang="en-GB" dirty="0"/>
              <a:t>“</a:t>
            </a:r>
            <a:r>
              <a:rPr lang="en-GB" dirty="0" err="1"/>
              <a:t>Damit</a:t>
            </a:r>
            <a:r>
              <a:rPr lang="en-GB" dirty="0"/>
              <a:t> </a:t>
            </a:r>
            <a:r>
              <a:rPr lang="en-GB" dirty="0" err="1"/>
              <a:t>wir</a:t>
            </a:r>
            <a:r>
              <a:rPr lang="en-GB" dirty="0"/>
              <a:t> </a:t>
            </a:r>
            <a:r>
              <a:rPr lang="en-GB" dirty="0" err="1"/>
              <a:t>Daten</a:t>
            </a:r>
            <a:r>
              <a:rPr lang="en-GB" dirty="0"/>
              <a:t> </a:t>
            </a:r>
            <a:r>
              <a:rPr lang="en-GB" dirty="0" err="1"/>
              <a:t>verarbeiten</a:t>
            </a:r>
            <a:r>
              <a:rPr lang="en-GB" dirty="0"/>
              <a:t> </a:t>
            </a:r>
            <a:r>
              <a:rPr lang="en-GB" dirty="0" err="1"/>
              <a:t>können</a:t>
            </a:r>
            <a:r>
              <a:rPr lang="en-GB" dirty="0"/>
              <a:t>, </a:t>
            </a:r>
            <a:br>
              <a:rPr lang="en-GB" dirty="0"/>
            </a:br>
            <a:r>
              <a:rPr lang="en-GB" dirty="0" err="1"/>
              <a:t>benötigen</a:t>
            </a:r>
            <a:r>
              <a:rPr lang="en-GB" dirty="0"/>
              <a:t> </a:t>
            </a:r>
            <a:r>
              <a:rPr lang="en-GB" dirty="0" err="1"/>
              <a:t>wir</a:t>
            </a:r>
            <a:r>
              <a:rPr lang="en-GB" dirty="0"/>
              <a:t> </a:t>
            </a:r>
            <a:r>
              <a:rPr lang="en-GB" dirty="0" err="1"/>
              <a:t>schriftl</a:t>
            </a:r>
            <a:r>
              <a:rPr lang="en-GB" dirty="0"/>
              <a:t>. </a:t>
            </a:r>
            <a:r>
              <a:rPr lang="en-GB" dirty="0" err="1"/>
              <a:t>Einwilligungen</a:t>
            </a:r>
            <a:r>
              <a:rPr lang="en-GB" dirty="0"/>
              <a:t>”</a:t>
            </a:r>
          </a:p>
        </p:txBody>
      </p:sp>
      <p:sp>
        <p:nvSpPr>
          <p:cNvPr id="4" name="Abgerundetes Rechteck 3">
            <a:extLst>
              <a:ext uri="{FF2B5EF4-FFF2-40B4-BE49-F238E27FC236}">
                <a16:creationId xmlns:a16="http://schemas.microsoft.com/office/drawing/2014/main" id="{20E598D3-B35E-4349-B7D5-31F5DC59296C}"/>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grpSp>
        <p:nvGrpSpPr>
          <p:cNvPr id="33" name="Gruppieren 32">
            <a:extLst>
              <a:ext uri="{FF2B5EF4-FFF2-40B4-BE49-F238E27FC236}">
                <a16:creationId xmlns:a16="http://schemas.microsoft.com/office/drawing/2014/main" id="{227B7BE0-4369-C54E-96D8-386F5606710B}"/>
              </a:ext>
            </a:extLst>
          </p:cNvPr>
          <p:cNvGrpSpPr/>
          <p:nvPr/>
        </p:nvGrpSpPr>
        <p:grpSpPr>
          <a:xfrm>
            <a:off x="4085231" y="2909764"/>
            <a:ext cx="3592284" cy="2960227"/>
            <a:chOff x="6688899" y="2154665"/>
            <a:chExt cx="3592284" cy="2960227"/>
          </a:xfrm>
        </p:grpSpPr>
        <p:pic>
          <p:nvPicPr>
            <p:cNvPr id="12" name="Grafik 11" descr="Benutzer mit einfarbiger Füllung">
              <a:extLst>
                <a:ext uri="{FF2B5EF4-FFF2-40B4-BE49-F238E27FC236}">
                  <a16:creationId xmlns:a16="http://schemas.microsoft.com/office/drawing/2014/main" id="{A49E4D03-F42A-9B40-9C49-2BDD6E47C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9756" y="2677885"/>
              <a:ext cx="1850572" cy="1850572"/>
            </a:xfrm>
            <a:prstGeom prst="rect">
              <a:avLst/>
            </a:prstGeom>
          </p:spPr>
        </p:pic>
        <p:sp>
          <p:nvSpPr>
            <p:cNvPr id="13" name="Textfeld 12">
              <a:extLst>
                <a:ext uri="{FF2B5EF4-FFF2-40B4-BE49-F238E27FC236}">
                  <a16:creationId xmlns:a16="http://schemas.microsoft.com/office/drawing/2014/main" id="{0422D2EF-AD13-474D-B420-9DE37E8B935F}"/>
                </a:ext>
              </a:extLst>
            </p:cNvPr>
            <p:cNvSpPr txBox="1"/>
            <p:nvPr/>
          </p:nvSpPr>
          <p:spPr>
            <a:xfrm>
              <a:off x="7733927"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2</a:t>
              </a:r>
            </a:p>
          </p:txBody>
        </p:sp>
        <p:sp>
          <p:nvSpPr>
            <p:cNvPr id="14" name="Textfeld 13">
              <a:extLst>
                <a:ext uri="{FF2B5EF4-FFF2-40B4-BE49-F238E27FC236}">
                  <a16:creationId xmlns:a16="http://schemas.microsoft.com/office/drawing/2014/main" id="{D0273E38-491B-EF41-A9DE-D25A77AD994E}"/>
                </a:ext>
              </a:extLst>
            </p:cNvPr>
            <p:cNvSpPr txBox="1"/>
            <p:nvPr/>
          </p:nvSpPr>
          <p:spPr>
            <a:xfrm>
              <a:off x="6688899" y="4283895"/>
              <a:ext cx="3592284" cy="830997"/>
            </a:xfrm>
            <a:prstGeom prst="rect">
              <a:avLst/>
            </a:prstGeom>
            <a:noFill/>
          </p:spPr>
          <p:txBody>
            <a:bodyPr wrap="square" rtlCol="0">
              <a:spAutoFit/>
            </a:bodyPr>
            <a:lstStyle/>
            <a:p>
              <a:pPr algn="ctr"/>
              <a:r>
                <a:rPr lang="en-GB" sz="2400" i="1" dirty="0" err="1">
                  <a:solidFill>
                    <a:schemeClr val="tx2"/>
                  </a:solidFill>
                  <a:latin typeface="Roboto Light" panose="02000000000000000000" pitchFamily="2" charset="0"/>
                  <a:ea typeface="Roboto Light" panose="02000000000000000000" pitchFamily="2" charset="0"/>
                </a:rPr>
                <a:t>Betroffene</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willigen</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implizit</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ein</a:t>
              </a:r>
              <a:endParaRPr lang="en-GB" sz="2400" i="1" dirty="0">
                <a:solidFill>
                  <a:schemeClr val="tx2"/>
                </a:solidFill>
                <a:latin typeface="Roboto Light" panose="02000000000000000000" pitchFamily="2" charset="0"/>
                <a:ea typeface="Roboto Light" panose="02000000000000000000" pitchFamily="2" charset="0"/>
              </a:endParaRPr>
            </a:p>
          </p:txBody>
        </p:sp>
        <p:pic>
          <p:nvPicPr>
            <p:cNvPr id="17" name="Grafik 16" descr="Gedankenblase Silhouette">
              <a:extLst>
                <a:ext uri="{FF2B5EF4-FFF2-40B4-BE49-F238E27FC236}">
                  <a16:creationId xmlns:a16="http://schemas.microsoft.com/office/drawing/2014/main" id="{D15551CC-9515-A644-BF20-34A9762DE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1356" y="2711248"/>
              <a:ext cx="914400" cy="914400"/>
            </a:xfrm>
            <a:prstGeom prst="rect">
              <a:avLst/>
            </a:prstGeom>
          </p:spPr>
        </p:pic>
      </p:grpSp>
      <p:grpSp>
        <p:nvGrpSpPr>
          <p:cNvPr id="32" name="Gruppieren 31">
            <a:extLst>
              <a:ext uri="{FF2B5EF4-FFF2-40B4-BE49-F238E27FC236}">
                <a16:creationId xmlns:a16="http://schemas.microsoft.com/office/drawing/2014/main" id="{EFDA6A46-4943-6E4D-9986-F044C87D1DEC}"/>
              </a:ext>
            </a:extLst>
          </p:cNvPr>
          <p:cNvGrpSpPr/>
          <p:nvPr/>
        </p:nvGrpSpPr>
        <p:grpSpPr>
          <a:xfrm>
            <a:off x="342173" y="2907666"/>
            <a:ext cx="3156857" cy="2962325"/>
            <a:chOff x="1436913" y="2154665"/>
            <a:chExt cx="3156857" cy="2962325"/>
          </a:xfrm>
        </p:grpSpPr>
        <p:pic>
          <p:nvPicPr>
            <p:cNvPr id="6" name="Grafik 5" descr="Benutzer mit einfarbiger Füllung">
              <a:extLst>
                <a:ext uri="{FF2B5EF4-FFF2-40B4-BE49-F238E27FC236}">
                  <a16:creationId xmlns:a16="http://schemas.microsoft.com/office/drawing/2014/main" id="{12F98440-BC39-FD4D-8A35-B5007CC92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7" y="2677885"/>
              <a:ext cx="1850572" cy="1850572"/>
            </a:xfrm>
            <a:prstGeom prst="rect">
              <a:avLst/>
            </a:prstGeom>
          </p:spPr>
        </p:pic>
        <p:sp>
          <p:nvSpPr>
            <p:cNvPr id="7" name="Textfeld 6">
              <a:extLst>
                <a:ext uri="{FF2B5EF4-FFF2-40B4-BE49-F238E27FC236}">
                  <a16:creationId xmlns:a16="http://schemas.microsoft.com/office/drawing/2014/main" id="{D0704A7A-75B2-064A-982E-77EFB6C629D6}"/>
                </a:ext>
              </a:extLst>
            </p:cNvPr>
            <p:cNvSpPr txBox="1"/>
            <p:nvPr/>
          </p:nvSpPr>
          <p:spPr>
            <a:xfrm>
              <a:off x="2264228"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1</a:t>
              </a:r>
            </a:p>
          </p:txBody>
        </p:sp>
        <p:sp>
          <p:nvSpPr>
            <p:cNvPr id="8" name="Textfeld 7">
              <a:extLst>
                <a:ext uri="{FF2B5EF4-FFF2-40B4-BE49-F238E27FC236}">
                  <a16:creationId xmlns:a16="http://schemas.microsoft.com/office/drawing/2014/main" id="{87DD267E-DB28-2546-8A3C-E43B91415D3B}"/>
                </a:ext>
              </a:extLst>
            </p:cNvPr>
            <p:cNvSpPr txBox="1"/>
            <p:nvPr/>
          </p:nvSpPr>
          <p:spPr>
            <a:xfrm>
              <a:off x="1436913" y="4285993"/>
              <a:ext cx="3156857" cy="830997"/>
            </a:xfrm>
            <a:prstGeom prst="rect">
              <a:avLst/>
            </a:prstGeom>
            <a:noFill/>
          </p:spPr>
          <p:txBody>
            <a:bodyPr wrap="square" rtlCol="0">
              <a:spAutoFit/>
            </a:bodyPr>
            <a:lstStyle/>
            <a:p>
              <a:pPr algn="ctr"/>
              <a:r>
                <a:rPr lang="en-GB" sz="2400" i="1" dirty="0" err="1">
                  <a:solidFill>
                    <a:schemeClr val="tx2"/>
                  </a:solidFill>
                  <a:latin typeface="Roboto Light" panose="02000000000000000000" pitchFamily="2" charset="0"/>
                  <a:ea typeface="Roboto Light" panose="02000000000000000000" pitchFamily="2" charset="0"/>
                </a:rPr>
                <a:t>Betroffene</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willigen</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explizit</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ein</a:t>
              </a:r>
              <a:endParaRPr lang="en-GB" sz="2400" i="1" dirty="0">
                <a:solidFill>
                  <a:schemeClr val="tx2"/>
                </a:solidFill>
                <a:latin typeface="Roboto Light" panose="02000000000000000000" pitchFamily="2" charset="0"/>
                <a:ea typeface="Roboto Light" panose="02000000000000000000" pitchFamily="2" charset="0"/>
              </a:endParaRPr>
            </a:p>
          </p:txBody>
        </p:sp>
        <p:pic>
          <p:nvPicPr>
            <p:cNvPr id="27" name="Grafik 26" descr="Rede Silhouette">
              <a:extLst>
                <a:ext uri="{FF2B5EF4-FFF2-40B4-BE49-F238E27FC236}">
                  <a16:creationId xmlns:a16="http://schemas.microsoft.com/office/drawing/2014/main" id="{47F8C66B-B1C6-5446-8116-D615F4760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418114" y="2764967"/>
              <a:ext cx="914400" cy="914400"/>
            </a:xfrm>
            <a:prstGeom prst="rect">
              <a:avLst/>
            </a:prstGeom>
          </p:spPr>
        </p:pic>
      </p:grpSp>
      <p:grpSp>
        <p:nvGrpSpPr>
          <p:cNvPr id="31" name="Gruppieren 30">
            <a:extLst>
              <a:ext uri="{FF2B5EF4-FFF2-40B4-BE49-F238E27FC236}">
                <a16:creationId xmlns:a16="http://schemas.microsoft.com/office/drawing/2014/main" id="{C1DEAE0C-5785-6B4C-A9A3-8B1072E5018A}"/>
              </a:ext>
            </a:extLst>
          </p:cNvPr>
          <p:cNvGrpSpPr/>
          <p:nvPr/>
        </p:nvGrpSpPr>
        <p:grpSpPr>
          <a:xfrm>
            <a:off x="4324465" y="1805186"/>
            <a:ext cx="2851453" cy="830997"/>
            <a:chOff x="3836842" y="5191003"/>
            <a:chExt cx="4514186" cy="830997"/>
          </a:xfrm>
        </p:grpSpPr>
        <p:sp>
          <p:nvSpPr>
            <p:cNvPr id="28" name="Abgerundetes Rechteck 27">
              <a:extLst>
                <a:ext uri="{FF2B5EF4-FFF2-40B4-BE49-F238E27FC236}">
                  <a16:creationId xmlns:a16="http://schemas.microsoft.com/office/drawing/2014/main" id="{AD7F21DD-D1B1-7D4B-87E5-3354ED29E03C}"/>
                </a:ext>
              </a:extLst>
            </p:cNvPr>
            <p:cNvSpPr/>
            <p:nvPr/>
          </p:nvSpPr>
          <p:spPr>
            <a:xfrm>
              <a:off x="3836842" y="5191003"/>
              <a:ext cx="4514186" cy="830997"/>
            </a:xfrm>
            <a:prstGeom prst="roundRect">
              <a:avLst/>
            </a:prstGeom>
            <a:noFill/>
            <a:ln>
              <a:solidFill>
                <a:srgbClr val="B35A7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a:extLst>
                <a:ext uri="{FF2B5EF4-FFF2-40B4-BE49-F238E27FC236}">
                  <a16:creationId xmlns:a16="http://schemas.microsoft.com/office/drawing/2014/main" id="{9EF47F94-EE9D-C94F-8FEC-E37BA460EBF6}"/>
                </a:ext>
              </a:extLst>
            </p:cNvPr>
            <p:cNvSpPr txBox="1"/>
            <p:nvPr/>
          </p:nvSpPr>
          <p:spPr>
            <a:xfrm>
              <a:off x="4397541" y="5191385"/>
              <a:ext cx="3746651" cy="338554"/>
            </a:xfrm>
            <a:prstGeom prst="rect">
              <a:avLst/>
            </a:prstGeom>
            <a:noFill/>
          </p:spPr>
          <p:txBody>
            <a:bodyPr wrap="square" rtlCol="0">
              <a:spAutoFit/>
            </a:bodyPr>
            <a:lstStyle/>
            <a:p>
              <a:pPr algn="ctr"/>
              <a:r>
                <a:rPr lang="de-DE" sz="1600" dirty="0">
                  <a:solidFill>
                    <a:srgbClr val="B35A76"/>
                  </a:solidFill>
                  <a:latin typeface="Roboto Light" pitchFamily="2" charset="0"/>
                  <a:ea typeface="Roboto Light" pitchFamily="2" charset="0"/>
                </a:rPr>
                <a:t>Verbotsprinzip</a:t>
              </a:r>
            </a:p>
          </p:txBody>
        </p:sp>
        <p:sp>
          <p:nvSpPr>
            <p:cNvPr id="30" name="Textfeld 29">
              <a:extLst>
                <a:ext uri="{FF2B5EF4-FFF2-40B4-BE49-F238E27FC236}">
                  <a16:creationId xmlns:a16="http://schemas.microsoft.com/office/drawing/2014/main" id="{2B42E6A2-F851-3140-B38A-389B83FE61BF}"/>
                </a:ext>
              </a:extLst>
            </p:cNvPr>
            <p:cNvSpPr txBox="1"/>
            <p:nvPr/>
          </p:nvSpPr>
          <p:spPr>
            <a:xfrm>
              <a:off x="4050751" y="5433184"/>
              <a:ext cx="4300275" cy="584968"/>
            </a:xfrm>
            <a:prstGeom prst="rect">
              <a:avLst/>
            </a:prstGeom>
            <a:noFill/>
          </p:spPr>
          <p:txBody>
            <a:bodyPr wrap="square" rtlCol="0">
              <a:spAutoFit/>
            </a:bodyPr>
            <a:lstStyle/>
            <a:p>
              <a:pPr algn="ctr"/>
              <a:r>
                <a:rPr lang="de-DE" sz="1067" dirty="0">
                  <a:solidFill>
                    <a:schemeClr val="tx2"/>
                  </a:solidFill>
                  <a:latin typeface="Roboto Light" pitchFamily="2" charset="0"/>
                  <a:ea typeface="Roboto Light" pitchFamily="2" charset="0"/>
                </a:rPr>
                <a:t>Es ist verboten, personenbezogene Daten zu verarbeiten, außer Betroffene haben es erlaubt oder es ist rechtlich notwendig.</a:t>
              </a:r>
            </a:p>
          </p:txBody>
        </p:sp>
      </p:grpSp>
      <p:grpSp>
        <p:nvGrpSpPr>
          <p:cNvPr id="34" name="Gruppieren 33">
            <a:extLst>
              <a:ext uri="{FF2B5EF4-FFF2-40B4-BE49-F238E27FC236}">
                <a16:creationId xmlns:a16="http://schemas.microsoft.com/office/drawing/2014/main" id="{9F94E096-01D5-FA4B-86E2-8275F297519B}"/>
              </a:ext>
            </a:extLst>
          </p:cNvPr>
          <p:cNvGrpSpPr/>
          <p:nvPr/>
        </p:nvGrpSpPr>
        <p:grpSpPr>
          <a:xfrm>
            <a:off x="8263716" y="2915397"/>
            <a:ext cx="3592284" cy="2960227"/>
            <a:chOff x="6688899" y="2154665"/>
            <a:chExt cx="3592284" cy="2960227"/>
          </a:xfrm>
        </p:grpSpPr>
        <p:pic>
          <p:nvPicPr>
            <p:cNvPr id="35" name="Grafik 34" descr="Benutzer mit einfarbiger Füllung">
              <a:extLst>
                <a:ext uri="{FF2B5EF4-FFF2-40B4-BE49-F238E27FC236}">
                  <a16:creationId xmlns:a16="http://schemas.microsoft.com/office/drawing/2014/main" id="{88A74F88-7E88-E442-8157-B16EF52768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9756" y="2677885"/>
              <a:ext cx="1850572" cy="1850572"/>
            </a:xfrm>
            <a:prstGeom prst="rect">
              <a:avLst/>
            </a:prstGeom>
          </p:spPr>
        </p:pic>
        <p:sp>
          <p:nvSpPr>
            <p:cNvPr id="36" name="Textfeld 35">
              <a:extLst>
                <a:ext uri="{FF2B5EF4-FFF2-40B4-BE49-F238E27FC236}">
                  <a16:creationId xmlns:a16="http://schemas.microsoft.com/office/drawing/2014/main" id="{1451C319-CCFA-E743-AB5B-51882CAEA547}"/>
                </a:ext>
              </a:extLst>
            </p:cNvPr>
            <p:cNvSpPr txBox="1"/>
            <p:nvPr/>
          </p:nvSpPr>
          <p:spPr>
            <a:xfrm>
              <a:off x="7733927"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3</a:t>
              </a:r>
            </a:p>
          </p:txBody>
        </p:sp>
        <p:sp>
          <p:nvSpPr>
            <p:cNvPr id="37" name="Textfeld 36">
              <a:extLst>
                <a:ext uri="{FF2B5EF4-FFF2-40B4-BE49-F238E27FC236}">
                  <a16:creationId xmlns:a16="http://schemas.microsoft.com/office/drawing/2014/main" id="{08517F5E-6FCD-FD4A-A11C-CD1961BD825E}"/>
                </a:ext>
              </a:extLst>
            </p:cNvPr>
            <p:cNvSpPr txBox="1"/>
            <p:nvPr/>
          </p:nvSpPr>
          <p:spPr>
            <a:xfrm>
              <a:off x="6688899" y="4283895"/>
              <a:ext cx="3592284" cy="830997"/>
            </a:xfrm>
            <a:prstGeom prst="rect">
              <a:avLst/>
            </a:prstGeom>
            <a:noFill/>
          </p:spPr>
          <p:txBody>
            <a:bodyPr wrap="square" rtlCol="0">
              <a:spAutoFit/>
            </a:bodyPr>
            <a:lstStyle/>
            <a:p>
              <a:pPr algn="ctr"/>
              <a:r>
                <a:rPr lang="en-GB" sz="2400" i="1" dirty="0">
                  <a:solidFill>
                    <a:schemeClr val="tx2"/>
                  </a:solidFill>
                  <a:latin typeface="Roboto Light" panose="02000000000000000000" pitchFamily="2" charset="0"/>
                  <a:ea typeface="Roboto Light" panose="02000000000000000000" pitchFamily="2" charset="0"/>
                </a:rPr>
                <a:t>Es </a:t>
              </a:r>
              <a:r>
                <a:rPr lang="en-GB" sz="2400" i="1" dirty="0" err="1">
                  <a:solidFill>
                    <a:schemeClr val="tx2"/>
                  </a:solidFill>
                  <a:latin typeface="Roboto Light" panose="02000000000000000000" pitchFamily="2" charset="0"/>
                  <a:ea typeface="Roboto Light" panose="02000000000000000000" pitchFamily="2" charset="0"/>
                </a:rPr>
                <a:t>existiert</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eine</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bes</a:t>
              </a:r>
              <a:r>
                <a:rPr lang="en-GB" sz="2400" i="1" dirty="0">
                  <a:solidFill>
                    <a:schemeClr val="tx2"/>
                  </a:solidFill>
                  <a:latin typeface="Roboto Light" panose="02000000000000000000" pitchFamily="2" charset="0"/>
                  <a:ea typeface="Roboto Light" panose="02000000000000000000" pitchFamily="2" charset="0"/>
                </a:rPr>
                <a:t>.  </a:t>
              </a:r>
              <a:r>
                <a:rPr lang="en-GB" sz="2400" i="1" dirty="0" err="1">
                  <a:solidFill>
                    <a:schemeClr val="tx2"/>
                  </a:solidFill>
                  <a:latin typeface="Roboto Light" panose="02000000000000000000" pitchFamily="2" charset="0"/>
                  <a:ea typeface="Roboto Light" panose="02000000000000000000" pitchFamily="2" charset="0"/>
                </a:rPr>
                <a:t>Rechtsvorschrift</a:t>
              </a:r>
              <a:endParaRPr lang="en-GB" sz="2400" i="1" dirty="0">
                <a:solidFill>
                  <a:schemeClr val="tx2"/>
                </a:solidFill>
                <a:latin typeface="Roboto Light" panose="02000000000000000000" pitchFamily="2" charset="0"/>
                <a:ea typeface="Roboto Light" panose="02000000000000000000" pitchFamily="2" charset="0"/>
              </a:endParaRPr>
            </a:p>
          </p:txBody>
        </p:sp>
      </p:grpSp>
      <p:pic>
        <p:nvPicPr>
          <p:cNvPr id="40" name="Grafik 39" descr="Gefängnis mit einfarbiger Füllung">
            <a:extLst>
              <a:ext uri="{FF2B5EF4-FFF2-40B4-BE49-F238E27FC236}">
                <a16:creationId xmlns:a16="http://schemas.microsoft.com/office/drawing/2014/main" id="{03C4AEE8-FDE7-5C4C-A3EE-04CCC81579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3532" y="3143677"/>
            <a:ext cx="2474140" cy="2474140"/>
          </a:xfrm>
          <a:prstGeom prst="rect">
            <a:avLst/>
          </a:prstGeom>
        </p:spPr>
      </p:pic>
    </p:spTree>
    <p:extLst>
      <p:ext uri="{BB962C8B-B14F-4D97-AF65-F5344CB8AC3E}">
        <p14:creationId xmlns:p14="http://schemas.microsoft.com/office/powerpoint/2010/main" val="225895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Denkaufgabe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630488" y="3024802"/>
            <a:ext cx="6858000" cy="2594119"/>
          </a:xfrm>
        </p:spPr>
        <p:txBody>
          <a:bodyPr>
            <a:noAutofit/>
          </a:bodyPr>
          <a:lstStyle/>
          <a:p>
            <a:pPr>
              <a:spcBef>
                <a:spcPts val="0"/>
              </a:spcBef>
            </a:pPr>
            <a:endParaRPr lang="de-DE" sz="2133" dirty="0"/>
          </a:p>
          <a:p>
            <a:pPr>
              <a:spcBef>
                <a:spcPts val="0"/>
              </a:spcBef>
            </a:pPr>
            <a:r>
              <a:rPr lang="de-DE" sz="2133" dirty="0"/>
              <a:t>Sind Cookie-Hinweise auf Webseiten notwendig? Warum?</a:t>
            </a:r>
          </a:p>
          <a:p>
            <a:endParaRPr lang="de-DE" sz="2133" dirty="0"/>
          </a:p>
          <a:p>
            <a:r>
              <a:rPr lang="en-US" sz="2133" i="1" dirty="0"/>
              <a:t>- 2 min -</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sp>
        <p:nvSpPr>
          <p:cNvPr id="6" name="Abgerundetes Rechteck 5">
            <a:extLst>
              <a:ext uri="{FF2B5EF4-FFF2-40B4-BE49-F238E27FC236}">
                <a16:creationId xmlns:a16="http://schemas.microsoft.com/office/drawing/2014/main" id="{66761CF3-5909-DF47-8FBF-9E14421C5F74}"/>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4693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Lösung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630488" y="3024802"/>
            <a:ext cx="6858000" cy="2594119"/>
          </a:xfrm>
        </p:spPr>
        <p:txBody>
          <a:bodyPr>
            <a:noAutofit/>
          </a:bodyPr>
          <a:lstStyle/>
          <a:p>
            <a:pPr algn="just">
              <a:spcBef>
                <a:spcPts val="0"/>
              </a:spcBef>
            </a:pPr>
            <a:r>
              <a:rPr lang="de-DE" sz="2133" dirty="0"/>
              <a:t>Cookie-Hinweise sind generell nicht notwendig. Besonders wenn sie für die Funktionsweise der Seitennutzung relevant sind. Was Ihr aber darüber hinaus über Eure </a:t>
            </a:r>
            <a:r>
              <a:rPr lang="de-DE" sz="2133" dirty="0" err="1"/>
              <a:t>Nutzer:innen</a:t>
            </a:r>
            <a:r>
              <a:rPr lang="de-DE" sz="2133" dirty="0"/>
              <a:t> sammelt (z.B. Drittseitennutzung), ist natürlich nicht von der konkludenten Einwilligung durch das Klicken auf die Webseite abgedeckt. Best Practice ist es Cookie-Hinweise kurz zu halten und es ist erforderlich eine </a:t>
            </a:r>
            <a:r>
              <a:rPr lang="de-DE" sz="2133" dirty="0" err="1"/>
              <a:t>Opt</a:t>
            </a:r>
            <a:r>
              <a:rPr lang="de-DE" sz="2133" dirty="0"/>
              <a:t>-Out-Option zu garantieren, die bei Auswahl auch angewählt sein sollte.</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pic>
        <p:nvPicPr>
          <p:cNvPr id="10" name="Grafik 9" descr="Roboter">
            <a:extLst>
              <a:ext uri="{FF2B5EF4-FFF2-40B4-BE49-F238E27FC236}">
                <a16:creationId xmlns:a16="http://schemas.microsoft.com/office/drawing/2014/main" id="{EAAA70B7-1B25-9746-8BF3-922BE490C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8417" y="4997988"/>
            <a:ext cx="1219200" cy="1219200"/>
          </a:xfrm>
          <a:prstGeom prst="rect">
            <a:avLst/>
          </a:prstGeom>
        </p:spPr>
      </p:pic>
      <p:pic>
        <p:nvPicPr>
          <p:cNvPr id="11" name="Grafik 10" descr="Gedankenblase mit einfarbiger Füllung">
            <a:extLst>
              <a:ext uri="{FF2B5EF4-FFF2-40B4-BE49-F238E27FC236}">
                <a16:creationId xmlns:a16="http://schemas.microsoft.com/office/drawing/2014/main" id="{40002153-5CF9-C543-990D-94DED1973E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40888" y="4057208"/>
            <a:ext cx="1219200" cy="1219200"/>
          </a:xfrm>
          <a:prstGeom prst="rect">
            <a:avLst/>
          </a:prstGeom>
        </p:spPr>
      </p:pic>
      <p:pic>
        <p:nvPicPr>
          <p:cNvPr id="12" name="Grafik 11" descr="Fragezeichen mit einfarbiger Füllung">
            <a:extLst>
              <a:ext uri="{FF2B5EF4-FFF2-40B4-BE49-F238E27FC236}">
                <a16:creationId xmlns:a16="http://schemas.microsoft.com/office/drawing/2014/main" id="{0758C912-D9D9-C341-81D1-F3855CB12C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4096" y="4291207"/>
            <a:ext cx="472783" cy="472783"/>
          </a:xfrm>
          <a:prstGeom prst="rect">
            <a:avLst/>
          </a:prstGeom>
        </p:spPr>
      </p:pic>
      <p:sp>
        <p:nvSpPr>
          <p:cNvPr id="13" name="Oval 12">
            <a:extLst>
              <a:ext uri="{FF2B5EF4-FFF2-40B4-BE49-F238E27FC236}">
                <a16:creationId xmlns:a16="http://schemas.microsoft.com/office/drawing/2014/main" id="{DDF24EBE-5AB6-D141-B58B-371232E04B3C}"/>
              </a:ext>
            </a:extLst>
          </p:cNvPr>
          <p:cNvSpPr/>
          <p:nvPr/>
        </p:nvSpPr>
        <p:spPr>
          <a:xfrm>
            <a:off x="10726057" y="5040016"/>
            <a:ext cx="580571" cy="4727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descr="Laut weinendes Gesicht mit einfarbiger Füllung mit einfarbiger Füllung">
            <a:extLst>
              <a:ext uri="{FF2B5EF4-FFF2-40B4-BE49-F238E27FC236}">
                <a16:creationId xmlns:a16="http://schemas.microsoft.com/office/drawing/2014/main" id="{64D8A036-EB1E-0941-85D7-7712F6B517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5875" y="4965940"/>
            <a:ext cx="620933" cy="620933"/>
          </a:xfrm>
          <a:prstGeom prst="rect">
            <a:avLst/>
          </a:prstGeom>
        </p:spPr>
      </p:pic>
      <p:sp>
        <p:nvSpPr>
          <p:cNvPr id="15" name="Abgerundetes Rechteck 14">
            <a:extLst>
              <a:ext uri="{FF2B5EF4-FFF2-40B4-BE49-F238E27FC236}">
                <a16:creationId xmlns:a16="http://schemas.microsoft.com/office/drawing/2014/main" id="{82553D7B-9D7A-B347-A8EF-63838D08FD56}"/>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pic>
        <p:nvPicPr>
          <p:cNvPr id="18" name="Grafik 17" descr="Lebkuchen mit einfarbiger Füllung">
            <a:extLst>
              <a:ext uri="{FF2B5EF4-FFF2-40B4-BE49-F238E27FC236}">
                <a16:creationId xmlns:a16="http://schemas.microsoft.com/office/drawing/2014/main" id="{888BC87C-9DCA-1345-AED3-51F4E37EE7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616444">
            <a:off x="10307061" y="5035542"/>
            <a:ext cx="576252" cy="576252"/>
          </a:xfrm>
          <a:prstGeom prst="rect">
            <a:avLst/>
          </a:prstGeom>
        </p:spPr>
      </p:pic>
    </p:spTree>
    <p:extLst>
      <p:ext uri="{BB962C8B-B14F-4D97-AF65-F5344CB8AC3E}">
        <p14:creationId xmlns:p14="http://schemas.microsoft.com/office/powerpoint/2010/main" val="2605995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FAFB-012D-E946-8BDC-590C4102423A}"/>
              </a:ext>
            </a:extLst>
          </p:cNvPr>
          <p:cNvSpPr>
            <a:spLocks noGrp="1"/>
          </p:cNvSpPr>
          <p:nvPr>
            <p:ph type="title"/>
          </p:nvPr>
        </p:nvSpPr>
        <p:spPr/>
        <p:txBody>
          <a:bodyPr/>
          <a:lstStyle/>
          <a:p>
            <a:r>
              <a:rPr lang="de-DE" dirty="0"/>
              <a:t>Bei der Vielzahl von Rechten hilft es entlang der Data Journey über Datenschutz nachzudenken</a:t>
            </a:r>
          </a:p>
        </p:txBody>
      </p:sp>
      <p:grpSp>
        <p:nvGrpSpPr>
          <p:cNvPr id="174" name="Gruppieren 173">
            <a:extLst>
              <a:ext uri="{FF2B5EF4-FFF2-40B4-BE49-F238E27FC236}">
                <a16:creationId xmlns:a16="http://schemas.microsoft.com/office/drawing/2014/main" id="{D9C7C6C0-F274-324E-8E83-B9F01B73AC1F}"/>
              </a:ext>
            </a:extLst>
          </p:cNvPr>
          <p:cNvGrpSpPr/>
          <p:nvPr/>
        </p:nvGrpSpPr>
        <p:grpSpPr>
          <a:xfrm>
            <a:off x="3289763" y="1660265"/>
            <a:ext cx="2592000" cy="957251"/>
            <a:chOff x="2288196" y="2272885"/>
            <a:chExt cx="1915806" cy="772401"/>
          </a:xfrm>
        </p:grpSpPr>
        <p:grpSp>
          <p:nvGrpSpPr>
            <p:cNvPr id="131" name="Gruppieren 130">
              <a:extLst>
                <a:ext uri="{FF2B5EF4-FFF2-40B4-BE49-F238E27FC236}">
                  <a16:creationId xmlns:a16="http://schemas.microsoft.com/office/drawing/2014/main" id="{2B8224B9-74D0-BD40-BA1B-1A26A1099535}"/>
                </a:ext>
              </a:extLst>
            </p:cNvPr>
            <p:cNvGrpSpPr/>
            <p:nvPr/>
          </p:nvGrpSpPr>
          <p:grpSpPr>
            <a:xfrm>
              <a:off x="2288196" y="2272885"/>
              <a:ext cx="1915806" cy="772401"/>
              <a:chOff x="353155" y="1867450"/>
              <a:chExt cx="1915806" cy="772401"/>
            </a:xfrm>
          </p:grpSpPr>
          <p:sp>
            <p:nvSpPr>
              <p:cNvPr id="132" name="Abgerundetes Rechteck 131">
                <a:extLst>
                  <a:ext uri="{FF2B5EF4-FFF2-40B4-BE49-F238E27FC236}">
                    <a16:creationId xmlns:a16="http://schemas.microsoft.com/office/drawing/2014/main" id="{0990EF76-999C-4D48-AE59-64B28AA158A5}"/>
                  </a:ext>
                </a:extLst>
              </p:cNvPr>
              <p:cNvSpPr/>
              <p:nvPr/>
            </p:nvSpPr>
            <p:spPr>
              <a:xfrm>
                <a:off x="396961" y="1919851"/>
                <a:ext cx="1872000" cy="720000"/>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33" name="Gruppieren 132">
                <a:extLst>
                  <a:ext uri="{FF2B5EF4-FFF2-40B4-BE49-F238E27FC236}">
                    <a16:creationId xmlns:a16="http://schemas.microsoft.com/office/drawing/2014/main" id="{26FF5911-E91E-3047-B77E-AAC6A2DCFCE0}"/>
                  </a:ext>
                </a:extLst>
              </p:cNvPr>
              <p:cNvGrpSpPr/>
              <p:nvPr/>
            </p:nvGrpSpPr>
            <p:grpSpPr>
              <a:xfrm>
                <a:off x="353155" y="1867450"/>
                <a:ext cx="257172" cy="261674"/>
                <a:chOff x="2455555" y="4210371"/>
                <a:chExt cx="257172" cy="261674"/>
              </a:xfrm>
            </p:grpSpPr>
            <p:sp>
              <p:nvSpPr>
                <p:cNvPr id="136" name="Oval 135">
                  <a:extLst>
                    <a:ext uri="{FF2B5EF4-FFF2-40B4-BE49-F238E27FC236}">
                      <a16:creationId xmlns:a16="http://schemas.microsoft.com/office/drawing/2014/main" id="{F25F677B-9D91-684F-AAC1-B933C5FDBA41}"/>
                    </a:ext>
                  </a:extLst>
                </p:cNvPr>
                <p:cNvSpPr>
                  <a:spLocks noChangeAspect="1"/>
                </p:cNvSpPr>
                <p:nvPr/>
              </p:nvSpPr>
              <p:spPr>
                <a:xfrm>
                  <a:off x="2455555" y="4210371"/>
                  <a:ext cx="257172" cy="25717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37" name="Textfeld 136">
                  <a:extLst>
                    <a:ext uri="{FF2B5EF4-FFF2-40B4-BE49-F238E27FC236}">
                      <a16:creationId xmlns:a16="http://schemas.microsoft.com/office/drawing/2014/main" id="{5AC9D49A-410D-5743-9468-81EA0FF52D71}"/>
                    </a:ext>
                  </a:extLst>
                </p:cNvPr>
                <p:cNvSpPr txBox="1"/>
                <p:nvPr/>
              </p:nvSpPr>
              <p:spPr>
                <a:xfrm>
                  <a:off x="2455555" y="4215372"/>
                  <a:ext cx="248345" cy="256673"/>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2</a:t>
                  </a:r>
                </a:p>
              </p:txBody>
            </p:sp>
          </p:grpSp>
          <p:sp>
            <p:nvSpPr>
              <p:cNvPr id="134" name="Textfeld 133">
                <a:extLst>
                  <a:ext uri="{FF2B5EF4-FFF2-40B4-BE49-F238E27FC236}">
                    <a16:creationId xmlns:a16="http://schemas.microsoft.com/office/drawing/2014/main" id="{8DB7E463-0C63-4140-968C-057D39043D7C}"/>
                  </a:ext>
                </a:extLst>
              </p:cNvPr>
              <p:cNvSpPr txBox="1"/>
              <p:nvPr/>
            </p:nvSpPr>
            <p:spPr>
              <a:xfrm>
                <a:off x="546034" y="1920138"/>
                <a:ext cx="1657527" cy="273178"/>
              </a:xfrm>
              <a:prstGeom prst="rect">
                <a:avLst/>
              </a:prstGeom>
              <a:noFill/>
            </p:spPr>
            <p:txBody>
              <a:bodyPr wrap="square" rtlCol="0">
                <a:spAutoFit/>
              </a:bodyPr>
              <a:lstStyle/>
              <a:p>
                <a:pPr algn="ctr"/>
                <a:r>
                  <a:rPr lang="de-DE" sz="1600" dirty="0">
                    <a:solidFill>
                      <a:schemeClr val="accent3"/>
                    </a:solidFill>
                    <a:latin typeface="Roboto Light" pitchFamily="2" charset="0"/>
                    <a:ea typeface="Roboto Light" pitchFamily="2" charset="0"/>
                  </a:rPr>
                  <a:t>Auskunft</a:t>
                </a:r>
              </a:p>
            </p:txBody>
          </p:sp>
        </p:grpSp>
        <p:pic>
          <p:nvPicPr>
            <p:cNvPr id="168" name="Grafik 167" descr="Geöffneter Umschlag">
              <a:extLst>
                <a:ext uri="{FF2B5EF4-FFF2-40B4-BE49-F238E27FC236}">
                  <a16:creationId xmlns:a16="http://schemas.microsoft.com/office/drawing/2014/main" id="{94AAB464-EC6F-FD41-B87E-E4B515DDA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8002" y="2632641"/>
              <a:ext cx="354779" cy="354779"/>
            </a:xfrm>
            <a:prstGeom prst="rect">
              <a:avLst/>
            </a:prstGeom>
          </p:spPr>
        </p:pic>
      </p:grpSp>
      <p:grpSp>
        <p:nvGrpSpPr>
          <p:cNvPr id="180" name="Gruppieren 179">
            <a:extLst>
              <a:ext uri="{FF2B5EF4-FFF2-40B4-BE49-F238E27FC236}">
                <a16:creationId xmlns:a16="http://schemas.microsoft.com/office/drawing/2014/main" id="{A1F91835-BAB2-D54F-BE12-859356DA89CC}"/>
              </a:ext>
            </a:extLst>
          </p:cNvPr>
          <p:cNvGrpSpPr/>
          <p:nvPr/>
        </p:nvGrpSpPr>
        <p:grpSpPr>
          <a:xfrm>
            <a:off x="6243526" y="1660265"/>
            <a:ext cx="2592001" cy="957251"/>
            <a:chOff x="2021969" y="2973379"/>
            <a:chExt cx="1967426" cy="772401"/>
          </a:xfrm>
        </p:grpSpPr>
        <p:sp>
          <p:nvSpPr>
            <p:cNvPr id="153" name="Abgerundetes Rechteck 152">
              <a:extLst>
                <a:ext uri="{FF2B5EF4-FFF2-40B4-BE49-F238E27FC236}">
                  <a16:creationId xmlns:a16="http://schemas.microsoft.com/office/drawing/2014/main" id="{B1AAB947-A829-C94A-8BDF-26608CBBB96D}"/>
                </a:ext>
              </a:extLst>
            </p:cNvPr>
            <p:cNvSpPr/>
            <p:nvPr/>
          </p:nvSpPr>
          <p:spPr>
            <a:xfrm>
              <a:off x="2066018" y="3025780"/>
              <a:ext cx="1872000" cy="720000"/>
            </a:xfrm>
            <a:prstGeom prst="round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grpSp>
          <p:nvGrpSpPr>
            <p:cNvPr id="154" name="Gruppieren 153">
              <a:extLst>
                <a:ext uri="{FF2B5EF4-FFF2-40B4-BE49-F238E27FC236}">
                  <a16:creationId xmlns:a16="http://schemas.microsoft.com/office/drawing/2014/main" id="{C1E89758-8B44-C749-9138-71BB3B017475}"/>
                </a:ext>
              </a:extLst>
            </p:cNvPr>
            <p:cNvGrpSpPr/>
            <p:nvPr/>
          </p:nvGrpSpPr>
          <p:grpSpPr>
            <a:xfrm>
              <a:off x="2021969" y="2973379"/>
              <a:ext cx="258597" cy="261676"/>
              <a:chOff x="2455554" y="4210371"/>
              <a:chExt cx="257173" cy="261676"/>
            </a:xfrm>
          </p:grpSpPr>
          <p:sp>
            <p:nvSpPr>
              <p:cNvPr id="157" name="Oval 156">
                <a:extLst>
                  <a:ext uri="{FF2B5EF4-FFF2-40B4-BE49-F238E27FC236}">
                    <a16:creationId xmlns:a16="http://schemas.microsoft.com/office/drawing/2014/main" id="{8478EA1F-32D8-EA43-AE42-129D8A8B95E8}"/>
                  </a:ext>
                </a:extLst>
              </p:cNvPr>
              <p:cNvSpPr>
                <a:spLocks noChangeAspect="1"/>
              </p:cNvSpPr>
              <p:nvPr/>
            </p:nvSpPr>
            <p:spPr>
              <a:xfrm>
                <a:off x="2455555" y="4210371"/>
                <a:ext cx="257172" cy="25717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58" name="Textfeld 157">
                <a:extLst>
                  <a:ext uri="{FF2B5EF4-FFF2-40B4-BE49-F238E27FC236}">
                    <a16:creationId xmlns:a16="http://schemas.microsoft.com/office/drawing/2014/main" id="{CD831405-979D-8348-968A-6D45CCCB24AC}"/>
                  </a:ext>
                </a:extLst>
              </p:cNvPr>
              <p:cNvSpPr txBox="1"/>
              <p:nvPr/>
            </p:nvSpPr>
            <p:spPr>
              <a:xfrm>
                <a:off x="2455554" y="4215374"/>
                <a:ext cx="253632" cy="256673"/>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3</a:t>
                </a:r>
              </a:p>
            </p:txBody>
          </p:sp>
        </p:grpSp>
        <p:sp>
          <p:nvSpPr>
            <p:cNvPr id="155" name="Textfeld 154">
              <a:extLst>
                <a:ext uri="{FF2B5EF4-FFF2-40B4-BE49-F238E27FC236}">
                  <a16:creationId xmlns:a16="http://schemas.microsoft.com/office/drawing/2014/main" id="{A3527159-ED81-CD46-BECE-C50562B3A980}"/>
                </a:ext>
              </a:extLst>
            </p:cNvPr>
            <p:cNvSpPr txBox="1"/>
            <p:nvPr/>
          </p:nvSpPr>
          <p:spPr>
            <a:xfrm>
              <a:off x="2215916" y="3026066"/>
              <a:ext cx="1773479" cy="273178"/>
            </a:xfrm>
            <a:prstGeom prst="rect">
              <a:avLst/>
            </a:prstGeom>
            <a:noFill/>
          </p:spPr>
          <p:txBody>
            <a:bodyPr wrap="square" rtlCol="0">
              <a:spAutoFit/>
            </a:bodyPr>
            <a:lstStyle/>
            <a:p>
              <a:pPr algn="ctr"/>
              <a:r>
                <a:rPr lang="de-DE" sz="1600" dirty="0">
                  <a:solidFill>
                    <a:schemeClr val="accent4"/>
                  </a:solidFill>
                  <a:latin typeface="Roboto Light" pitchFamily="2" charset="0"/>
                  <a:ea typeface="Roboto Light" pitchFamily="2" charset="0"/>
                </a:rPr>
                <a:t>Berichtigung/Löschung</a:t>
              </a:r>
            </a:p>
          </p:txBody>
        </p:sp>
        <p:pic>
          <p:nvPicPr>
            <p:cNvPr id="170" name="Grafik 169" descr="Verbotsschild">
              <a:extLst>
                <a:ext uri="{FF2B5EF4-FFF2-40B4-BE49-F238E27FC236}">
                  <a16:creationId xmlns:a16="http://schemas.microsoft.com/office/drawing/2014/main" id="{23F1FB0A-2755-044C-92A7-4E27777AF2A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819849" y="3327862"/>
              <a:ext cx="364338" cy="387310"/>
            </a:xfrm>
            <a:prstGeom prst="rect">
              <a:avLst/>
            </a:prstGeom>
          </p:spPr>
        </p:pic>
      </p:grpSp>
      <p:grpSp>
        <p:nvGrpSpPr>
          <p:cNvPr id="176" name="Gruppieren 175">
            <a:extLst>
              <a:ext uri="{FF2B5EF4-FFF2-40B4-BE49-F238E27FC236}">
                <a16:creationId xmlns:a16="http://schemas.microsoft.com/office/drawing/2014/main" id="{3B0BA066-5DDD-0446-84DF-0D337318C5C8}"/>
              </a:ext>
            </a:extLst>
          </p:cNvPr>
          <p:cNvGrpSpPr/>
          <p:nvPr/>
        </p:nvGrpSpPr>
        <p:grpSpPr>
          <a:xfrm>
            <a:off x="9197288" y="1660264"/>
            <a:ext cx="2592000" cy="957250"/>
            <a:chOff x="7141376" y="1446917"/>
            <a:chExt cx="1915806" cy="772401"/>
          </a:xfrm>
        </p:grpSpPr>
        <p:grpSp>
          <p:nvGrpSpPr>
            <p:cNvPr id="159" name="Gruppieren 158">
              <a:extLst>
                <a:ext uri="{FF2B5EF4-FFF2-40B4-BE49-F238E27FC236}">
                  <a16:creationId xmlns:a16="http://schemas.microsoft.com/office/drawing/2014/main" id="{E337B065-0F55-7D40-A19F-848C347C8B8B}"/>
                </a:ext>
              </a:extLst>
            </p:cNvPr>
            <p:cNvGrpSpPr/>
            <p:nvPr/>
          </p:nvGrpSpPr>
          <p:grpSpPr>
            <a:xfrm>
              <a:off x="7141376" y="1446917"/>
              <a:ext cx="1915806" cy="772401"/>
              <a:chOff x="353155" y="1867450"/>
              <a:chExt cx="1915806" cy="772401"/>
            </a:xfrm>
          </p:grpSpPr>
          <p:sp>
            <p:nvSpPr>
              <p:cNvPr id="160" name="Abgerundetes Rechteck 159">
                <a:extLst>
                  <a:ext uri="{FF2B5EF4-FFF2-40B4-BE49-F238E27FC236}">
                    <a16:creationId xmlns:a16="http://schemas.microsoft.com/office/drawing/2014/main" id="{F22EFC8A-469C-0A4D-A0E9-09F1F1EB12FC}"/>
                  </a:ext>
                </a:extLst>
              </p:cNvPr>
              <p:cNvSpPr/>
              <p:nvPr/>
            </p:nvSpPr>
            <p:spPr>
              <a:xfrm>
                <a:off x="396961" y="1919851"/>
                <a:ext cx="1872000" cy="720000"/>
              </a:xfrm>
              <a:prstGeom prst="round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61" name="Gruppieren 160">
                <a:extLst>
                  <a:ext uri="{FF2B5EF4-FFF2-40B4-BE49-F238E27FC236}">
                    <a16:creationId xmlns:a16="http://schemas.microsoft.com/office/drawing/2014/main" id="{0846A969-4927-B449-807B-54B9B1B633CC}"/>
                  </a:ext>
                </a:extLst>
              </p:cNvPr>
              <p:cNvGrpSpPr/>
              <p:nvPr/>
            </p:nvGrpSpPr>
            <p:grpSpPr>
              <a:xfrm>
                <a:off x="353155" y="1867450"/>
                <a:ext cx="257172" cy="261673"/>
                <a:chOff x="2455555" y="4210371"/>
                <a:chExt cx="257172" cy="261673"/>
              </a:xfrm>
            </p:grpSpPr>
            <p:sp>
              <p:nvSpPr>
                <p:cNvPr id="164" name="Oval 163">
                  <a:extLst>
                    <a:ext uri="{FF2B5EF4-FFF2-40B4-BE49-F238E27FC236}">
                      <a16:creationId xmlns:a16="http://schemas.microsoft.com/office/drawing/2014/main" id="{E677A4EE-6CFE-A248-8C6B-C53565682EB5}"/>
                    </a:ext>
                  </a:extLst>
                </p:cNvPr>
                <p:cNvSpPr>
                  <a:spLocks noChangeAspect="1"/>
                </p:cNvSpPr>
                <p:nvPr/>
              </p:nvSpPr>
              <p:spPr>
                <a:xfrm>
                  <a:off x="2455555" y="4210371"/>
                  <a:ext cx="257172" cy="257172"/>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65" name="Textfeld 164">
                  <a:extLst>
                    <a:ext uri="{FF2B5EF4-FFF2-40B4-BE49-F238E27FC236}">
                      <a16:creationId xmlns:a16="http://schemas.microsoft.com/office/drawing/2014/main" id="{AB24AEBD-3EA6-A64E-9E6F-9247569B6370}"/>
                    </a:ext>
                  </a:extLst>
                </p:cNvPr>
                <p:cNvSpPr txBox="1"/>
                <p:nvPr/>
              </p:nvSpPr>
              <p:spPr>
                <a:xfrm>
                  <a:off x="2455555" y="4215371"/>
                  <a:ext cx="248345" cy="256673"/>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4</a:t>
                  </a:r>
                </a:p>
              </p:txBody>
            </p:sp>
          </p:grpSp>
          <p:sp>
            <p:nvSpPr>
              <p:cNvPr id="162" name="Textfeld 161">
                <a:extLst>
                  <a:ext uri="{FF2B5EF4-FFF2-40B4-BE49-F238E27FC236}">
                    <a16:creationId xmlns:a16="http://schemas.microsoft.com/office/drawing/2014/main" id="{1957A421-4E3A-C94B-93C2-A6623683CE37}"/>
                  </a:ext>
                </a:extLst>
              </p:cNvPr>
              <p:cNvSpPr txBox="1"/>
              <p:nvPr/>
            </p:nvSpPr>
            <p:spPr>
              <a:xfrm>
                <a:off x="546034" y="1920138"/>
                <a:ext cx="1657527" cy="273178"/>
              </a:xfrm>
              <a:prstGeom prst="rect">
                <a:avLst/>
              </a:prstGeom>
              <a:noFill/>
            </p:spPr>
            <p:txBody>
              <a:bodyPr wrap="square" rtlCol="0">
                <a:spAutoFit/>
              </a:bodyPr>
              <a:lstStyle/>
              <a:p>
                <a:pPr algn="ctr"/>
                <a:r>
                  <a:rPr lang="de-DE" sz="1600" dirty="0">
                    <a:solidFill>
                      <a:srgbClr val="135399"/>
                    </a:solidFill>
                    <a:latin typeface="Roboto Light" pitchFamily="2" charset="0"/>
                    <a:ea typeface="Roboto Light" pitchFamily="2" charset="0"/>
                  </a:rPr>
                  <a:t>Widerspruch</a:t>
                </a:r>
              </a:p>
            </p:txBody>
          </p:sp>
        </p:grpSp>
        <p:pic>
          <p:nvPicPr>
            <p:cNvPr id="172" name="Grafik 171" descr="Kommentar Gefällt nicht mit einfarbiger Füllung">
              <a:extLst>
                <a:ext uri="{FF2B5EF4-FFF2-40B4-BE49-F238E27FC236}">
                  <a16:creationId xmlns:a16="http://schemas.microsoft.com/office/drawing/2014/main" id="{03086715-2E26-2F49-A252-E6533134BB4A}"/>
                </a:ext>
              </a:extLst>
            </p:cNvPr>
            <p:cNvPicPr>
              <a:picLocks/>
            </p:cNvPicPr>
            <p:nvPr/>
          </p:nvPicPr>
          <p:blipFill>
            <a:blip r:embed="rId7">
              <a:extLst>
                <a:ext uri="{96DAC541-7B7A-43D3-8B79-37D633B846F1}">
                  <asvg:svgBlip xmlns:asvg="http://schemas.microsoft.com/office/drawing/2016/SVG/main" r:embed="rId8"/>
                </a:ext>
              </a:extLst>
            </a:blip>
            <a:srcRect/>
            <a:stretch/>
          </p:blipFill>
          <p:spPr>
            <a:xfrm>
              <a:off x="7943792" y="1796249"/>
              <a:ext cx="354779" cy="387310"/>
            </a:xfrm>
            <a:prstGeom prst="rect">
              <a:avLst/>
            </a:prstGeom>
          </p:spPr>
        </p:pic>
      </p:grpSp>
      <p:grpSp>
        <p:nvGrpSpPr>
          <p:cNvPr id="181" name="Gruppieren 180">
            <a:extLst>
              <a:ext uri="{FF2B5EF4-FFF2-40B4-BE49-F238E27FC236}">
                <a16:creationId xmlns:a16="http://schemas.microsoft.com/office/drawing/2014/main" id="{E8C13015-7BEA-1F49-90C6-BF2C5397FFC4}"/>
              </a:ext>
            </a:extLst>
          </p:cNvPr>
          <p:cNvGrpSpPr/>
          <p:nvPr/>
        </p:nvGrpSpPr>
        <p:grpSpPr>
          <a:xfrm>
            <a:off x="336000" y="1660268"/>
            <a:ext cx="2592000" cy="957246"/>
            <a:chOff x="2009141" y="1799349"/>
            <a:chExt cx="1921454" cy="771301"/>
          </a:xfrm>
        </p:grpSpPr>
        <p:grpSp>
          <p:nvGrpSpPr>
            <p:cNvPr id="173" name="Gruppieren 172">
              <a:extLst>
                <a:ext uri="{FF2B5EF4-FFF2-40B4-BE49-F238E27FC236}">
                  <a16:creationId xmlns:a16="http://schemas.microsoft.com/office/drawing/2014/main" id="{D6281D72-0F81-F84D-A235-C42B10401E95}"/>
                </a:ext>
              </a:extLst>
            </p:cNvPr>
            <p:cNvGrpSpPr/>
            <p:nvPr/>
          </p:nvGrpSpPr>
          <p:grpSpPr>
            <a:xfrm>
              <a:off x="2058595" y="1850651"/>
              <a:ext cx="1872000" cy="719999"/>
              <a:chOff x="432995" y="1499316"/>
              <a:chExt cx="1872000" cy="719999"/>
            </a:xfrm>
          </p:grpSpPr>
          <p:grpSp>
            <p:nvGrpSpPr>
              <p:cNvPr id="145" name="Gruppieren 144">
                <a:extLst>
                  <a:ext uri="{FF2B5EF4-FFF2-40B4-BE49-F238E27FC236}">
                    <a16:creationId xmlns:a16="http://schemas.microsoft.com/office/drawing/2014/main" id="{88708DC5-7EA3-2F4C-9250-C36F6FFE6917}"/>
                  </a:ext>
                </a:extLst>
              </p:cNvPr>
              <p:cNvGrpSpPr/>
              <p:nvPr/>
            </p:nvGrpSpPr>
            <p:grpSpPr>
              <a:xfrm>
                <a:off x="432995" y="1499316"/>
                <a:ext cx="1872000" cy="719999"/>
                <a:chOff x="396960" y="1919849"/>
                <a:chExt cx="1747602" cy="734725"/>
              </a:xfrm>
            </p:grpSpPr>
            <p:sp>
              <p:nvSpPr>
                <p:cNvPr id="146" name="Abgerundetes Rechteck 145">
                  <a:extLst>
                    <a:ext uri="{FF2B5EF4-FFF2-40B4-BE49-F238E27FC236}">
                      <a16:creationId xmlns:a16="http://schemas.microsoft.com/office/drawing/2014/main" id="{E552A3E4-75E3-5140-B89F-EB4D348E9EAF}"/>
                    </a:ext>
                  </a:extLst>
                </p:cNvPr>
                <p:cNvSpPr/>
                <p:nvPr/>
              </p:nvSpPr>
              <p:spPr>
                <a:xfrm>
                  <a:off x="396960" y="1919849"/>
                  <a:ext cx="1747602" cy="734725"/>
                </a:xfrm>
                <a:prstGeom prst="roundRect">
                  <a:avLst/>
                </a:prstGeom>
                <a:no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8" name="Textfeld 147">
                  <a:extLst>
                    <a:ext uri="{FF2B5EF4-FFF2-40B4-BE49-F238E27FC236}">
                      <a16:creationId xmlns:a16="http://schemas.microsoft.com/office/drawing/2014/main" id="{A22FF4AD-D722-FC4F-8FEF-5DBB7FD56B15}"/>
                    </a:ext>
                  </a:extLst>
                </p:cNvPr>
                <p:cNvSpPr txBox="1"/>
                <p:nvPr/>
              </p:nvSpPr>
              <p:spPr>
                <a:xfrm>
                  <a:off x="546034" y="1920138"/>
                  <a:ext cx="1473043" cy="278369"/>
                </a:xfrm>
                <a:prstGeom prst="rect">
                  <a:avLst/>
                </a:prstGeom>
                <a:noFill/>
              </p:spPr>
              <p:txBody>
                <a:bodyPr wrap="square" rtlCol="0">
                  <a:spAutoFit/>
                </a:bodyPr>
                <a:lstStyle/>
                <a:p>
                  <a:pPr algn="ctr"/>
                  <a:r>
                    <a:rPr lang="de-DE" sz="1600" dirty="0">
                      <a:solidFill>
                        <a:schemeClr val="accent2"/>
                      </a:solidFill>
                      <a:latin typeface="Roboto Light" pitchFamily="2" charset="0"/>
                      <a:ea typeface="Roboto Light" pitchFamily="2" charset="0"/>
                    </a:rPr>
                    <a:t>Fairness</a:t>
                  </a:r>
                </a:p>
              </p:txBody>
            </p:sp>
          </p:grpSp>
          <p:pic>
            <p:nvPicPr>
              <p:cNvPr id="6" name="Grafik 5" descr="Waage der Justitia mit einfarbiger Füllung">
                <a:extLst>
                  <a:ext uri="{FF2B5EF4-FFF2-40B4-BE49-F238E27FC236}">
                    <a16:creationId xmlns:a16="http://schemas.microsoft.com/office/drawing/2014/main" id="{A9A2DD48-F6D3-BC49-81F3-0402B351123F}"/>
                  </a:ext>
                </a:extLst>
              </p:cNvPr>
              <p:cNvPicPr>
                <a:picLocks/>
              </p:cNvPicPr>
              <p:nvPr/>
            </p:nvPicPr>
            <p:blipFill>
              <a:blip r:embed="rId9">
                <a:extLst>
                  <a:ext uri="{96DAC541-7B7A-43D3-8B79-37D633B846F1}">
                    <asvg:svgBlip xmlns:asvg="http://schemas.microsoft.com/office/drawing/2016/SVG/main" r:embed="rId10"/>
                  </a:ext>
                </a:extLst>
              </a:blip>
              <a:srcRect/>
              <a:stretch/>
            </p:blipFill>
            <p:spPr>
              <a:xfrm>
                <a:off x="1196492" y="1807769"/>
                <a:ext cx="355825" cy="386760"/>
              </a:xfrm>
              <a:prstGeom prst="rect">
                <a:avLst/>
              </a:prstGeom>
            </p:spPr>
          </p:pic>
        </p:grpSp>
        <p:grpSp>
          <p:nvGrpSpPr>
            <p:cNvPr id="177" name="Gruppieren 176">
              <a:extLst>
                <a:ext uri="{FF2B5EF4-FFF2-40B4-BE49-F238E27FC236}">
                  <a16:creationId xmlns:a16="http://schemas.microsoft.com/office/drawing/2014/main" id="{6EE2E69E-EB19-5E4B-BB5D-0469532350AF}"/>
                </a:ext>
              </a:extLst>
            </p:cNvPr>
            <p:cNvGrpSpPr/>
            <p:nvPr/>
          </p:nvGrpSpPr>
          <p:grpSpPr>
            <a:xfrm>
              <a:off x="2009141" y="1799349"/>
              <a:ext cx="258596" cy="261300"/>
              <a:chOff x="2455555" y="4210371"/>
              <a:chExt cx="257172" cy="261300"/>
            </a:xfrm>
          </p:grpSpPr>
          <p:sp>
            <p:nvSpPr>
              <p:cNvPr id="178" name="Oval 177">
                <a:extLst>
                  <a:ext uri="{FF2B5EF4-FFF2-40B4-BE49-F238E27FC236}">
                    <a16:creationId xmlns:a16="http://schemas.microsoft.com/office/drawing/2014/main" id="{0AB88410-0333-6747-AC97-54919406C790}"/>
                  </a:ext>
                </a:extLst>
              </p:cNvPr>
              <p:cNvSpPr>
                <a:spLocks noChangeAspect="1"/>
              </p:cNvSpPr>
              <p:nvPr/>
            </p:nvSpPr>
            <p:spPr>
              <a:xfrm>
                <a:off x="2455555" y="4210371"/>
                <a:ext cx="257172" cy="25717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7" dirty="0">
                  <a:solidFill>
                    <a:schemeClr val="bg1"/>
                  </a:solidFill>
                  <a:latin typeface="Roboto Light" pitchFamily="2" charset="0"/>
                  <a:ea typeface="Roboto Light" pitchFamily="2" charset="0"/>
                </a:endParaRPr>
              </a:p>
            </p:txBody>
          </p:sp>
          <p:sp>
            <p:nvSpPr>
              <p:cNvPr id="179" name="Textfeld 178">
                <a:extLst>
                  <a:ext uri="{FF2B5EF4-FFF2-40B4-BE49-F238E27FC236}">
                    <a16:creationId xmlns:a16="http://schemas.microsoft.com/office/drawing/2014/main" id="{D877CF17-BAEE-194D-977D-46A268EB2C44}"/>
                  </a:ext>
                </a:extLst>
              </p:cNvPr>
              <p:cNvSpPr txBox="1"/>
              <p:nvPr/>
            </p:nvSpPr>
            <p:spPr>
              <a:xfrm>
                <a:off x="2455555" y="4215362"/>
                <a:ext cx="247706" cy="256309"/>
              </a:xfrm>
              <a:prstGeom prst="rect">
                <a:avLst/>
              </a:prstGeom>
              <a:noFill/>
            </p:spPr>
            <p:txBody>
              <a:bodyPr wrap="square" rtlCol="0" anchor="ctr">
                <a:spAutoFit/>
              </a:bodyPr>
              <a:lstStyle/>
              <a:p>
                <a:pPr algn="ctr"/>
                <a:r>
                  <a:rPr lang="de-DE" sz="1467" dirty="0">
                    <a:solidFill>
                      <a:schemeClr val="bg1"/>
                    </a:solidFill>
                    <a:latin typeface="Roboto Light" pitchFamily="2" charset="0"/>
                    <a:ea typeface="Roboto Light" pitchFamily="2" charset="0"/>
                  </a:rPr>
                  <a:t>1</a:t>
                </a:r>
              </a:p>
            </p:txBody>
          </p:sp>
        </p:grpSp>
      </p:grpSp>
      <p:cxnSp>
        <p:nvCxnSpPr>
          <p:cNvPr id="185" name="Gerade Verbindung mit Pfeil 184">
            <a:extLst>
              <a:ext uri="{FF2B5EF4-FFF2-40B4-BE49-F238E27FC236}">
                <a16:creationId xmlns:a16="http://schemas.microsoft.com/office/drawing/2014/main" id="{393C2FD1-5A72-F64E-B6BA-45AC150EEC2A}"/>
              </a:ext>
            </a:extLst>
          </p:cNvPr>
          <p:cNvCxnSpPr>
            <a:cxnSpLocks/>
          </p:cNvCxnSpPr>
          <p:nvPr/>
        </p:nvCxnSpPr>
        <p:spPr>
          <a:xfrm>
            <a:off x="469424" y="3004180"/>
            <a:ext cx="1138657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6" name="Textfeld 185">
            <a:extLst>
              <a:ext uri="{FF2B5EF4-FFF2-40B4-BE49-F238E27FC236}">
                <a16:creationId xmlns:a16="http://schemas.microsoft.com/office/drawing/2014/main" id="{356CFE53-FA71-944E-AD00-EDF81628B997}"/>
              </a:ext>
            </a:extLst>
          </p:cNvPr>
          <p:cNvSpPr txBox="1"/>
          <p:nvPr/>
        </p:nvSpPr>
        <p:spPr>
          <a:xfrm>
            <a:off x="336000" y="2719678"/>
            <a:ext cx="2096475" cy="276999"/>
          </a:xfrm>
          <a:prstGeom prst="rect">
            <a:avLst/>
          </a:prstGeom>
          <a:noFill/>
        </p:spPr>
        <p:txBody>
          <a:bodyPr wrap="square" rtlCol="0">
            <a:spAutoFit/>
          </a:bodyPr>
          <a:lstStyle/>
          <a:p>
            <a:r>
              <a:rPr lang="de-DE" sz="1200" i="1" dirty="0">
                <a:latin typeface="Roboto Light" pitchFamily="2" charset="0"/>
                <a:ea typeface="Roboto Light" pitchFamily="2" charset="0"/>
              </a:rPr>
              <a:t>Vor der Datenerhebung</a:t>
            </a:r>
          </a:p>
        </p:txBody>
      </p:sp>
      <p:sp>
        <p:nvSpPr>
          <p:cNvPr id="187" name="Textfeld 186">
            <a:extLst>
              <a:ext uri="{FF2B5EF4-FFF2-40B4-BE49-F238E27FC236}">
                <a16:creationId xmlns:a16="http://schemas.microsoft.com/office/drawing/2014/main" id="{538607D2-2FB4-DA48-88E2-F759E0A60E29}"/>
              </a:ext>
            </a:extLst>
          </p:cNvPr>
          <p:cNvSpPr txBox="1"/>
          <p:nvPr/>
        </p:nvSpPr>
        <p:spPr>
          <a:xfrm>
            <a:off x="9855922" y="2719678"/>
            <a:ext cx="2000079" cy="276999"/>
          </a:xfrm>
          <a:prstGeom prst="rect">
            <a:avLst/>
          </a:prstGeom>
          <a:noFill/>
        </p:spPr>
        <p:txBody>
          <a:bodyPr wrap="square" rtlCol="0">
            <a:spAutoFit/>
          </a:bodyPr>
          <a:lstStyle/>
          <a:p>
            <a:r>
              <a:rPr lang="de-DE" sz="1200" i="1" dirty="0">
                <a:latin typeface="Roboto Light" pitchFamily="2" charset="0"/>
                <a:ea typeface="Roboto Light" pitchFamily="2" charset="0"/>
              </a:rPr>
              <a:t>Nach der Datenerhebung</a:t>
            </a:r>
          </a:p>
        </p:txBody>
      </p:sp>
      <p:sp>
        <p:nvSpPr>
          <p:cNvPr id="189" name="Rounded Rectangle 9">
            <a:extLst>
              <a:ext uri="{FF2B5EF4-FFF2-40B4-BE49-F238E27FC236}">
                <a16:creationId xmlns:a16="http://schemas.microsoft.com/office/drawing/2014/main" id="{03952663-B711-C748-B1DC-AC5C0B50A1CB}"/>
              </a:ext>
            </a:extLst>
          </p:cNvPr>
          <p:cNvSpPr/>
          <p:nvPr/>
        </p:nvSpPr>
        <p:spPr>
          <a:xfrm>
            <a:off x="1730082" y="10360416"/>
            <a:ext cx="8229599" cy="1162741"/>
          </a:xfrm>
          <a:prstGeom prst="roundRect">
            <a:avLst/>
          </a:prstGeom>
          <a:solidFill>
            <a:schemeClr val="bg1"/>
          </a:solidFill>
          <a:ln>
            <a:solidFill>
              <a:schemeClr val="accent3"/>
            </a:solidFill>
            <a:prstDash val="solid"/>
          </a:ln>
          <a:effectLst/>
        </p:spPr>
        <p:style>
          <a:lnRef idx="1">
            <a:schemeClr val="accent1"/>
          </a:lnRef>
          <a:fillRef idx="3">
            <a:schemeClr val="accent1"/>
          </a:fillRef>
          <a:effectRef idx="2">
            <a:schemeClr val="accent1"/>
          </a:effectRef>
          <a:fontRef idx="minor">
            <a:schemeClr val="lt1"/>
          </a:fontRef>
        </p:style>
        <p:txBody>
          <a:bodyPr tIns="36000" bIns="36000" rtlCol="0" anchor="t"/>
          <a:lstStyle/>
          <a:p>
            <a:r>
              <a:rPr lang="de-DE"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Datenschutz in der gesamten Organisation sicherstellen</a:t>
            </a:r>
          </a:p>
          <a:p>
            <a:pPr marL="171446" indent="-171446">
              <a:buFont typeface="Arial" panose="020B0604020202020204" pitchFamily="34" charset="0"/>
              <a:buChar char="•"/>
            </a:pP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Umsetzungsplan</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erstellen</a:t>
            </a:r>
          </a:p>
          <a:p>
            <a:pPr marL="171446" indent="-171446">
              <a:buFont typeface="Arial" panose="020B0604020202020204" pitchFamily="34" charset="0"/>
              <a:buChar char="•"/>
            </a:pP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Klare </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Verantwortlichkeiten</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festlegen</a:t>
            </a:r>
          </a:p>
          <a:p>
            <a:pPr marL="171446" indent="-171446">
              <a:buFont typeface="Arial" panose="020B0604020202020204" pitchFamily="34" charset="0"/>
              <a:buChar char="•"/>
            </a:pP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IT-Sicherheitskonzept </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einführen</a:t>
            </a:r>
          </a:p>
          <a:p>
            <a:pPr marL="171446" indent="-171446">
              <a:buFont typeface="Arial" panose="020B0604020202020204" pitchFamily="34" charset="0"/>
              <a:buChar char="•"/>
            </a:pP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Verarbeitungsverzeichnisse</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erstellen</a:t>
            </a:r>
          </a:p>
          <a:p>
            <a:pPr marL="171446" indent="-171446">
              <a:buFont typeface="Arial" panose="020B0604020202020204" pitchFamily="34" charset="0"/>
              <a:buChar char="•"/>
            </a:pP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Anfragen zu personenbezogenen Daten innerhalb von </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 Tagen </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beantworten (Nachweispflicht)</a:t>
            </a:r>
          </a:p>
        </p:txBody>
      </p:sp>
      <p:sp>
        <p:nvSpPr>
          <p:cNvPr id="190" name="Rounded Rectangle 10">
            <a:extLst>
              <a:ext uri="{FF2B5EF4-FFF2-40B4-BE49-F238E27FC236}">
                <a16:creationId xmlns:a16="http://schemas.microsoft.com/office/drawing/2014/main" id="{3C301636-0A29-0649-A7FC-A106911FFDCC}"/>
              </a:ext>
            </a:extLst>
          </p:cNvPr>
          <p:cNvSpPr/>
          <p:nvPr/>
        </p:nvSpPr>
        <p:spPr>
          <a:xfrm>
            <a:off x="402711" y="3093267"/>
            <a:ext cx="2525287" cy="2253711"/>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Rechtmäßigkeit, Zweckbindung und Datenminimierung prüfen</a:t>
            </a:r>
          </a:p>
          <a:p>
            <a:pPr marL="228594" indent="-228594">
              <a:spcBef>
                <a:spcPts val="300"/>
              </a:spcBef>
              <a:buFont typeface="Symbol" pitchFamily="2" charset="2"/>
              <a:buChar char="-"/>
            </a:pPr>
            <a:r>
              <a:rPr lang="de-DE" sz="1070" dirty="0">
                <a:solidFill>
                  <a:schemeClr val="tx2"/>
                </a:solidFill>
                <a:latin typeface="Roboto Light" pitchFamily="2" charset="0"/>
                <a:ea typeface="Roboto Light" pitchFamily="2" charset="0"/>
                <a:cs typeface="Open Sans" panose="020B0606030504020204" pitchFamily="34" charset="0"/>
              </a:rPr>
              <a:t>Hinterfragen, welche Daten für welchen Zweck genutzt werden, insb. bei persönlichen Merkmalen und Verarbeitungsverzeichnis erstellen</a:t>
            </a:r>
          </a:p>
          <a:p>
            <a:pPr marL="228594" indent="-228594">
              <a:spcBef>
                <a:spcPts val="300"/>
              </a:spcBef>
              <a:buFont typeface="Symbol" pitchFamily="2" charset="2"/>
              <a:buChar char="-"/>
            </a:pPr>
            <a:r>
              <a:rPr lang="de-DE" sz="1070" dirty="0">
                <a:solidFill>
                  <a:schemeClr val="tx2"/>
                </a:solidFill>
                <a:latin typeface="Roboto Light" pitchFamily="2" charset="0"/>
                <a:ea typeface="Roboto Light" pitchFamily="2" charset="0"/>
                <a:cs typeface="Open Sans" panose="020B0606030504020204" pitchFamily="34" charset="0"/>
              </a:rPr>
              <a:t>Unterscheiden, ob Daten aus tatsächlichen Gründen (Prozessnotwendigkeit, Reporting, Steuer, etc.) oder aus Interesse erhoben werden</a:t>
            </a:r>
          </a:p>
        </p:txBody>
      </p:sp>
      <p:sp>
        <p:nvSpPr>
          <p:cNvPr id="191" name="Rounded Rectangle 11">
            <a:extLst>
              <a:ext uri="{FF2B5EF4-FFF2-40B4-BE49-F238E27FC236}">
                <a16:creationId xmlns:a16="http://schemas.microsoft.com/office/drawing/2014/main" id="{EB3C3853-BF46-E84C-9E63-C18AAC7AC5F2}"/>
              </a:ext>
            </a:extLst>
          </p:cNvPr>
          <p:cNvSpPr/>
          <p:nvPr/>
        </p:nvSpPr>
        <p:spPr>
          <a:xfrm>
            <a:off x="3289763" y="3093266"/>
            <a:ext cx="2592000" cy="2253703"/>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Hinterfragen der Daten auf Zweck und Minimierung </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Klares Verständnis welche Daten für welchen Zweck genutzt werden sicherstellen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Regelmäßiges Hinterfragen welche Daten ggf. nicht abgefragt werden müssen, insb. wenn es sich um persönliche Merkmale handelt, die eventuell keinen Mehrwert bedeuten.</a:t>
            </a:r>
          </a:p>
        </p:txBody>
      </p:sp>
      <p:sp>
        <p:nvSpPr>
          <p:cNvPr id="192" name="Rounded Rectangle 14">
            <a:extLst>
              <a:ext uri="{FF2B5EF4-FFF2-40B4-BE49-F238E27FC236}">
                <a16:creationId xmlns:a16="http://schemas.microsoft.com/office/drawing/2014/main" id="{6B366C7B-60BA-1544-8148-1A8B8C3109A0}"/>
              </a:ext>
            </a:extLst>
          </p:cNvPr>
          <p:cNvSpPr/>
          <p:nvPr/>
        </p:nvSpPr>
        <p:spPr>
          <a:xfrm>
            <a:off x="6301558" y="3093267"/>
            <a:ext cx="2466281" cy="2253692"/>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Personenbezogene Daten bei längerer Speicherung minimieren</a:t>
            </a:r>
            <a:endParaRPr lang="de-DE" sz="1000" dirty="0">
              <a:solidFill>
                <a:srgbClr val="135399"/>
              </a:solidFill>
              <a:latin typeface="Roboto Light" pitchFamily="2" charset="0"/>
              <a:ea typeface="Roboto Light" pitchFamily="2" charset="0"/>
              <a:cs typeface="Open Sans" panose="020B0606030504020204" pitchFamily="34" charset="0"/>
            </a:endParaRP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Namen der Personen durch Pseudonym (z.B. durch eine ID) ersetzen und demographische Daten und Adressdaten löschen, um Feststellung der Identität zu erschweren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Falls Bezüge zwischen verschiedenen Datensätzen nicht notwendig sind: Anonymisieren (unterliegen </a:t>
            </a:r>
            <a:r>
              <a:rPr lang="de-DE" sz="1067" u="sng" dirty="0">
                <a:solidFill>
                  <a:schemeClr val="tx2"/>
                </a:solidFill>
                <a:latin typeface="Roboto Light" pitchFamily="2" charset="0"/>
                <a:ea typeface="Roboto Light" pitchFamily="2" charset="0"/>
                <a:cs typeface="Open Sans" panose="020B0606030504020204" pitchFamily="34" charset="0"/>
              </a:rPr>
              <a:t>nicht</a:t>
            </a:r>
            <a:r>
              <a:rPr lang="de-DE" sz="1067" dirty="0">
                <a:solidFill>
                  <a:schemeClr val="tx2"/>
                </a:solidFill>
                <a:latin typeface="Roboto Light" pitchFamily="2" charset="0"/>
                <a:ea typeface="Roboto Light" pitchFamily="2" charset="0"/>
                <a:cs typeface="Open Sans" panose="020B0606030504020204" pitchFamily="34" charset="0"/>
              </a:rPr>
              <a:t> der DSGVO)</a:t>
            </a:r>
          </a:p>
        </p:txBody>
      </p:sp>
      <p:sp>
        <p:nvSpPr>
          <p:cNvPr id="193" name="TextBox 4">
            <a:extLst>
              <a:ext uri="{FF2B5EF4-FFF2-40B4-BE49-F238E27FC236}">
                <a16:creationId xmlns:a16="http://schemas.microsoft.com/office/drawing/2014/main" id="{29B16B21-1547-CE40-8E38-37D0E9CFCC60}"/>
              </a:ext>
            </a:extLst>
          </p:cNvPr>
          <p:cNvSpPr txBox="1"/>
          <p:nvPr/>
        </p:nvSpPr>
        <p:spPr>
          <a:xfrm>
            <a:off x="8406100" y="10066607"/>
            <a:ext cx="1572456" cy="246221"/>
          </a:xfrm>
          <a:prstGeom prst="rect">
            <a:avLst/>
          </a:prstGeom>
          <a:noFill/>
        </p:spPr>
        <p:txBody>
          <a:bodyPr wrap="square" rtlCol="0">
            <a:spAutoFit/>
          </a:bodyPr>
          <a:lstStyle/>
          <a:p>
            <a:pPr>
              <a:spcAft>
                <a:spcPts val="200"/>
              </a:spcAft>
            </a:pPr>
            <a:r>
              <a:rPr lang="de-DE" sz="1000" i="1" dirty="0">
                <a:solidFill>
                  <a:schemeClr val="accent3"/>
                </a:solidFill>
                <a:latin typeface="Open Sans" panose="020B0606030504020204" pitchFamily="34" charset="0"/>
                <a:ea typeface="Open Sans" panose="020B0606030504020204" pitchFamily="34" charset="0"/>
                <a:cs typeface="Open Sans" panose="020B0606030504020204" pitchFamily="34" charset="0"/>
              </a:rPr>
              <a:t>Detaillierte Betrachtung</a:t>
            </a:r>
          </a:p>
        </p:txBody>
      </p:sp>
      <p:sp>
        <p:nvSpPr>
          <p:cNvPr id="195" name="Rounded Rectangle 9">
            <a:extLst>
              <a:ext uri="{FF2B5EF4-FFF2-40B4-BE49-F238E27FC236}">
                <a16:creationId xmlns:a16="http://schemas.microsoft.com/office/drawing/2014/main" id="{8B4197E3-74E4-DE42-BC27-3BDDA551775A}"/>
              </a:ext>
            </a:extLst>
          </p:cNvPr>
          <p:cNvSpPr/>
          <p:nvPr/>
        </p:nvSpPr>
        <p:spPr>
          <a:xfrm>
            <a:off x="402711" y="5419130"/>
            <a:ext cx="11318892" cy="692801"/>
          </a:xfrm>
          <a:prstGeom prst="roundRect">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t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Best Practices Datenschutz</a:t>
            </a:r>
          </a:p>
        </p:txBody>
      </p:sp>
      <p:graphicFrame>
        <p:nvGraphicFramePr>
          <p:cNvPr id="196" name="Tabelle 195">
            <a:extLst>
              <a:ext uri="{FF2B5EF4-FFF2-40B4-BE49-F238E27FC236}">
                <a16:creationId xmlns:a16="http://schemas.microsoft.com/office/drawing/2014/main" id="{7A8996C1-4BEA-7843-85D5-CEA5C66845FB}"/>
              </a:ext>
            </a:extLst>
          </p:cNvPr>
          <p:cNvGraphicFramePr>
            <a:graphicFrameLocks noGrp="1"/>
          </p:cNvGraphicFramePr>
          <p:nvPr>
            <p:extLst>
              <p:ext uri="{D42A27DB-BD31-4B8C-83A1-F6EECF244321}">
                <p14:modId xmlns:p14="http://schemas.microsoft.com/office/powerpoint/2010/main" val="3009677052"/>
              </p:ext>
            </p:extLst>
          </p:nvPr>
        </p:nvGraphicFramePr>
        <p:xfrm>
          <a:off x="359843" y="5630504"/>
          <a:ext cx="11318892" cy="624840"/>
        </p:xfrm>
        <a:graphic>
          <a:graphicData uri="http://schemas.openxmlformats.org/drawingml/2006/table">
            <a:tbl>
              <a:tblPr firstRow="1" bandRow="1">
                <a:tableStyleId>{5C22544A-7EE6-4342-B048-85BDC9FD1C3A}</a:tableStyleId>
              </a:tblPr>
              <a:tblGrid>
                <a:gridCol w="2926696">
                  <a:extLst>
                    <a:ext uri="{9D8B030D-6E8A-4147-A177-3AD203B41FA5}">
                      <a16:colId xmlns:a16="http://schemas.microsoft.com/office/drawing/2014/main" val="2600710210"/>
                    </a:ext>
                  </a:extLst>
                </a:gridCol>
                <a:gridCol w="3021496">
                  <a:extLst>
                    <a:ext uri="{9D8B030D-6E8A-4147-A177-3AD203B41FA5}">
                      <a16:colId xmlns:a16="http://schemas.microsoft.com/office/drawing/2014/main" val="2302632370"/>
                    </a:ext>
                  </a:extLst>
                </a:gridCol>
                <a:gridCol w="2968487">
                  <a:extLst>
                    <a:ext uri="{9D8B030D-6E8A-4147-A177-3AD203B41FA5}">
                      <a16:colId xmlns:a16="http://schemas.microsoft.com/office/drawing/2014/main" val="2868199303"/>
                    </a:ext>
                  </a:extLst>
                </a:gridCol>
                <a:gridCol w="2402213">
                  <a:extLst>
                    <a:ext uri="{9D8B030D-6E8A-4147-A177-3AD203B41FA5}">
                      <a16:colId xmlns:a16="http://schemas.microsoft.com/office/drawing/2014/main" val="1138584189"/>
                    </a:ext>
                  </a:extLst>
                </a:gridCol>
              </a:tblGrid>
              <a:tr h="447040">
                <a:tc>
                  <a:txBody>
                    <a:bodyPr/>
                    <a:lstStyle/>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Datenschutzerklärung veröffentlichen</a:t>
                      </a:r>
                    </a:p>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Verarbeitungsverzeichnisse erstellen</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Verantwortlichkeiten festlegen </a:t>
                      </a:r>
                    </a:p>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Kontaktdaten publizieren</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err="1">
                          <a:ln>
                            <a:noFill/>
                          </a:ln>
                          <a:solidFill>
                            <a:srgbClr val="44546A"/>
                          </a:solidFill>
                          <a:effectLst/>
                          <a:uLnTx/>
                          <a:uFillTx/>
                          <a:latin typeface="Roboto Light" pitchFamily="2" charset="0"/>
                          <a:ea typeface="Roboto Light" pitchFamily="2" charset="0"/>
                          <a:cs typeface="Open Sans" panose="020B0606030504020204" pitchFamily="34" charset="0"/>
                        </a:rPr>
                        <a:t>Datenschutzmgmtsystem</a:t>
                      </a: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 einführen</a:t>
                      </a:r>
                    </a:p>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Maßnahmen überprüfen</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Anonymi-/</a:t>
                      </a:r>
                      <a:r>
                        <a:rPr kumimoji="0" lang="de-DE" sz="1100" b="0" i="0" u="none" strike="noStrike" kern="1200" cap="none" spc="0" normalizeH="0" baseline="0" noProof="0" dirty="0" err="1">
                          <a:ln>
                            <a:noFill/>
                          </a:ln>
                          <a:solidFill>
                            <a:srgbClr val="44546A"/>
                          </a:solidFill>
                          <a:effectLst/>
                          <a:uLnTx/>
                          <a:uFillTx/>
                          <a:latin typeface="Roboto Light" pitchFamily="2" charset="0"/>
                          <a:ea typeface="Roboto Light" pitchFamily="2" charset="0"/>
                          <a:cs typeface="Open Sans" panose="020B0606030504020204" pitchFamily="34" charset="0"/>
                        </a:rPr>
                        <a:t>pseudonymisieren</a:t>
                      </a:r>
                      <a:endPar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r>
                        <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rPr>
                        <a:t>Datenaudit etablieren</a:t>
                      </a:r>
                    </a:p>
                    <a:p>
                      <a:pPr marL="171450" marR="0" lvl="0" indent="-171450" algn="l" defTabSz="685800" rtl="0" eaLnBrk="1" fontAlgn="auto" latinLnBrk="0" hangingPunct="1">
                        <a:lnSpc>
                          <a:spcPct val="100000"/>
                        </a:lnSpc>
                        <a:spcBef>
                          <a:spcPts val="0"/>
                        </a:spcBef>
                        <a:spcAft>
                          <a:spcPts val="0"/>
                        </a:spcAft>
                        <a:buClrTx/>
                        <a:buSzTx/>
                        <a:buFont typeface="Symbol" pitchFamily="2" charset="2"/>
                        <a:buChar char="-"/>
                        <a:tabLst/>
                        <a:defRPr/>
                      </a:pPr>
                      <a:endParaRPr kumimoji="0" lang="de-DE" sz="1100" b="0" i="0" u="none" strike="noStrike" kern="1200" cap="none" spc="0" normalizeH="0" baseline="0" noProof="0" dirty="0">
                        <a:ln>
                          <a:noFill/>
                        </a:ln>
                        <a:solidFill>
                          <a:srgbClr val="44546A"/>
                        </a:solidFill>
                        <a:effectLst/>
                        <a:uLnTx/>
                        <a:uFillTx/>
                        <a:latin typeface="Roboto Light" pitchFamily="2" charset="0"/>
                        <a:ea typeface="Roboto Light" pitchFamily="2" charset="0"/>
                        <a:cs typeface="Open Sans" panose="020B0606030504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01343"/>
                  </a:ext>
                </a:extLst>
              </a:tr>
            </a:tbl>
          </a:graphicData>
        </a:graphic>
      </p:graphicFrame>
      <p:sp>
        <p:nvSpPr>
          <p:cNvPr id="47" name="Rounded Rectangle 10">
            <a:extLst>
              <a:ext uri="{FF2B5EF4-FFF2-40B4-BE49-F238E27FC236}">
                <a16:creationId xmlns:a16="http://schemas.microsoft.com/office/drawing/2014/main" id="{ABE64B0C-E7F9-184E-865E-FDDD0F08ECAE}"/>
              </a:ext>
            </a:extLst>
          </p:cNvPr>
          <p:cNvSpPr/>
          <p:nvPr/>
        </p:nvSpPr>
        <p:spPr>
          <a:xfrm>
            <a:off x="3288787" y="3076334"/>
            <a:ext cx="2601656" cy="2282498"/>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Rechenschaft ablegen und Datenrichtigkeit ermöglichen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Ggf. (digitale) schriftliche Erklärung einsammeln, die u.a. den Zweck der Datenerhebung, das Verfahren, sowie die Speicherdauer beinhaltet</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Anfragen zu Auskunft, Berichtigung und Löschung innerhalb von 30 Tagen bearbeiten (Nachweispflicht)</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Besondere Kategorien personenbezogener Daten (Art. 9 DSGVO) beachten</a:t>
            </a:r>
          </a:p>
        </p:txBody>
      </p:sp>
      <p:sp>
        <p:nvSpPr>
          <p:cNvPr id="48" name="Rounded Rectangle 14">
            <a:extLst>
              <a:ext uri="{FF2B5EF4-FFF2-40B4-BE49-F238E27FC236}">
                <a16:creationId xmlns:a16="http://schemas.microsoft.com/office/drawing/2014/main" id="{084453F1-1479-404B-A807-D834B1B61335}"/>
              </a:ext>
            </a:extLst>
          </p:cNvPr>
          <p:cNvSpPr/>
          <p:nvPr/>
        </p:nvSpPr>
        <p:spPr>
          <a:xfrm>
            <a:off x="9256556" y="3105140"/>
            <a:ext cx="2466281" cy="2253692"/>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Datenminimierung durch Datenaudit sichern</a:t>
            </a:r>
            <a:endParaRPr lang="de-DE" sz="1000" dirty="0">
              <a:solidFill>
                <a:srgbClr val="135399"/>
              </a:solidFill>
              <a:latin typeface="Roboto Light" pitchFamily="2" charset="0"/>
              <a:ea typeface="Roboto Light" pitchFamily="2" charset="0"/>
              <a:cs typeface="Open Sans" panose="020B0606030504020204" pitchFamily="34" charset="0"/>
            </a:endParaRP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Namen der Personen durch Pseudonym (z.B. durch eine ID) ersetzen und demographische Daten und Adressdaten löschen, um Feststellung der Identität zu erschweren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Falls Bezüge zwischen verschiedenen Datensätzen nicht notwendig sind: Anonymisieren (unterliegen </a:t>
            </a:r>
            <a:r>
              <a:rPr lang="de-DE" sz="1067" u="sng" dirty="0">
                <a:solidFill>
                  <a:schemeClr val="tx2"/>
                </a:solidFill>
                <a:latin typeface="Roboto Light" pitchFamily="2" charset="0"/>
                <a:ea typeface="Roboto Light" pitchFamily="2" charset="0"/>
                <a:cs typeface="Open Sans" panose="020B0606030504020204" pitchFamily="34" charset="0"/>
              </a:rPr>
              <a:t>nicht</a:t>
            </a:r>
            <a:r>
              <a:rPr lang="de-DE" sz="1067" dirty="0">
                <a:solidFill>
                  <a:schemeClr val="tx2"/>
                </a:solidFill>
                <a:latin typeface="Roboto Light" pitchFamily="2" charset="0"/>
                <a:ea typeface="Roboto Light" pitchFamily="2" charset="0"/>
                <a:cs typeface="Open Sans" panose="020B0606030504020204" pitchFamily="34" charset="0"/>
              </a:rPr>
              <a:t> der DSGVO)</a:t>
            </a:r>
          </a:p>
        </p:txBody>
      </p:sp>
      <p:sp>
        <p:nvSpPr>
          <p:cNvPr id="188" name="Rounded Rectangle 8">
            <a:extLst>
              <a:ext uri="{FF2B5EF4-FFF2-40B4-BE49-F238E27FC236}">
                <a16:creationId xmlns:a16="http://schemas.microsoft.com/office/drawing/2014/main" id="{0512D9B9-FBF3-2843-83D3-42F9FF52930F}"/>
              </a:ext>
            </a:extLst>
          </p:cNvPr>
          <p:cNvSpPr/>
          <p:nvPr/>
        </p:nvSpPr>
        <p:spPr>
          <a:xfrm>
            <a:off x="6291877" y="3092133"/>
            <a:ext cx="2475962" cy="2253687"/>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Vertraulichkeit (Datensicherung) gewährleisten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Dem </a:t>
            </a:r>
            <a:r>
              <a:rPr lang="de-DE" sz="1067" u="sng" dirty="0">
                <a:solidFill>
                  <a:schemeClr val="tx2"/>
                </a:solidFill>
                <a:latin typeface="Roboto Light" pitchFamily="2" charset="0"/>
                <a:ea typeface="Roboto Light" pitchFamily="2" charset="0"/>
                <a:cs typeface="Open Sans" panose="020B0606030504020204" pitchFamily="34" charset="0"/>
              </a:rPr>
              <a:t>Risiko angemessene </a:t>
            </a:r>
            <a:r>
              <a:rPr lang="de-DE" sz="1067" dirty="0">
                <a:solidFill>
                  <a:schemeClr val="tx2"/>
                </a:solidFill>
                <a:latin typeface="Roboto Light" pitchFamily="2" charset="0"/>
                <a:ea typeface="Roboto Light" pitchFamily="2" charset="0"/>
                <a:cs typeface="Open Sans" panose="020B0606030504020204" pitchFamily="34" charset="0"/>
              </a:rPr>
              <a:t>prozessuale und technisch Maßnahmen zur Sicherung der Daten vornehmen (z.B. E-Mail-Verschlüsselung, Passwortschutz, User Management System, doppelte Datensicherung, Verpflichtungserklärungen, …)</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Bei Datenpannen Anzeigepflicht von 72h beachten </a:t>
            </a:r>
          </a:p>
          <a:p>
            <a:pPr marL="228594" indent="-228594">
              <a:spcBef>
                <a:spcPts val="300"/>
              </a:spcBef>
              <a:buFont typeface="Symbol" pitchFamily="2" charset="2"/>
              <a:buChar char="-"/>
            </a:pPr>
            <a:endParaRPr lang="de-DE" sz="1067" dirty="0">
              <a:solidFill>
                <a:schemeClr val="tx2"/>
              </a:solidFill>
              <a:latin typeface="Roboto Light" pitchFamily="2" charset="0"/>
              <a:ea typeface="Roboto Light" pitchFamily="2" charset="0"/>
              <a:cs typeface="Open Sans" panose="020B0606030504020204" pitchFamily="34" charset="0"/>
            </a:endParaRPr>
          </a:p>
        </p:txBody>
      </p:sp>
    </p:spTree>
    <p:extLst>
      <p:ext uri="{BB962C8B-B14F-4D97-AF65-F5344CB8AC3E}">
        <p14:creationId xmlns:p14="http://schemas.microsoft.com/office/powerpoint/2010/main" val="4038068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A8505-87A9-CD4F-BF24-6EA282C39A45}"/>
              </a:ext>
            </a:extLst>
          </p:cNvPr>
          <p:cNvSpPr>
            <a:spLocks noGrp="1"/>
          </p:cNvSpPr>
          <p:nvPr>
            <p:ph type="title"/>
          </p:nvPr>
        </p:nvSpPr>
        <p:spPr/>
        <p:txBody>
          <a:bodyPr/>
          <a:lstStyle/>
          <a:p>
            <a:r>
              <a:rPr lang="en-GB" dirty="0"/>
              <a:t>”</a:t>
            </a:r>
            <a:r>
              <a:rPr lang="en-GB" dirty="0" err="1"/>
              <a:t>Zur</a:t>
            </a:r>
            <a:r>
              <a:rPr lang="en-GB" dirty="0"/>
              <a:t> </a:t>
            </a:r>
            <a:r>
              <a:rPr lang="en-GB" dirty="0" err="1"/>
              <a:t>Anonymisierung</a:t>
            </a:r>
            <a:r>
              <a:rPr lang="en-GB" dirty="0"/>
              <a:t> </a:t>
            </a:r>
            <a:r>
              <a:rPr lang="en-GB" dirty="0" err="1"/>
              <a:t>reicht</a:t>
            </a:r>
            <a:r>
              <a:rPr lang="en-GB" dirty="0"/>
              <a:t> es </a:t>
            </a:r>
            <a:r>
              <a:rPr lang="en-GB" dirty="0" err="1"/>
              <a:t>aus</a:t>
            </a:r>
            <a:r>
              <a:rPr lang="en-GB" dirty="0"/>
              <a:t>, den </a:t>
            </a:r>
            <a:br>
              <a:rPr lang="en-GB" dirty="0"/>
            </a:br>
            <a:r>
              <a:rPr lang="en-GB" dirty="0" err="1"/>
              <a:t>Namen</a:t>
            </a:r>
            <a:r>
              <a:rPr lang="en-GB" dirty="0"/>
              <a:t> </a:t>
            </a:r>
            <a:r>
              <a:rPr lang="en-GB" dirty="0" err="1"/>
              <a:t>durch</a:t>
            </a:r>
            <a:r>
              <a:rPr lang="en-GB" dirty="0"/>
              <a:t> </a:t>
            </a:r>
            <a:r>
              <a:rPr lang="en-GB" dirty="0" err="1"/>
              <a:t>eine</a:t>
            </a:r>
            <a:r>
              <a:rPr lang="en-GB" dirty="0"/>
              <a:t> ID </a:t>
            </a:r>
            <a:r>
              <a:rPr lang="en-GB" dirty="0" err="1"/>
              <a:t>zu</a:t>
            </a:r>
            <a:r>
              <a:rPr lang="en-GB" dirty="0"/>
              <a:t> </a:t>
            </a:r>
            <a:r>
              <a:rPr lang="en-GB" dirty="0" err="1"/>
              <a:t>ersetzen</a:t>
            </a:r>
            <a:r>
              <a:rPr lang="en-GB" dirty="0"/>
              <a:t>”</a:t>
            </a:r>
          </a:p>
        </p:txBody>
      </p:sp>
      <p:sp>
        <p:nvSpPr>
          <p:cNvPr id="4" name="Abgerundetes Rechteck 3">
            <a:extLst>
              <a:ext uri="{FF2B5EF4-FFF2-40B4-BE49-F238E27FC236}">
                <a16:creationId xmlns:a16="http://schemas.microsoft.com/office/drawing/2014/main" id="{20E598D3-B35E-4349-B7D5-31F5DC59296C}"/>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grpSp>
        <p:nvGrpSpPr>
          <p:cNvPr id="33" name="Gruppieren 32">
            <a:extLst>
              <a:ext uri="{FF2B5EF4-FFF2-40B4-BE49-F238E27FC236}">
                <a16:creationId xmlns:a16="http://schemas.microsoft.com/office/drawing/2014/main" id="{227B7BE0-4369-C54E-96D8-386F5606710B}"/>
              </a:ext>
            </a:extLst>
          </p:cNvPr>
          <p:cNvGrpSpPr/>
          <p:nvPr/>
        </p:nvGrpSpPr>
        <p:grpSpPr>
          <a:xfrm>
            <a:off x="6824918" y="2681136"/>
            <a:ext cx="3592284" cy="2867894"/>
            <a:chOff x="6688899" y="2154665"/>
            <a:chExt cx="3592284" cy="2867894"/>
          </a:xfrm>
        </p:grpSpPr>
        <p:pic>
          <p:nvPicPr>
            <p:cNvPr id="12" name="Grafik 11" descr="Benutzer mit einfarbiger Füllung">
              <a:extLst>
                <a:ext uri="{FF2B5EF4-FFF2-40B4-BE49-F238E27FC236}">
                  <a16:creationId xmlns:a16="http://schemas.microsoft.com/office/drawing/2014/main" id="{A49E4D03-F42A-9B40-9C49-2BDD6E47C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9756" y="2677885"/>
              <a:ext cx="1850572" cy="1850572"/>
            </a:xfrm>
            <a:prstGeom prst="rect">
              <a:avLst/>
            </a:prstGeom>
          </p:spPr>
        </p:pic>
        <p:sp>
          <p:nvSpPr>
            <p:cNvPr id="13" name="Textfeld 12">
              <a:extLst>
                <a:ext uri="{FF2B5EF4-FFF2-40B4-BE49-F238E27FC236}">
                  <a16:creationId xmlns:a16="http://schemas.microsoft.com/office/drawing/2014/main" id="{0422D2EF-AD13-474D-B420-9DE37E8B935F}"/>
                </a:ext>
              </a:extLst>
            </p:cNvPr>
            <p:cNvSpPr txBox="1"/>
            <p:nvPr/>
          </p:nvSpPr>
          <p:spPr>
            <a:xfrm>
              <a:off x="7073285" y="2154665"/>
              <a:ext cx="2851453" cy="523220"/>
            </a:xfrm>
            <a:prstGeom prst="rect">
              <a:avLst/>
            </a:prstGeom>
            <a:noFill/>
          </p:spPr>
          <p:txBody>
            <a:bodyPr wrap="square" rtlCol="0">
              <a:spAutoFit/>
            </a:bodyPr>
            <a:lstStyle/>
            <a:p>
              <a:r>
                <a:rPr lang="en-GB" sz="2800" dirty="0" err="1">
                  <a:solidFill>
                    <a:schemeClr val="tx2"/>
                  </a:solidFill>
                  <a:latin typeface="Roboto Light" panose="02000000000000000000" pitchFamily="2" charset="0"/>
                  <a:ea typeface="Roboto Light" panose="02000000000000000000" pitchFamily="2" charset="0"/>
                </a:rPr>
                <a:t>Anonymisierung</a:t>
              </a:r>
              <a:endParaRPr lang="en-GB" sz="2800" dirty="0">
                <a:solidFill>
                  <a:schemeClr val="tx2"/>
                </a:solidFill>
                <a:latin typeface="Roboto Light" panose="02000000000000000000" pitchFamily="2" charset="0"/>
                <a:ea typeface="Roboto Light" panose="02000000000000000000" pitchFamily="2" charset="0"/>
              </a:endParaRPr>
            </a:p>
          </p:txBody>
        </p:sp>
        <p:sp>
          <p:nvSpPr>
            <p:cNvPr id="14" name="Textfeld 13">
              <a:extLst>
                <a:ext uri="{FF2B5EF4-FFF2-40B4-BE49-F238E27FC236}">
                  <a16:creationId xmlns:a16="http://schemas.microsoft.com/office/drawing/2014/main" id="{D0273E38-491B-EF41-A9DE-D25A77AD994E}"/>
                </a:ext>
              </a:extLst>
            </p:cNvPr>
            <p:cNvSpPr txBox="1"/>
            <p:nvPr/>
          </p:nvSpPr>
          <p:spPr>
            <a:xfrm>
              <a:off x="6688899" y="4283895"/>
              <a:ext cx="3592284" cy="738664"/>
            </a:xfrm>
            <a:prstGeom prst="rect">
              <a:avLst/>
            </a:prstGeom>
            <a:noFill/>
          </p:spPr>
          <p:txBody>
            <a:bodyPr wrap="square" rtlCol="0">
              <a:spAutoFit/>
            </a:bodyPr>
            <a:lstStyle/>
            <a:p>
              <a:pPr algn="ctr"/>
              <a:r>
                <a:rPr lang="en-GB" sz="1400" i="1" dirty="0">
                  <a:solidFill>
                    <a:schemeClr val="tx2"/>
                  </a:solidFill>
                  <a:latin typeface="Roboto Light" panose="02000000000000000000" pitchFamily="2" charset="0"/>
                  <a:ea typeface="Roboto Light" panose="02000000000000000000" pitchFamily="2" charset="0"/>
                </a:rPr>
                <a:t>Es </a:t>
              </a:r>
              <a:r>
                <a:rPr lang="en-GB" sz="1400" i="1" dirty="0" err="1">
                  <a:solidFill>
                    <a:schemeClr val="tx2"/>
                  </a:solidFill>
                  <a:latin typeface="Roboto Light" panose="02000000000000000000" pitchFamily="2" charset="0"/>
                  <a:ea typeface="Roboto Light" panose="02000000000000000000" pitchFamily="2" charset="0"/>
                </a:rPr>
                <a:t>besteht</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auch</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mit</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zusätzlichen</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Informationen</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keinerlei</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Möglichkeit</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zur</a:t>
              </a:r>
              <a:r>
                <a:rPr lang="en-GB" sz="1400" i="1" dirty="0">
                  <a:solidFill>
                    <a:schemeClr val="tx2"/>
                  </a:solidFill>
                  <a:latin typeface="Roboto Light" panose="02000000000000000000" pitchFamily="2" charset="0"/>
                  <a:ea typeface="Roboto Light" panose="02000000000000000000" pitchFamily="2" charset="0"/>
                </a:rPr>
                <a:t> Re-</a:t>
              </a:r>
              <a:r>
                <a:rPr lang="en-GB" sz="1400" i="1" dirty="0" err="1">
                  <a:solidFill>
                    <a:schemeClr val="tx2"/>
                  </a:solidFill>
                  <a:latin typeface="Roboto Light" panose="02000000000000000000" pitchFamily="2" charset="0"/>
                  <a:ea typeface="Roboto Light" panose="02000000000000000000" pitchFamily="2" charset="0"/>
                </a:rPr>
                <a:t>Identifikation</a:t>
              </a:r>
              <a:r>
                <a:rPr lang="en-GB" sz="1400" i="1" dirty="0">
                  <a:solidFill>
                    <a:schemeClr val="tx2"/>
                  </a:solidFill>
                  <a:latin typeface="Roboto Light" panose="02000000000000000000" pitchFamily="2" charset="0"/>
                  <a:ea typeface="Roboto Light" panose="02000000000000000000" pitchFamily="2" charset="0"/>
                </a:rPr>
                <a:t> der </a:t>
              </a:r>
              <a:r>
                <a:rPr lang="en-GB" sz="1400" i="1" dirty="0" err="1">
                  <a:solidFill>
                    <a:schemeClr val="tx2"/>
                  </a:solidFill>
                  <a:latin typeface="Roboto Light" panose="02000000000000000000" pitchFamily="2" charset="0"/>
                  <a:ea typeface="Roboto Light" panose="02000000000000000000" pitchFamily="2" charset="0"/>
                </a:rPr>
                <a:t>natürlichen</a:t>
              </a:r>
              <a:r>
                <a:rPr lang="en-GB" sz="1400" i="1" dirty="0">
                  <a:solidFill>
                    <a:schemeClr val="tx2"/>
                  </a:solidFill>
                  <a:latin typeface="Roboto Light" panose="02000000000000000000" pitchFamily="2" charset="0"/>
                  <a:ea typeface="Roboto Light" panose="02000000000000000000" pitchFamily="2" charset="0"/>
                </a:rPr>
                <a:t> Person</a:t>
              </a:r>
            </a:p>
          </p:txBody>
        </p:sp>
      </p:grpSp>
      <p:grpSp>
        <p:nvGrpSpPr>
          <p:cNvPr id="32" name="Gruppieren 31">
            <a:extLst>
              <a:ext uri="{FF2B5EF4-FFF2-40B4-BE49-F238E27FC236}">
                <a16:creationId xmlns:a16="http://schemas.microsoft.com/office/drawing/2014/main" id="{EFDA6A46-4943-6E4D-9986-F044C87D1DEC}"/>
              </a:ext>
            </a:extLst>
          </p:cNvPr>
          <p:cNvGrpSpPr/>
          <p:nvPr/>
        </p:nvGrpSpPr>
        <p:grpSpPr>
          <a:xfrm>
            <a:off x="1436912" y="2681136"/>
            <a:ext cx="3329397" cy="2869992"/>
            <a:chOff x="1436912" y="2154665"/>
            <a:chExt cx="3329397" cy="2869992"/>
          </a:xfrm>
        </p:grpSpPr>
        <p:pic>
          <p:nvPicPr>
            <p:cNvPr id="6" name="Grafik 5" descr="Benutzer mit einfarbiger Füllung">
              <a:extLst>
                <a:ext uri="{FF2B5EF4-FFF2-40B4-BE49-F238E27FC236}">
                  <a16:creationId xmlns:a16="http://schemas.microsoft.com/office/drawing/2014/main" id="{12F98440-BC39-FD4D-8A35-B5007CC92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7" y="2677885"/>
              <a:ext cx="1850572" cy="1850572"/>
            </a:xfrm>
            <a:prstGeom prst="rect">
              <a:avLst/>
            </a:prstGeom>
          </p:spPr>
        </p:pic>
        <p:sp>
          <p:nvSpPr>
            <p:cNvPr id="7" name="Textfeld 6">
              <a:extLst>
                <a:ext uri="{FF2B5EF4-FFF2-40B4-BE49-F238E27FC236}">
                  <a16:creationId xmlns:a16="http://schemas.microsoft.com/office/drawing/2014/main" id="{D0704A7A-75B2-064A-982E-77EFB6C629D6}"/>
                </a:ext>
              </a:extLst>
            </p:cNvPr>
            <p:cNvSpPr txBox="1"/>
            <p:nvPr/>
          </p:nvSpPr>
          <p:spPr>
            <a:xfrm>
              <a:off x="1436912" y="2154665"/>
              <a:ext cx="3329397" cy="523220"/>
            </a:xfrm>
            <a:prstGeom prst="rect">
              <a:avLst/>
            </a:prstGeom>
            <a:noFill/>
          </p:spPr>
          <p:txBody>
            <a:bodyPr wrap="square" rtlCol="0">
              <a:spAutoFit/>
            </a:bodyPr>
            <a:lstStyle/>
            <a:p>
              <a:r>
                <a:rPr lang="en-GB" sz="2800" dirty="0" err="1">
                  <a:solidFill>
                    <a:schemeClr val="tx2"/>
                  </a:solidFill>
                  <a:latin typeface="Roboto Light" panose="02000000000000000000" pitchFamily="2" charset="0"/>
                  <a:ea typeface="Roboto Light" panose="02000000000000000000" pitchFamily="2" charset="0"/>
                </a:rPr>
                <a:t>Pseudonymisierung</a:t>
              </a:r>
              <a:endParaRPr lang="en-GB" sz="2800" dirty="0">
                <a:solidFill>
                  <a:schemeClr val="tx2"/>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87DD267E-DB28-2546-8A3C-E43B91415D3B}"/>
                </a:ext>
              </a:extLst>
            </p:cNvPr>
            <p:cNvSpPr txBox="1"/>
            <p:nvPr/>
          </p:nvSpPr>
          <p:spPr>
            <a:xfrm>
              <a:off x="1436913" y="4285993"/>
              <a:ext cx="3156857" cy="738664"/>
            </a:xfrm>
            <a:prstGeom prst="rect">
              <a:avLst/>
            </a:prstGeom>
            <a:noFill/>
          </p:spPr>
          <p:txBody>
            <a:bodyPr wrap="square" rtlCol="0">
              <a:spAutoFit/>
            </a:bodyPr>
            <a:lstStyle/>
            <a:p>
              <a:pPr algn="ctr"/>
              <a:r>
                <a:rPr lang="en-GB" sz="1400" i="1" dirty="0">
                  <a:solidFill>
                    <a:schemeClr val="tx2"/>
                  </a:solidFill>
                  <a:latin typeface="Roboto Light" panose="02000000000000000000" pitchFamily="2" charset="0"/>
                  <a:ea typeface="Roboto Light" panose="02000000000000000000" pitchFamily="2" charset="0"/>
                </a:rPr>
                <a:t>Ein </a:t>
              </a:r>
              <a:r>
                <a:rPr lang="en-GB" sz="1400" i="1" dirty="0" err="1">
                  <a:solidFill>
                    <a:schemeClr val="tx2"/>
                  </a:solidFill>
                  <a:latin typeface="Roboto Light" panose="02000000000000000000" pitchFamily="2" charset="0"/>
                  <a:ea typeface="Roboto Light" panose="02000000000000000000" pitchFamily="2" charset="0"/>
                </a:rPr>
                <a:t>Bezug</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zur</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betroffenen</a:t>
              </a:r>
              <a:r>
                <a:rPr lang="en-GB" sz="1400" i="1" dirty="0">
                  <a:solidFill>
                    <a:schemeClr val="tx2"/>
                  </a:solidFill>
                  <a:latin typeface="Roboto Light" panose="02000000000000000000" pitchFamily="2" charset="0"/>
                  <a:ea typeface="Roboto Light" panose="02000000000000000000" pitchFamily="2" charset="0"/>
                </a:rPr>
                <a:t> Person </a:t>
              </a:r>
              <a:r>
                <a:rPr lang="en-GB" sz="1400" i="1" dirty="0" err="1">
                  <a:solidFill>
                    <a:schemeClr val="tx2"/>
                  </a:solidFill>
                  <a:latin typeface="Roboto Light" panose="02000000000000000000" pitchFamily="2" charset="0"/>
                  <a:ea typeface="Roboto Light" panose="02000000000000000000" pitchFamily="2" charset="0"/>
                </a:rPr>
                <a:t>ist</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nur</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unter</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Zuhilfenahme</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zusätzlicher</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Informationen</a:t>
              </a:r>
              <a:r>
                <a:rPr lang="en-GB" sz="1400" i="1" dirty="0">
                  <a:solidFill>
                    <a:schemeClr val="tx2"/>
                  </a:solidFill>
                  <a:latin typeface="Roboto Light" panose="02000000000000000000" pitchFamily="2" charset="0"/>
                  <a:ea typeface="Roboto Light" panose="02000000000000000000" pitchFamily="2" charset="0"/>
                </a:rPr>
                <a:t> </a:t>
              </a:r>
              <a:r>
                <a:rPr lang="en-GB" sz="1400" i="1" dirty="0" err="1">
                  <a:solidFill>
                    <a:schemeClr val="tx2"/>
                  </a:solidFill>
                  <a:latin typeface="Roboto Light" panose="02000000000000000000" pitchFamily="2" charset="0"/>
                  <a:ea typeface="Roboto Light" panose="02000000000000000000" pitchFamily="2" charset="0"/>
                </a:rPr>
                <a:t>möglich</a:t>
              </a:r>
              <a:r>
                <a:rPr lang="en-GB" sz="1400" i="1" dirty="0">
                  <a:solidFill>
                    <a:schemeClr val="tx2"/>
                  </a:solidFill>
                  <a:latin typeface="Roboto Light" panose="02000000000000000000" pitchFamily="2" charset="0"/>
                  <a:ea typeface="Roboto Light" panose="02000000000000000000" pitchFamily="2" charset="0"/>
                </a:rPr>
                <a:t> (Art. 5)</a:t>
              </a:r>
            </a:p>
          </p:txBody>
        </p:sp>
      </p:grpSp>
      <p:grpSp>
        <p:nvGrpSpPr>
          <p:cNvPr id="24" name="Gruppieren 23">
            <a:extLst>
              <a:ext uri="{FF2B5EF4-FFF2-40B4-BE49-F238E27FC236}">
                <a16:creationId xmlns:a16="http://schemas.microsoft.com/office/drawing/2014/main" id="{901FDE34-FABC-5443-8673-9098BFFD1749}"/>
              </a:ext>
            </a:extLst>
          </p:cNvPr>
          <p:cNvGrpSpPr/>
          <p:nvPr/>
        </p:nvGrpSpPr>
        <p:grpSpPr>
          <a:xfrm>
            <a:off x="4322055" y="1805186"/>
            <a:ext cx="2851453" cy="830997"/>
            <a:chOff x="1672175" y="4603266"/>
            <a:chExt cx="2385493" cy="1021881"/>
          </a:xfrm>
        </p:grpSpPr>
        <p:sp>
          <p:nvSpPr>
            <p:cNvPr id="25" name="Abgerundetes Rechteck 24">
              <a:extLst>
                <a:ext uri="{FF2B5EF4-FFF2-40B4-BE49-F238E27FC236}">
                  <a16:creationId xmlns:a16="http://schemas.microsoft.com/office/drawing/2014/main" id="{49DC2E50-03E2-504A-9C00-92F9616C6B49}"/>
                </a:ext>
              </a:extLst>
            </p:cNvPr>
            <p:cNvSpPr/>
            <p:nvPr/>
          </p:nvSpPr>
          <p:spPr>
            <a:xfrm>
              <a:off x="1672175" y="4603266"/>
              <a:ext cx="2385493" cy="1021881"/>
            </a:xfrm>
            <a:prstGeom prst="roundRect">
              <a:avLst/>
            </a:prstGeom>
            <a:noFill/>
            <a:ln>
              <a:solidFill>
                <a:srgbClr val="7C64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Textfeld 25">
              <a:extLst>
                <a:ext uri="{FF2B5EF4-FFF2-40B4-BE49-F238E27FC236}">
                  <a16:creationId xmlns:a16="http://schemas.microsoft.com/office/drawing/2014/main" id="{33C0AB6E-0A90-324E-8B53-39EC6AC922ED}"/>
                </a:ext>
              </a:extLst>
            </p:cNvPr>
            <p:cNvSpPr txBox="1"/>
            <p:nvPr/>
          </p:nvSpPr>
          <p:spPr>
            <a:xfrm>
              <a:off x="1870939" y="4603648"/>
              <a:ext cx="1979894" cy="338554"/>
            </a:xfrm>
            <a:prstGeom prst="rect">
              <a:avLst/>
            </a:prstGeom>
            <a:noFill/>
          </p:spPr>
          <p:txBody>
            <a:bodyPr wrap="square" rtlCol="0">
              <a:spAutoFit/>
            </a:bodyPr>
            <a:lstStyle/>
            <a:p>
              <a:pPr algn="ctr"/>
              <a:r>
                <a:rPr lang="de-DE" sz="1600" dirty="0">
                  <a:solidFill>
                    <a:srgbClr val="7C6491"/>
                  </a:solidFill>
                  <a:latin typeface="Roboto Light" pitchFamily="2" charset="0"/>
                  <a:ea typeface="Roboto Light" pitchFamily="2" charset="0"/>
                </a:rPr>
                <a:t>Datenreduktion</a:t>
              </a:r>
            </a:p>
          </p:txBody>
        </p:sp>
        <p:sp>
          <p:nvSpPr>
            <p:cNvPr id="34" name="Textfeld 33">
              <a:extLst>
                <a:ext uri="{FF2B5EF4-FFF2-40B4-BE49-F238E27FC236}">
                  <a16:creationId xmlns:a16="http://schemas.microsoft.com/office/drawing/2014/main" id="{2B198C51-FC99-D646-AD7E-E0EEAAD9EBAE}"/>
                </a:ext>
              </a:extLst>
            </p:cNvPr>
            <p:cNvSpPr txBox="1"/>
            <p:nvPr/>
          </p:nvSpPr>
          <p:spPr>
            <a:xfrm>
              <a:off x="1785215" y="4845447"/>
              <a:ext cx="2272453" cy="749179"/>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Personenbezogene Daten dürfen nur so lange gespeichert werden, wie sie auch noch einen Zweck erfüllen.</a:t>
              </a:r>
            </a:p>
          </p:txBody>
        </p:sp>
      </p:grpSp>
      <p:pic>
        <p:nvPicPr>
          <p:cNvPr id="9" name="Grafik 8" descr="Partymaske mit einfarbiger Füllung">
            <a:extLst>
              <a:ext uri="{FF2B5EF4-FFF2-40B4-BE49-F238E27FC236}">
                <a16:creationId xmlns:a16="http://schemas.microsoft.com/office/drawing/2014/main" id="{6D5895F1-C780-0740-AF5B-AC907FB03A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7260" y="3320758"/>
            <a:ext cx="914400" cy="914400"/>
          </a:xfrm>
          <a:prstGeom prst="rect">
            <a:avLst/>
          </a:prstGeom>
        </p:spPr>
      </p:pic>
      <p:pic>
        <p:nvPicPr>
          <p:cNvPr id="11" name="Grafik 10" descr="Schnäuzer mit einfarbiger Füllung">
            <a:extLst>
              <a:ext uri="{FF2B5EF4-FFF2-40B4-BE49-F238E27FC236}">
                <a16:creationId xmlns:a16="http://schemas.microsoft.com/office/drawing/2014/main" id="{DB578EB4-A5BD-594C-9F91-257F5FBA13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2620" y="3702691"/>
            <a:ext cx="565442" cy="565442"/>
          </a:xfrm>
          <a:prstGeom prst="rect">
            <a:avLst/>
          </a:prstGeom>
        </p:spPr>
      </p:pic>
      <p:pic>
        <p:nvPicPr>
          <p:cNvPr id="16" name="Grafik 15" descr="Schild mit einfarbiger Füllung">
            <a:extLst>
              <a:ext uri="{FF2B5EF4-FFF2-40B4-BE49-F238E27FC236}">
                <a16:creationId xmlns:a16="http://schemas.microsoft.com/office/drawing/2014/main" id="{B73715FF-6F47-A84C-9678-BF82861DF1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01759" y="3303505"/>
            <a:ext cx="1038602" cy="1038602"/>
          </a:xfrm>
          <a:prstGeom prst="rect">
            <a:avLst/>
          </a:prstGeom>
        </p:spPr>
      </p:pic>
      <p:pic>
        <p:nvPicPr>
          <p:cNvPr id="35" name="Grafik 34" descr="Fragezeichen mit einfarbiger Füllung">
            <a:extLst>
              <a:ext uri="{FF2B5EF4-FFF2-40B4-BE49-F238E27FC236}">
                <a16:creationId xmlns:a16="http://schemas.microsoft.com/office/drawing/2014/main" id="{91E0374F-E78D-E748-8855-B805D45862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24544" y="3575067"/>
            <a:ext cx="565442" cy="565442"/>
          </a:xfrm>
          <a:prstGeom prst="rect">
            <a:avLst/>
          </a:prstGeom>
        </p:spPr>
      </p:pic>
    </p:spTree>
    <p:extLst>
      <p:ext uri="{BB962C8B-B14F-4D97-AF65-F5344CB8AC3E}">
        <p14:creationId xmlns:p14="http://schemas.microsoft.com/office/powerpoint/2010/main" val="303489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draußen, Gruppe, Foto enthält.&#10;&#10;Automatisch generierte Beschreibung">
            <a:extLst>
              <a:ext uri="{FF2B5EF4-FFF2-40B4-BE49-F238E27FC236}">
                <a16:creationId xmlns:a16="http://schemas.microsoft.com/office/drawing/2014/main" id="{033B0E88-F816-854E-97EC-6CEC4EFB1EE5}"/>
              </a:ext>
            </a:extLst>
          </p:cNvPr>
          <p:cNvPicPr>
            <a:picLocks noChangeAspect="1"/>
          </p:cNvPicPr>
          <p:nvPr/>
        </p:nvPicPr>
        <p:blipFill rotWithShape="1">
          <a:blip r:embed="rId3">
            <a:extLst>
              <a:ext uri="{28A0092B-C50C-407E-A947-70E740481C1C}">
                <a14:useLocalDpi xmlns:a14="http://schemas.microsoft.com/office/drawing/2010/main" val="0"/>
              </a:ext>
            </a:extLst>
          </a:blip>
          <a:srcRect b="18168"/>
          <a:stretch/>
        </p:blipFill>
        <p:spPr>
          <a:xfrm>
            <a:off x="356049" y="1820708"/>
            <a:ext cx="5257800" cy="4214981"/>
          </a:xfrm>
          <a:prstGeom prst="rect">
            <a:avLst/>
          </a:prstGeom>
        </p:spPr>
      </p:pic>
      <p:sp>
        <p:nvSpPr>
          <p:cNvPr id="9" name="Textplatzhalter 8">
            <a:extLst>
              <a:ext uri="{FF2B5EF4-FFF2-40B4-BE49-F238E27FC236}">
                <a16:creationId xmlns:a16="http://schemas.microsoft.com/office/drawing/2014/main" id="{A57612C0-CFFD-6449-9958-558A6F1C800C}"/>
              </a:ext>
            </a:extLst>
          </p:cNvPr>
          <p:cNvSpPr>
            <a:spLocks noGrp="1"/>
          </p:cNvSpPr>
          <p:nvPr>
            <p:ph type="body" sz="quarter" idx="13"/>
          </p:nvPr>
        </p:nvSpPr>
        <p:spPr>
          <a:xfrm>
            <a:off x="356051" y="1820708"/>
            <a:ext cx="5257800" cy="4214981"/>
          </a:xfrm>
        </p:spPr>
        <p:txBody>
          <a:bodyPr/>
          <a:lstStyle/>
          <a:p>
            <a:endParaRPr lang="de-DE" dirty="0"/>
          </a:p>
        </p:txBody>
      </p:sp>
      <p:sp>
        <p:nvSpPr>
          <p:cNvPr id="2" name="Titel 1">
            <a:extLst>
              <a:ext uri="{FF2B5EF4-FFF2-40B4-BE49-F238E27FC236}">
                <a16:creationId xmlns:a16="http://schemas.microsoft.com/office/drawing/2014/main" id="{808E6898-CA05-CB4B-AB16-0F85F4C5B1FA}"/>
              </a:ext>
            </a:extLst>
          </p:cNvPr>
          <p:cNvSpPr>
            <a:spLocks noGrp="1"/>
          </p:cNvSpPr>
          <p:nvPr>
            <p:ph type="title"/>
          </p:nvPr>
        </p:nvSpPr>
        <p:spPr/>
        <p:txBody>
          <a:bodyPr/>
          <a:lstStyle/>
          <a:p>
            <a:r>
              <a:rPr lang="de-DE" dirty="0"/>
              <a:t>Wer wir sind</a:t>
            </a:r>
          </a:p>
        </p:txBody>
      </p:sp>
      <p:sp>
        <p:nvSpPr>
          <p:cNvPr id="3" name="Inhaltsplatzhalter 2">
            <a:extLst>
              <a:ext uri="{FF2B5EF4-FFF2-40B4-BE49-F238E27FC236}">
                <a16:creationId xmlns:a16="http://schemas.microsoft.com/office/drawing/2014/main" id="{48C17F2D-C8A8-FD41-BB3D-38B33356F21F}"/>
              </a:ext>
            </a:extLst>
          </p:cNvPr>
          <p:cNvSpPr>
            <a:spLocks noGrp="1"/>
          </p:cNvSpPr>
          <p:nvPr>
            <p:ph sz="half" idx="2"/>
          </p:nvPr>
        </p:nvSpPr>
        <p:spPr>
          <a:xfrm>
            <a:off x="6096000" y="4224043"/>
            <a:ext cx="5257800" cy="1817983"/>
          </a:xfrm>
        </p:spPr>
        <p:txBody>
          <a:bodyPr>
            <a:normAutofit fontScale="85000" lnSpcReduction="20000"/>
          </a:bodyPr>
          <a:lstStyle/>
          <a:p>
            <a:pPr marL="0" indent="0">
              <a:buNone/>
            </a:pPr>
            <a:r>
              <a:rPr lang="de-DE" dirty="0"/>
              <a:t>Wir sind ein deutschlandweites Netzwerk von über 1,700 </a:t>
            </a:r>
            <a:r>
              <a:rPr lang="de-DE" dirty="0" err="1"/>
              <a:t>Datenwissenschaftler:innen</a:t>
            </a:r>
            <a:r>
              <a:rPr lang="de-DE" dirty="0"/>
              <a:t>, die die Welt durch und mit Daten verbessern wollen. </a:t>
            </a:r>
          </a:p>
          <a:p>
            <a:pPr marL="0" indent="0">
              <a:buNone/>
            </a:pPr>
            <a:r>
              <a:rPr lang="de-DE" dirty="0">
                <a:solidFill>
                  <a:srgbClr val="125299"/>
                </a:solidFill>
              </a:rPr>
              <a:t>#</a:t>
            </a:r>
            <a:r>
              <a:rPr lang="de-DE" i="1" dirty="0" err="1">
                <a:solidFill>
                  <a:srgbClr val="125299"/>
                </a:solidFill>
              </a:rPr>
              <a:t>MetaWeltretter</a:t>
            </a:r>
            <a:endParaRPr lang="de-DE" i="1" dirty="0">
              <a:solidFill>
                <a:srgbClr val="125299"/>
              </a:solidFill>
            </a:endParaRPr>
          </a:p>
        </p:txBody>
      </p:sp>
      <p:pic>
        <p:nvPicPr>
          <p:cNvPr id="4" name="Grafik 3">
            <a:extLst>
              <a:ext uri="{FF2B5EF4-FFF2-40B4-BE49-F238E27FC236}">
                <a16:creationId xmlns:a16="http://schemas.microsoft.com/office/drawing/2014/main" id="{E352BE9C-8BD0-BA4F-8B91-2A1AA0E57F8A}"/>
              </a:ext>
            </a:extLst>
          </p:cNvPr>
          <p:cNvPicPr>
            <a:picLocks noChangeAspect="1"/>
          </p:cNvPicPr>
          <p:nvPr/>
        </p:nvPicPr>
        <p:blipFill>
          <a:blip r:embed="rId4"/>
          <a:stretch>
            <a:fillRect/>
          </a:stretch>
        </p:blipFill>
        <p:spPr>
          <a:xfrm>
            <a:off x="6106025" y="1820708"/>
            <a:ext cx="2326775" cy="1796407"/>
          </a:xfrm>
          <a:prstGeom prst="rect">
            <a:avLst/>
          </a:prstGeom>
        </p:spPr>
      </p:pic>
    </p:spTree>
    <p:extLst>
      <p:ext uri="{BB962C8B-B14F-4D97-AF65-F5344CB8AC3E}">
        <p14:creationId xmlns:p14="http://schemas.microsoft.com/office/powerpoint/2010/main" val="276625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Denkaufgabe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1420483" y="3024802"/>
            <a:ext cx="9351034" cy="2594119"/>
          </a:xfrm>
        </p:spPr>
        <p:txBody>
          <a:bodyPr>
            <a:noAutofit/>
          </a:bodyPr>
          <a:lstStyle/>
          <a:p>
            <a:pPr>
              <a:spcBef>
                <a:spcPts val="0"/>
              </a:spcBef>
            </a:pPr>
            <a:r>
              <a:rPr lang="de-DE" sz="2133" dirty="0"/>
              <a:t>Wir speichern die Daten von zehn </a:t>
            </a:r>
            <a:r>
              <a:rPr lang="de-DE" sz="2133" dirty="0" err="1"/>
              <a:t>Workshopteilnehmer:innen</a:t>
            </a:r>
            <a:r>
              <a:rPr lang="de-DE" sz="2133" dirty="0"/>
              <a:t> mit Namen, Kontaktdaten, Alter, Geschlecht und Note. Vor Veröffentlichung löschen wir zur Anonymisierung Name und Kontaktdaten. Ist das ausreichend?</a:t>
            </a:r>
          </a:p>
          <a:p>
            <a:pPr>
              <a:spcBef>
                <a:spcPts val="0"/>
              </a:spcBef>
            </a:pPr>
            <a:endParaRPr lang="de-DE" sz="2133" dirty="0"/>
          </a:p>
          <a:p>
            <a:pPr>
              <a:spcBef>
                <a:spcPts val="0"/>
              </a:spcBef>
            </a:pPr>
            <a:endParaRPr lang="de-DE" sz="2133" dirty="0"/>
          </a:p>
          <a:p>
            <a:endParaRPr lang="de-DE" sz="2133" dirty="0"/>
          </a:p>
          <a:p>
            <a:endParaRPr lang="de-DE" sz="2133" dirty="0"/>
          </a:p>
          <a:p>
            <a:endParaRPr lang="de-DE" sz="2133" dirty="0"/>
          </a:p>
          <a:p>
            <a:r>
              <a:rPr lang="en-US" sz="2133" i="1" dirty="0"/>
              <a:t>- 2 min -</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sp>
        <p:nvSpPr>
          <p:cNvPr id="6" name="Abgerundetes Rechteck 5">
            <a:extLst>
              <a:ext uri="{FF2B5EF4-FFF2-40B4-BE49-F238E27FC236}">
                <a16:creationId xmlns:a16="http://schemas.microsoft.com/office/drawing/2014/main" id="{66761CF3-5909-DF47-8FBF-9E14421C5F74}"/>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graphicFrame>
        <p:nvGraphicFramePr>
          <p:cNvPr id="4" name="Tabelle 6">
            <a:extLst>
              <a:ext uri="{FF2B5EF4-FFF2-40B4-BE49-F238E27FC236}">
                <a16:creationId xmlns:a16="http://schemas.microsoft.com/office/drawing/2014/main" id="{5DC27694-2162-F042-9E19-6A3540AF0ABC}"/>
              </a:ext>
            </a:extLst>
          </p:cNvPr>
          <p:cNvGraphicFramePr>
            <a:graphicFrameLocks noGrp="1"/>
          </p:cNvGraphicFramePr>
          <p:nvPr>
            <p:extLst>
              <p:ext uri="{D42A27DB-BD31-4B8C-83A1-F6EECF244321}">
                <p14:modId xmlns:p14="http://schemas.microsoft.com/office/powerpoint/2010/main" val="1422088291"/>
              </p:ext>
            </p:extLst>
          </p:nvPr>
        </p:nvGraphicFramePr>
        <p:xfrm>
          <a:off x="4291073" y="4015238"/>
          <a:ext cx="3536830" cy="1833880"/>
        </p:xfrm>
        <a:graphic>
          <a:graphicData uri="http://schemas.openxmlformats.org/drawingml/2006/table">
            <a:tbl>
              <a:tblPr firstRow="1" bandRow="1">
                <a:tableStyleId>{5C22544A-7EE6-4342-B048-85BDC9FD1C3A}</a:tableStyleId>
              </a:tblPr>
              <a:tblGrid>
                <a:gridCol w="1768415">
                  <a:extLst>
                    <a:ext uri="{9D8B030D-6E8A-4147-A177-3AD203B41FA5}">
                      <a16:colId xmlns:a16="http://schemas.microsoft.com/office/drawing/2014/main" val="3626152294"/>
                    </a:ext>
                  </a:extLst>
                </a:gridCol>
                <a:gridCol w="1768415">
                  <a:extLst>
                    <a:ext uri="{9D8B030D-6E8A-4147-A177-3AD203B41FA5}">
                      <a16:colId xmlns:a16="http://schemas.microsoft.com/office/drawing/2014/main" val="3182698866"/>
                    </a:ext>
                  </a:extLst>
                </a:gridCol>
              </a:tblGrid>
              <a:tr h="370840">
                <a:tc gridSpan="2">
                  <a:txBody>
                    <a:bodyPr/>
                    <a:lstStyle/>
                    <a:p>
                      <a:pPr algn="ctr"/>
                      <a:r>
                        <a:rPr lang="en-GB" b="0" i="0" dirty="0" err="1">
                          <a:solidFill>
                            <a:schemeClr val="tx1"/>
                          </a:solidFill>
                          <a:latin typeface="Roboto Light" panose="02000000000000000000" pitchFamily="2" charset="0"/>
                          <a:ea typeface="Roboto Light" panose="02000000000000000000" pitchFamily="2" charset="0"/>
                        </a:rPr>
                        <a:t>Teilnehmer:innen</a:t>
                      </a:r>
                      <a:r>
                        <a:rPr lang="en-GB" b="0" i="0" dirty="0">
                          <a:solidFill>
                            <a:schemeClr val="tx1"/>
                          </a:solidFill>
                          <a:latin typeface="Roboto Light" panose="02000000000000000000" pitchFamily="2" charset="0"/>
                          <a:ea typeface="Roboto Light" panose="02000000000000000000" pitchFamily="2" charset="0"/>
                        </a:rPr>
                        <a:t> am 01.04.21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GB" b="0" i="0" dirty="0">
                        <a:solidFill>
                          <a:schemeClr val="tx1"/>
                        </a:solidFill>
                        <a:latin typeface="Roboto Light" panose="02000000000000000000" pitchFamily="2" charset="0"/>
                        <a:ea typeface="Roboto Light"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77038153"/>
                  </a:ext>
                </a:extLst>
              </a:tr>
              <a:tr h="370840">
                <a:tc>
                  <a:txBody>
                    <a:bodyPr/>
                    <a:lstStyle/>
                    <a:p>
                      <a:pPr algn="ctr"/>
                      <a:r>
                        <a:rPr lang="en-GB" b="0" i="0" dirty="0">
                          <a:solidFill>
                            <a:schemeClr val="tx1"/>
                          </a:solidFill>
                          <a:latin typeface="Roboto Light" panose="02000000000000000000" pitchFamily="2" charset="0"/>
                          <a:ea typeface="Roboto Light" panose="02000000000000000000" pitchFamily="2" charset="0"/>
                        </a:rPr>
                        <a:t>M – 23 – 2.0</a:t>
                      </a:r>
                    </a:p>
                    <a:p>
                      <a:pPr algn="ctr"/>
                      <a:r>
                        <a:rPr lang="en-GB" b="0" i="0" dirty="0">
                          <a:solidFill>
                            <a:schemeClr val="tx1"/>
                          </a:solidFill>
                          <a:latin typeface="Roboto Light" panose="02000000000000000000" pitchFamily="2" charset="0"/>
                          <a:ea typeface="Roboto Light" panose="02000000000000000000" pitchFamily="2" charset="0"/>
                        </a:rPr>
                        <a:t>M – 25 – 3.0</a:t>
                      </a:r>
                    </a:p>
                    <a:p>
                      <a:pPr algn="ctr"/>
                      <a:r>
                        <a:rPr lang="en-GB" b="0" i="0" dirty="0">
                          <a:solidFill>
                            <a:schemeClr val="tx1"/>
                          </a:solidFill>
                          <a:latin typeface="Roboto Light" panose="02000000000000000000" pitchFamily="2" charset="0"/>
                          <a:ea typeface="Roboto Light" panose="02000000000000000000" pitchFamily="2" charset="0"/>
                        </a:rPr>
                        <a:t>M – 56 – 4.0</a:t>
                      </a:r>
                    </a:p>
                    <a:p>
                      <a:pPr algn="ctr"/>
                      <a:r>
                        <a:rPr lang="en-GB" b="0" i="0" dirty="0">
                          <a:solidFill>
                            <a:schemeClr val="tx1"/>
                          </a:solidFill>
                          <a:latin typeface="Roboto Light" panose="02000000000000000000" pitchFamily="2" charset="0"/>
                          <a:ea typeface="Roboto Light" panose="02000000000000000000" pitchFamily="2" charset="0"/>
                        </a:rPr>
                        <a:t>M – 64 – 2.0</a:t>
                      </a:r>
                    </a:p>
                    <a:p>
                      <a:pPr algn="ctr"/>
                      <a:r>
                        <a:rPr lang="en-GB" b="0" i="0" dirty="0">
                          <a:solidFill>
                            <a:schemeClr val="tx1"/>
                          </a:solidFill>
                          <a:latin typeface="Roboto Light" panose="02000000000000000000" pitchFamily="2" charset="0"/>
                          <a:ea typeface="Roboto Light" panose="02000000000000000000" pitchFamily="2" charset="0"/>
                        </a:rPr>
                        <a:t>M – 36 –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b="0" i="0" dirty="0">
                          <a:solidFill>
                            <a:schemeClr val="tx1"/>
                          </a:solidFill>
                          <a:latin typeface="Roboto Light" panose="02000000000000000000" pitchFamily="2" charset="0"/>
                          <a:ea typeface="Roboto Light" panose="02000000000000000000" pitchFamily="2" charset="0"/>
                        </a:rPr>
                        <a:t>W – 19 – 1.0</a:t>
                      </a:r>
                    </a:p>
                    <a:p>
                      <a:pPr algn="ctr"/>
                      <a:r>
                        <a:rPr lang="en-GB" b="0" i="0" dirty="0">
                          <a:solidFill>
                            <a:schemeClr val="tx1"/>
                          </a:solidFill>
                          <a:latin typeface="Roboto Light" panose="02000000000000000000" pitchFamily="2" charset="0"/>
                          <a:ea typeface="Roboto Light" panose="02000000000000000000" pitchFamily="2" charset="0"/>
                        </a:rPr>
                        <a:t>W – 38 – 5.0 </a:t>
                      </a:r>
                    </a:p>
                    <a:p>
                      <a:pPr algn="ctr"/>
                      <a:r>
                        <a:rPr lang="en-GB" b="0" i="0" dirty="0">
                          <a:solidFill>
                            <a:schemeClr val="tx1"/>
                          </a:solidFill>
                          <a:latin typeface="Roboto Light" panose="02000000000000000000" pitchFamily="2" charset="0"/>
                          <a:ea typeface="Roboto Light" panose="02000000000000000000" pitchFamily="2" charset="0"/>
                        </a:rPr>
                        <a:t>W – 43 – 2.0 </a:t>
                      </a:r>
                    </a:p>
                    <a:p>
                      <a:pPr algn="ctr"/>
                      <a:r>
                        <a:rPr lang="en-GB" b="0" i="0" dirty="0">
                          <a:solidFill>
                            <a:schemeClr val="tx1"/>
                          </a:solidFill>
                          <a:latin typeface="Roboto Light" panose="02000000000000000000" pitchFamily="2" charset="0"/>
                          <a:ea typeface="Roboto Light" panose="02000000000000000000" pitchFamily="2" charset="0"/>
                        </a:rPr>
                        <a:t>W – 59 – 3.0 </a:t>
                      </a:r>
                    </a:p>
                    <a:p>
                      <a:pPr algn="ctr"/>
                      <a:r>
                        <a:rPr lang="en-GB" b="0" i="0" dirty="0">
                          <a:solidFill>
                            <a:schemeClr val="tx1"/>
                          </a:solidFill>
                          <a:latin typeface="Roboto Light" panose="02000000000000000000" pitchFamily="2" charset="0"/>
                          <a:ea typeface="Roboto Light" panose="02000000000000000000" pitchFamily="2" charset="0"/>
                        </a:rPr>
                        <a:t>W – 76 – 4.0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719409"/>
                  </a:ext>
                </a:extLst>
              </a:tr>
            </a:tbl>
          </a:graphicData>
        </a:graphic>
      </p:graphicFrame>
    </p:spTree>
    <p:extLst>
      <p:ext uri="{BB962C8B-B14F-4D97-AF65-F5344CB8AC3E}">
        <p14:creationId xmlns:p14="http://schemas.microsoft.com/office/powerpoint/2010/main" val="1115502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2173288" y="1341279"/>
            <a:ext cx="7772400" cy="1683520"/>
          </a:xfrm>
        </p:spPr>
        <p:txBody>
          <a:bodyPr/>
          <a:lstStyle/>
          <a:p>
            <a:r>
              <a:rPr lang="en-US" dirty="0" err="1"/>
              <a:t>Lösung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2321000" y="3030353"/>
            <a:ext cx="7549999" cy="2594119"/>
          </a:xfrm>
        </p:spPr>
        <p:txBody>
          <a:bodyPr>
            <a:noAutofit/>
          </a:bodyPr>
          <a:lstStyle/>
          <a:p>
            <a:pPr algn="just">
              <a:spcBef>
                <a:spcPts val="0"/>
              </a:spcBef>
            </a:pPr>
            <a:r>
              <a:rPr lang="de-DE" sz="2133" dirty="0"/>
              <a:t>Nein. Tatsächlich ließe sich mit der Zuhilfenahme von zusätzlichen Informationen genau bestimmen, wer am Kurs teilgenommen und welche Note erreicht hat. Letztlich ist mit der Informationskombination Geschlecht und Alter eine Re-Identifikation möglich. Deshalb gilt hier auch weiterhin die DSGVO. Eine Veröffentlichung ist also nur mit vorheriger Einwilligung der </a:t>
            </a:r>
            <a:r>
              <a:rPr lang="de-DE" sz="2133" dirty="0" err="1"/>
              <a:t>Teilnehmer:innen</a:t>
            </a:r>
            <a:r>
              <a:rPr lang="de-DE" sz="2133" dirty="0"/>
              <a:t> erlaubt. Orientierung bietet hier der Umgang mit Zensusdaten: Gem. §16 Bundesstatistikgesetz ändert SAFE die Daten so, dass jede Merkmalskombination mindestens dreimal oder gar nicht mehr auftritt.</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5071063" y="473936"/>
            <a:ext cx="1976852" cy="1372585"/>
          </a:xfrm>
          <a:prstGeom prst="rect">
            <a:avLst/>
          </a:prstGeom>
        </p:spPr>
      </p:pic>
      <p:pic>
        <p:nvPicPr>
          <p:cNvPr id="10" name="Grafik 9" descr="Roboter">
            <a:extLst>
              <a:ext uri="{FF2B5EF4-FFF2-40B4-BE49-F238E27FC236}">
                <a16:creationId xmlns:a16="http://schemas.microsoft.com/office/drawing/2014/main" id="{EAAA70B7-1B25-9746-8BF3-922BE490C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8417" y="4997988"/>
            <a:ext cx="1219200" cy="1219200"/>
          </a:xfrm>
          <a:prstGeom prst="rect">
            <a:avLst/>
          </a:prstGeom>
        </p:spPr>
      </p:pic>
      <p:pic>
        <p:nvPicPr>
          <p:cNvPr id="11" name="Grafik 10" descr="Gedankenblase mit einfarbiger Füllung">
            <a:extLst>
              <a:ext uri="{FF2B5EF4-FFF2-40B4-BE49-F238E27FC236}">
                <a16:creationId xmlns:a16="http://schemas.microsoft.com/office/drawing/2014/main" id="{40002153-5CF9-C543-990D-94DED1973E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40888" y="4057208"/>
            <a:ext cx="1219200" cy="1219200"/>
          </a:xfrm>
          <a:prstGeom prst="rect">
            <a:avLst/>
          </a:prstGeom>
        </p:spPr>
      </p:pic>
      <p:pic>
        <p:nvPicPr>
          <p:cNvPr id="12" name="Grafik 11" descr="Fragezeichen mit einfarbiger Füllung">
            <a:extLst>
              <a:ext uri="{FF2B5EF4-FFF2-40B4-BE49-F238E27FC236}">
                <a16:creationId xmlns:a16="http://schemas.microsoft.com/office/drawing/2014/main" id="{0758C912-D9D9-C341-81D1-F3855CB12C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4096" y="4291207"/>
            <a:ext cx="472783" cy="472783"/>
          </a:xfrm>
          <a:prstGeom prst="rect">
            <a:avLst/>
          </a:prstGeom>
        </p:spPr>
      </p:pic>
      <p:sp>
        <p:nvSpPr>
          <p:cNvPr id="13" name="Oval 12">
            <a:extLst>
              <a:ext uri="{FF2B5EF4-FFF2-40B4-BE49-F238E27FC236}">
                <a16:creationId xmlns:a16="http://schemas.microsoft.com/office/drawing/2014/main" id="{DDF24EBE-5AB6-D141-B58B-371232E04B3C}"/>
              </a:ext>
            </a:extLst>
          </p:cNvPr>
          <p:cNvSpPr/>
          <p:nvPr/>
        </p:nvSpPr>
        <p:spPr>
          <a:xfrm>
            <a:off x="10726057" y="5040016"/>
            <a:ext cx="580571" cy="4727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descr="Laut weinendes Gesicht mit einfarbiger Füllung mit einfarbiger Füllung">
            <a:extLst>
              <a:ext uri="{FF2B5EF4-FFF2-40B4-BE49-F238E27FC236}">
                <a16:creationId xmlns:a16="http://schemas.microsoft.com/office/drawing/2014/main" id="{64D8A036-EB1E-0941-85D7-7712F6B517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5875" y="4965940"/>
            <a:ext cx="620933" cy="620933"/>
          </a:xfrm>
          <a:prstGeom prst="rect">
            <a:avLst/>
          </a:prstGeom>
        </p:spPr>
      </p:pic>
      <p:sp>
        <p:nvSpPr>
          <p:cNvPr id="15" name="TextBox 8">
            <a:extLst>
              <a:ext uri="{FF2B5EF4-FFF2-40B4-BE49-F238E27FC236}">
                <a16:creationId xmlns:a16="http://schemas.microsoft.com/office/drawing/2014/main" id="{EF007316-0C07-3041-AF93-29494D188709}"/>
              </a:ext>
            </a:extLst>
          </p:cNvPr>
          <p:cNvSpPr txBox="1"/>
          <p:nvPr/>
        </p:nvSpPr>
        <p:spPr>
          <a:xfrm>
            <a:off x="2214205" y="6523054"/>
            <a:ext cx="7763587"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t>
            </a:r>
            <a:r>
              <a:rPr lang="en-US" sz="1067" dirty="0" err="1">
                <a:solidFill>
                  <a:schemeClr val="tx2"/>
                </a:solidFill>
                <a:latin typeface="Roboto Light" pitchFamily="2" charset="0"/>
                <a:ea typeface="Roboto Light" pitchFamily="2" charset="0"/>
                <a:cs typeface="Roboto" panose="02000000000000000000" pitchFamily="2" charset="0"/>
              </a:rPr>
              <a:t>Nutzerinformation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zu</a:t>
            </a:r>
            <a:r>
              <a:rPr lang="en-US" sz="1067" dirty="0">
                <a:solidFill>
                  <a:schemeClr val="tx2"/>
                </a:solidFill>
                <a:latin typeface="Roboto Light" pitchFamily="2" charset="0"/>
                <a:ea typeface="Roboto Light" pitchFamily="2" charset="0"/>
                <a:cs typeface="Roboto" panose="02000000000000000000" pitchFamily="2" charset="0"/>
              </a:rPr>
              <a:t> SAFE, </a:t>
            </a:r>
            <a:r>
              <a:rPr lang="en-US" sz="1067" dirty="0" err="1">
                <a:solidFill>
                  <a:schemeClr val="tx2"/>
                </a:solidFill>
                <a:latin typeface="Roboto Light" pitchFamily="2" charset="0"/>
                <a:ea typeface="Roboto Light" pitchFamily="2" charset="0"/>
                <a:cs typeface="Roboto" panose="02000000000000000000" pitchFamily="2" charset="0"/>
              </a:rPr>
              <a:t>Statistische</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Ämter</a:t>
            </a:r>
            <a:r>
              <a:rPr lang="en-US" sz="1067" dirty="0">
                <a:solidFill>
                  <a:schemeClr val="tx2"/>
                </a:solidFill>
                <a:latin typeface="Roboto Light" pitchFamily="2" charset="0"/>
                <a:ea typeface="Roboto Light" pitchFamily="2" charset="0"/>
                <a:cs typeface="Roboto" panose="02000000000000000000" pitchFamily="2" charset="0"/>
              </a:rPr>
              <a:t> des </a:t>
            </a:r>
            <a:r>
              <a:rPr lang="en-US" sz="1067" dirty="0" err="1">
                <a:solidFill>
                  <a:schemeClr val="tx2"/>
                </a:solidFill>
                <a:latin typeface="Roboto Light" pitchFamily="2" charset="0"/>
                <a:ea typeface="Roboto Light" pitchFamily="2" charset="0"/>
                <a:cs typeface="Roboto" panose="02000000000000000000" pitchFamily="2" charset="0"/>
              </a:rPr>
              <a:t>Bundes</a:t>
            </a:r>
            <a:r>
              <a:rPr lang="en-US" sz="1067" dirty="0">
                <a:solidFill>
                  <a:schemeClr val="tx2"/>
                </a:solidFill>
                <a:latin typeface="Roboto Light" pitchFamily="2" charset="0"/>
                <a:ea typeface="Roboto Light" pitchFamily="2" charset="0"/>
                <a:cs typeface="Roboto" panose="02000000000000000000" pitchFamily="2" charset="0"/>
              </a:rPr>
              <a:t>, 28.05.14,,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12"/>
              </a:rPr>
              <a:t>Link</a:t>
            </a:r>
            <a:r>
              <a:rPr lang="en-US" sz="1067" dirty="0">
                <a:solidFill>
                  <a:schemeClr val="tx2"/>
                </a:solidFill>
                <a:latin typeface="Roboto Light" pitchFamily="2" charset="0"/>
                <a:ea typeface="Roboto Light" pitchFamily="2" charset="0"/>
                <a:cs typeface="Roboto" panose="02000000000000000000" pitchFamily="2" charset="0"/>
              </a:rPr>
              <a:t>.</a:t>
            </a:r>
          </a:p>
        </p:txBody>
      </p:sp>
    </p:spTree>
    <p:extLst>
      <p:ext uri="{BB962C8B-B14F-4D97-AF65-F5344CB8AC3E}">
        <p14:creationId xmlns:p14="http://schemas.microsoft.com/office/powerpoint/2010/main" val="128093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9">
            <a:extLst>
              <a:ext uri="{FF2B5EF4-FFF2-40B4-BE49-F238E27FC236}">
                <a16:creationId xmlns:a16="http://schemas.microsoft.com/office/drawing/2014/main" id="{7B8C4D95-D48B-E04E-B0FE-18AE0A05FFA3}"/>
              </a:ext>
            </a:extLst>
          </p:cNvPr>
          <p:cNvPicPr>
            <a:picLocks noChangeAspect="1"/>
          </p:cNvPicPr>
          <p:nvPr/>
        </p:nvPicPr>
        <p:blipFill>
          <a:blip r:embed="rId2">
            <a:lum bright="70000" contrast="-70000"/>
          </a:blip>
          <a:stretch>
            <a:fillRect/>
          </a:stretch>
        </p:blipFill>
        <p:spPr>
          <a:xfrm>
            <a:off x="7917919" y="5433071"/>
            <a:ext cx="541800" cy="540001"/>
          </a:xfrm>
          <a:prstGeom prst="rect">
            <a:avLst/>
          </a:prstGeom>
          <a:ln>
            <a:noFill/>
          </a:ln>
        </p:spPr>
      </p:pic>
      <p:sp>
        <p:nvSpPr>
          <p:cNvPr id="2" name="Titel 1">
            <a:extLst>
              <a:ext uri="{FF2B5EF4-FFF2-40B4-BE49-F238E27FC236}">
                <a16:creationId xmlns:a16="http://schemas.microsoft.com/office/drawing/2014/main" id="{AD8BA8D4-1E6E-DB4D-B7F9-9E5B1EE66124}"/>
              </a:ext>
            </a:extLst>
          </p:cNvPr>
          <p:cNvSpPr>
            <a:spLocks noGrp="1"/>
          </p:cNvSpPr>
          <p:nvPr>
            <p:ph type="title"/>
          </p:nvPr>
        </p:nvSpPr>
        <p:spPr/>
        <p:txBody>
          <a:bodyPr/>
          <a:lstStyle/>
          <a:p>
            <a:r>
              <a:rPr lang="de-DE" dirty="0"/>
              <a:t>Datensicherung ist komplex, weshalb das Prinzip der doppelten Datensicherung gilt</a:t>
            </a:r>
          </a:p>
        </p:txBody>
      </p:sp>
      <p:grpSp>
        <p:nvGrpSpPr>
          <p:cNvPr id="45" name="Gruppieren 44">
            <a:extLst>
              <a:ext uri="{FF2B5EF4-FFF2-40B4-BE49-F238E27FC236}">
                <a16:creationId xmlns:a16="http://schemas.microsoft.com/office/drawing/2014/main" id="{6B4CB0A4-3EDF-3942-BA42-EBC65C87EE7A}"/>
              </a:ext>
            </a:extLst>
          </p:cNvPr>
          <p:cNvGrpSpPr/>
          <p:nvPr/>
        </p:nvGrpSpPr>
        <p:grpSpPr>
          <a:xfrm>
            <a:off x="5104860" y="1750903"/>
            <a:ext cx="6751140" cy="4389306"/>
            <a:chOff x="2584154" y="1211579"/>
            <a:chExt cx="5063355" cy="3291980"/>
          </a:xfrm>
        </p:grpSpPr>
        <p:sp>
          <p:nvSpPr>
            <p:cNvPr id="7" name="TextBox 7">
              <a:extLst>
                <a:ext uri="{FF2B5EF4-FFF2-40B4-BE49-F238E27FC236}">
                  <a16:creationId xmlns:a16="http://schemas.microsoft.com/office/drawing/2014/main" id="{E7ACAD7F-46EB-DF46-A58D-D2587C9D1C36}"/>
                </a:ext>
              </a:extLst>
            </p:cNvPr>
            <p:cNvSpPr txBox="1"/>
            <p:nvPr/>
          </p:nvSpPr>
          <p:spPr>
            <a:xfrm>
              <a:off x="4034542" y="1211579"/>
              <a:ext cx="963827" cy="207749"/>
            </a:xfrm>
            <a:prstGeom prst="rect">
              <a:avLst/>
            </a:prstGeom>
            <a:noFill/>
            <a:ln>
              <a:noFill/>
            </a:ln>
          </p:spPr>
          <p:txBody>
            <a:bodyPr wrap="square" rtlCol="0">
              <a:spAutoFit/>
            </a:bodyPr>
            <a:lstStyle/>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Aufwand</a:t>
              </a:r>
            </a:p>
          </p:txBody>
        </p:sp>
        <p:sp>
          <p:nvSpPr>
            <p:cNvPr id="8" name="TextBox 8">
              <a:extLst>
                <a:ext uri="{FF2B5EF4-FFF2-40B4-BE49-F238E27FC236}">
                  <a16:creationId xmlns:a16="http://schemas.microsoft.com/office/drawing/2014/main" id="{DB337C64-3320-7049-A364-8EFBC96AED83}"/>
                </a:ext>
              </a:extLst>
            </p:cNvPr>
            <p:cNvSpPr txBox="1"/>
            <p:nvPr/>
          </p:nvSpPr>
          <p:spPr>
            <a:xfrm>
              <a:off x="4631746" y="1211579"/>
              <a:ext cx="963827" cy="207749"/>
            </a:xfrm>
            <a:prstGeom prst="rect">
              <a:avLst/>
            </a:prstGeom>
            <a:noFill/>
            <a:ln>
              <a:noFill/>
            </a:ln>
          </p:spPr>
          <p:txBody>
            <a:bodyPr wrap="square" rtlCol="0">
              <a:spAutoFit/>
            </a:bodyPr>
            <a:lstStyle/>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Kosten</a:t>
              </a:r>
            </a:p>
          </p:txBody>
        </p:sp>
        <p:sp>
          <p:nvSpPr>
            <p:cNvPr id="9" name="TextBox 9">
              <a:extLst>
                <a:ext uri="{FF2B5EF4-FFF2-40B4-BE49-F238E27FC236}">
                  <a16:creationId xmlns:a16="http://schemas.microsoft.com/office/drawing/2014/main" id="{7818D71B-64EF-4B4D-AC07-4FA5F37C572D}"/>
                </a:ext>
              </a:extLst>
            </p:cNvPr>
            <p:cNvSpPr txBox="1"/>
            <p:nvPr/>
          </p:nvSpPr>
          <p:spPr>
            <a:xfrm>
              <a:off x="5127002" y="1211579"/>
              <a:ext cx="1024067" cy="207749"/>
            </a:xfrm>
            <a:prstGeom prst="rect">
              <a:avLst/>
            </a:prstGeom>
            <a:noFill/>
            <a:ln>
              <a:noFill/>
            </a:ln>
          </p:spPr>
          <p:txBody>
            <a:bodyPr wrap="square" rtlCol="0">
              <a:spAutoFit/>
            </a:bodyPr>
            <a:lstStyle/>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Übertragung</a:t>
              </a:r>
            </a:p>
          </p:txBody>
        </p:sp>
        <p:sp>
          <p:nvSpPr>
            <p:cNvPr id="10" name="TextBox 10">
              <a:extLst>
                <a:ext uri="{FF2B5EF4-FFF2-40B4-BE49-F238E27FC236}">
                  <a16:creationId xmlns:a16="http://schemas.microsoft.com/office/drawing/2014/main" id="{503E5898-9326-984B-ABE7-A601BABF71F8}"/>
                </a:ext>
              </a:extLst>
            </p:cNvPr>
            <p:cNvSpPr txBox="1"/>
            <p:nvPr/>
          </p:nvSpPr>
          <p:spPr>
            <a:xfrm>
              <a:off x="6071740" y="1211579"/>
              <a:ext cx="963827" cy="207749"/>
            </a:xfrm>
            <a:prstGeom prst="rect">
              <a:avLst/>
            </a:prstGeom>
            <a:noFill/>
            <a:ln>
              <a:noFill/>
            </a:ln>
          </p:spPr>
          <p:txBody>
            <a:bodyPr wrap="square" rtlCol="0">
              <a:spAutoFit/>
            </a:bodyPr>
            <a:lstStyle/>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Sicherung</a:t>
              </a:r>
            </a:p>
          </p:txBody>
        </p:sp>
        <p:sp>
          <p:nvSpPr>
            <p:cNvPr id="11" name="Right Brace 11">
              <a:extLst>
                <a:ext uri="{FF2B5EF4-FFF2-40B4-BE49-F238E27FC236}">
                  <a16:creationId xmlns:a16="http://schemas.microsoft.com/office/drawing/2014/main" id="{4267DAE5-C33F-B94C-87F8-CEC2A1396E47}"/>
                </a:ext>
              </a:extLst>
            </p:cNvPr>
            <p:cNvSpPr/>
            <p:nvPr/>
          </p:nvSpPr>
          <p:spPr>
            <a:xfrm flipH="1" flipV="1">
              <a:off x="2584154" y="1341968"/>
              <a:ext cx="191159" cy="3161591"/>
            </a:xfrm>
            <a:prstGeom prst="rightBrace">
              <a:avLst/>
            </a:prstGeom>
            <a:ln w="381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sz="1400">
                <a:solidFill>
                  <a:schemeClr val="tx2"/>
                </a:solidFill>
                <a:latin typeface="Roboto Light" pitchFamily="2" charset="0"/>
                <a:ea typeface="Roboto Light" pitchFamily="2" charset="0"/>
              </a:endParaRPr>
            </a:p>
          </p:txBody>
        </p:sp>
        <p:grpSp>
          <p:nvGrpSpPr>
            <p:cNvPr id="13" name="Group 32">
              <a:extLst>
                <a:ext uri="{FF2B5EF4-FFF2-40B4-BE49-F238E27FC236}">
                  <a16:creationId xmlns:a16="http://schemas.microsoft.com/office/drawing/2014/main" id="{5C2E8993-9886-8443-87F4-CDF2D388CF6E}"/>
                </a:ext>
              </a:extLst>
            </p:cNvPr>
            <p:cNvGrpSpPr/>
            <p:nvPr/>
          </p:nvGrpSpPr>
          <p:grpSpPr>
            <a:xfrm>
              <a:off x="2751085" y="1309370"/>
              <a:ext cx="4223818" cy="642484"/>
              <a:chOff x="1637412" y="2056057"/>
              <a:chExt cx="5631757" cy="856645"/>
            </a:xfrm>
          </p:grpSpPr>
          <p:pic>
            <p:nvPicPr>
              <p:cNvPr id="14" name="Picture 15">
                <a:extLst>
                  <a:ext uri="{FF2B5EF4-FFF2-40B4-BE49-F238E27FC236}">
                    <a16:creationId xmlns:a16="http://schemas.microsoft.com/office/drawing/2014/main" id="{D277983A-F044-EA48-8FFA-A6FBF42B41A9}"/>
                  </a:ext>
                </a:extLst>
              </p:cNvPr>
              <p:cNvPicPr>
                <a:picLocks noChangeAspect="1"/>
              </p:cNvPicPr>
              <p:nvPr/>
            </p:nvPicPr>
            <p:blipFill>
              <a:blip r:embed="rId3">
                <a:lum bright="70000" contrast="-70000"/>
              </a:blip>
              <a:stretch>
                <a:fillRect/>
              </a:stretch>
            </p:blipFill>
            <p:spPr>
              <a:xfrm>
                <a:off x="3487691" y="2279811"/>
                <a:ext cx="541793" cy="540000"/>
              </a:xfrm>
              <a:prstGeom prst="rect">
                <a:avLst/>
              </a:prstGeom>
              <a:ln>
                <a:noFill/>
              </a:ln>
            </p:spPr>
          </p:pic>
          <p:sp>
            <p:nvSpPr>
              <p:cNvPr id="15" name="TextBox 18">
                <a:extLst>
                  <a:ext uri="{FF2B5EF4-FFF2-40B4-BE49-F238E27FC236}">
                    <a16:creationId xmlns:a16="http://schemas.microsoft.com/office/drawing/2014/main" id="{DEAE8B53-47C0-F646-B92A-C92D3B0629A7}"/>
                  </a:ext>
                </a:extLst>
              </p:cNvPr>
              <p:cNvSpPr txBox="1"/>
              <p:nvPr/>
            </p:nvSpPr>
            <p:spPr>
              <a:xfrm>
                <a:off x="1637412" y="2056057"/>
                <a:ext cx="1868714" cy="856645"/>
              </a:xfrm>
              <a:prstGeom prst="rect">
                <a:avLst/>
              </a:prstGeom>
              <a:noFill/>
              <a:ln>
                <a:noFill/>
              </a:ln>
            </p:spPr>
            <p:txBody>
              <a:bodyPr wrap="square" rtlCol="0">
                <a:spAutoFit/>
              </a:bodyPr>
              <a:lstStyle/>
              <a:p>
                <a:pPr>
                  <a:spcAft>
                    <a:spcPts val="200"/>
                  </a:spcAft>
                </a:pPr>
                <a:r>
                  <a:rPr lang="de-DE" sz="1200" u="sng" dirty="0">
                    <a:solidFill>
                      <a:schemeClr val="tx2"/>
                    </a:solidFill>
                    <a:latin typeface="Roboto Light" pitchFamily="2" charset="0"/>
                    <a:ea typeface="Roboto Light" pitchFamily="2" charset="0"/>
                    <a:cs typeface="Open Sans" panose="020B0606030504020204" pitchFamily="34" charset="0"/>
                  </a:rPr>
                  <a:t>Analoge Dokumente</a:t>
                </a:r>
              </a:p>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digitalisieren oder doppelte Ausführung an anderem Ort</a:t>
                </a:r>
              </a:p>
            </p:txBody>
          </p:sp>
          <p:pic>
            <p:nvPicPr>
              <p:cNvPr id="16" name="Picture 30">
                <a:extLst>
                  <a:ext uri="{FF2B5EF4-FFF2-40B4-BE49-F238E27FC236}">
                    <a16:creationId xmlns:a16="http://schemas.microsoft.com/office/drawing/2014/main" id="{829304E6-51CD-414A-B8B0-14883F32CF39}"/>
                  </a:ext>
                </a:extLst>
              </p:cNvPr>
              <p:cNvPicPr>
                <a:picLocks noChangeAspect="1"/>
              </p:cNvPicPr>
              <p:nvPr/>
            </p:nvPicPr>
            <p:blipFill>
              <a:blip r:embed="rId4">
                <a:lum bright="70000" contrast="-70000"/>
              </a:blip>
              <a:stretch>
                <a:fillRect/>
              </a:stretch>
            </p:blipFill>
            <p:spPr>
              <a:xfrm>
                <a:off x="4232160" y="2279811"/>
                <a:ext cx="545401" cy="540000"/>
              </a:xfrm>
              <a:prstGeom prst="rect">
                <a:avLst/>
              </a:prstGeom>
              <a:ln>
                <a:noFill/>
              </a:ln>
            </p:spPr>
          </p:pic>
          <p:pic>
            <p:nvPicPr>
              <p:cNvPr id="17" name="Picture 38">
                <a:extLst>
                  <a:ext uri="{FF2B5EF4-FFF2-40B4-BE49-F238E27FC236}">
                    <a16:creationId xmlns:a16="http://schemas.microsoft.com/office/drawing/2014/main" id="{E222BFD2-9C48-3F40-9894-838AE0A7BE46}"/>
                  </a:ext>
                </a:extLst>
              </p:cNvPr>
              <p:cNvPicPr>
                <a:picLocks noChangeAspect="1"/>
              </p:cNvPicPr>
              <p:nvPr/>
            </p:nvPicPr>
            <p:blipFill>
              <a:blip r:embed="rId4">
                <a:lum bright="70000" contrast="-70000"/>
              </a:blip>
              <a:stretch>
                <a:fillRect/>
              </a:stretch>
            </p:blipFill>
            <p:spPr>
              <a:xfrm>
                <a:off x="5004218" y="2279811"/>
                <a:ext cx="545401" cy="540000"/>
              </a:xfrm>
              <a:prstGeom prst="rect">
                <a:avLst/>
              </a:prstGeom>
              <a:ln>
                <a:noFill/>
              </a:ln>
            </p:spPr>
          </p:pic>
          <p:sp>
            <p:nvSpPr>
              <p:cNvPr id="18" name="TextBox 45">
                <a:extLst>
                  <a:ext uri="{FF2B5EF4-FFF2-40B4-BE49-F238E27FC236}">
                    <a16:creationId xmlns:a16="http://schemas.microsoft.com/office/drawing/2014/main" id="{5C54523B-CBFB-6C48-B1A7-12B64C75943E}"/>
                  </a:ext>
                </a:extLst>
              </p:cNvPr>
              <p:cNvSpPr txBox="1"/>
              <p:nvPr/>
            </p:nvSpPr>
            <p:spPr>
              <a:xfrm>
                <a:off x="6064950" y="2273035"/>
                <a:ext cx="1204219" cy="584968"/>
              </a:xfrm>
              <a:prstGeom prst="rect">
                <a:avLst/>
              </a:prstGeom>
              <a:solidFill>
                <a:schemeClr val="bg1"/>
              </a:solidFill>
              <a:ln>
                <a:noFill/>
              </a:ln>
            </p:spPr>
            <p:txBody>
              <a:bodyPr wrap="square" rtlCol="0">
                <a:spAutoFit/>
              </a:bodyPr>
              <a:lstStyle/>
              <a:p>
                <a:pPr>
                  <a:spcAft>
                    <a:spcPts val="200"/>
                  </a:spcAft>
                </a:pPr>
                <a:r>
                  <a:rPr lang="de-DE" sz="1067" dirty="0">
                    <a:solidFill>
                      <a:schemeClr val="tx2"/>
                    </a:solidFill>
                    <a:latin typeface="Roboto Light" pitchFamily="2" charset="0"/>
                    <a:ea typeface="Roboto Light" pitchFamily="2" charset="0"/>
                    <a:cs typeface="Open Sans Light"/>
                  </a:rPr>
                  <a:t>Aktenschränke oder –Räume mit Schloss</a:t>
                </a:r>
              </a:p>
            </p:txBody>
          </p:sp>
        </p:grpSp>
        <p:grpSp>
          <p:nvGrpSpPr>
            <p:cNvPr id="19" name="Group 31">
              <a:extLst>
                <a:ext uri="{FF2B5EF4-FFF2-40B4-BE49-F238E27FC236}">
                  <a16:creationId xmlns:a16="http://schemas.microsoft.com/office/drawing/2014/main" id="{978F107A-A0F6-EE42-9AC8-BBCA553E841F}"/>
                </a:ext>
              </a:extLst>
            </p:cNvPr>
            <p:cNvGrpSpPr/>
            <p:nvPr/>
          </p:nvGrpSpPr>
          <p:grpSpPr>
            <a:xfrm>
              <a:off x="2751085" y="2213800"/>
              <a:ext cx="4223819" cy="656807"/>
              <a:chOff x="1637412" y="3215760"/>
              <a:chExt cx="5631758" cy="875743"/>
            </a:xfrm>
          </p:grpSpPr>
          <p:pic>
            <p:nvPicPr>
              <p:cNvPr id="20" name="Picture 16">
                <a:extLst>
                  <a:ext uri="{FF2B5EF4-FFF2-40B4-BE49-F238E27FC236}">
                    <a16:creationId xmlns:a16="http://schemas.microsoft.com/office/drawing/2014/main" id="{B25702EE-8391-834D-8D86-621DD2C1CE83}"/>
                  </a:ext>
                </a:extLst>
              </p:cNvPr>
              <p:cNvPicPr>
                <a:picLocks noChangeAspect="1"/>
              </p:cNvPicPr>
              <p:nvPr/>
            </p:nvPicPr>
            <p:blipFill>
              <a:blip r:embed="rId5">
                <a:lum bright="70000" contrast="-70000"/>
              </a:blip>
              <a:stretch>
                <a:fillRect/>
              </a:stretch>
            </p:blipFill>
            <p:spPr>
              <a:xfrm>
                <a:off x="5090408" y="3414238"/>
                <a:ext cx="540000" cy="540000"/>
              </a:xfrm>
              <a:prstGeom prst="rect">
                <a:avLst/>
              </a:prstGeom>
              <a:ln>
                <a:noFill/>
              </a:ln>
            </p:spPr>
          </p:pic>
          <p:sp>
            <p:nvSpPr>
              <p:cNvPr id="21" name="TextBox 19">
                <a:extLst>
                  <a:ext uri="{FF2B5EF4-FFF2-40B4-BE49-F238E27FC236}">
                    <a16:creationId xmlns:a16="http://schemas.microsoft.com/office/drawing/2014/main" id="{7D349876-D9E1-0F48-A2A9-D0D3E664F670}"/>
                  </a:ext>
                </a:extLst>
              </p:cNvPr>
              <p:cNvSpPr txBox="1"/>
              <p:nvPr/>
            </p:nvSpPr>
            <p:spPr>
              <a:xfrm>
                <a:off x="1637412" y="3215760"/>
                <a:ext cx="1868714" cy="856645"/>
              </a:xfrm>
              <a:prstGeom prst="rect">
                <a:avLst/>
              </a:prstGeom>
              <a:noFill/>
              <a:ln>
                <a:noFill/>
              </a:ln>
            </p:spPr>
            <p:txBody>
              <a:bodyPr wrap="square" rtlCol="0">
                <a:spAutoFit/>
              </a:bodyPr>
              <a:lstStyle/>
              <a:p>
                <a:pPr>
                  <a:spcAft>
                    <a:spcPts val="200"/>
                  </a:spcAft>
                </a:pPr>
                <a:r>
                  <a:rPr lang="de-DE" sz="1200" u="sng" dirty="0">
                    <a:solidFill>
                      <a:schemeClr val="tx2"/>
                    </a:solidFill>
                    <a:latin typeface="Roboto Light" pitchFamily="2" charset="0"/>
                    <a:ea typeface="Roboto Light" pitchFamily="2" charset="0"/>
                    <a:cs typeface="Open Sans" panose="020B0606030504020204" pitchFamily="34" charset="0"/>
                  </a:rPr>
                  <a:t>Lokale Speicher</a:t>
                </a:r>
              </a:p>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Von Rechnern auf externe Festplatte, internen Server</a:t>
                </a:r>
                <a:endParaRPr lang="de-DE" sz="1067" dirty="0">
                  <a:solidFill>
                    <a:schemeClr val="tx2"/>
                  </a:solidFill>
                  <a:latin typeface="Roboto Light" pitchFamily="2" charset="0"/>
                  <a:ea typeface="Roboto Light" pitchFamily="2" charset="0"/>
                  <a:cs typeface="Open Sans" panose="020B0606030504020204" pitchFamily="34" charset="0"/>
                </a:endParaRPr>
              </a:p>
            </p:txBody>
          </p:sp>
          <p:pic>
            <p:nvPicPr>
              <p:cNvPr id="22" name="Picture 26">
                <a:extLst>
                  <a:ext uri="{FF2B5EF4-FFF2-40B4-BE49-F238E27FC236}">
                    <a16:creationId xmlns:a16="http://schemas.microsoft.com/office/drawing/2014/main" id="{4CE51B00-C11B-7C4E-8E06-9A38FC4FA9CF}"/>
                  </a:ext>
                </a:extLst>
              </p:cNvPr>
              <p:cNvPicPr>
                <a:picLocks noChangeAspect="1"/>
              </p:cNvPicPr>
              <p:nvPr/>
            </p:nvPicPr>
            <p:blipFill>
              <a:blip r:embed="rId4">
                <a:lum bright="70000" contrast="-70000"/>
              </a:blip>
              <a:stretch>
                <a:fillRect/>
              </a:stretch>
            </p:blipFill>
            <p:spPr>
              <a:xfrm>
                <a:off x="4232160" y="3444571"/>
                <a:ext cx="545401" cy="540000"/>
              </a:xfrm>
              <a:prstGeom prst="rect">
                <a:avLst/>
              </a:prstGeom>
              <a:ln>
                <a:noFill/>
              </a:ln>
            </p:spPr>
          </p:pic>
          <p:pic>
            <p:nvPicPr>
              <p:cNvPr id="23" name="Picture 27">
                <a:extLst>
                  <a:ext uri="{FF2B5EF4-FFF2-40B4-BE49-F238E27FC236}">
                    <a16:creationId xmlns:a16="http://schemas.microsoft.com/office/drawing/2014/main" id="{B6C17FEA-C833-EE4F-8200-3A3BE5839CAF}"/>
                  </a:ext>
                </a:extLst>
              </p:cNvPr>
              <p:cNvPicPr>
                <a:picLocks noChangeAspect="1"/>
              </p:cNvPicPr>
              <p:nvPr/>
            </p:nvPicPr>
            <p:blipFill>
              <a:blip r:embed="rId3">
                <a:lum bright="70000" contrast="-70000"/>
              </a:blip>
              <a:stretch>
                <a:fillRect/>
              </a:stretch>
            </p:blipFill>
            <p:spPr>
              <a:xfrm>
                <a:off x="3487691" y="3444527"/>
                <a:ext cx="541793" cy="540000"/>
              </a:xfrm>
              <a:prstGeom prst="rect">
                <a:avLst/>
              </a:prstGeom>
              <a:ln>
                <a:noFill/>
              </a:ln>
            </p:spPr>
          </p:pic>
          <p:sp>
            <p:nvSpPr>
              <p:cNvPr id="24" name="TextBox 46">
                <a:extLst>
                  <a:ext uri="{FF2B5EF4-FFF2-40B4-BE49-F238E27FC236}">
                    <a16:creationId xmlns:a16="http://schemas.microsoft.com/office/drawing/2014/main" id="{C83CF176-140B-2A4F-9018-93DC34100785}"/>
                  </a:ext>
                </a:extLst>
              </p:cNvPr>
              <p:cNvSpPr txBox="1"/>
              <p:nvPr/>
            </p:nvSpPr>
            <p:spPr>
              <a:xfrm>
                <a:off x="6064951" y="3506535"/>
                <a:ext cx="1204219" cy="584968"/>
              </a:xfrm>
              <a:prstGeom prst="rect">
                <a:avLst/>
              </a:prstGeom>
              <a:solidFill>
                <a:schemeClr val="bg1"/>
              </a:solidFill>
              <a:ln>
                <a:noFill/>
              </a:ln>
            </p:spPr>
            <p:txBody>
              <a:bodyPr wrap="square" rtlCol="0">
                <a:spAutoFit/>
              </a:bodyPr>
              <a:lstStyle/>
              <a:p>
                <a:pPr>
                  <a:spcAft>
                    <a:spcPts val="200"/>
                  </a:spcAft>
                </a:pPr>
                <a:r>
                  <a:rPr lang="de-DE" sz="1067" dirty="0">
                    <a:solidFill>
                      <a:schemeClr val="tx2"/>
                    </a:solidFill>
                    <a:latin typeface="Roboto Light" pitchFamily="2" charset="0"/>
                    <a:ea typeface="Roboto Light" pitchFamily="2" charset="0"/>
                    <a:cs typeface="Open Sans Light"/>
                  </a:rPr>
                  <a:t>Passwortschutz, sichere Lagerung</a:t>
                </a:r>
              </a:p>
            </p:txBody>
          </p:sp>
        </p:grpSp>
        <p:grpSp>
          <p:nvGrpSpPr>
            <p:cNvPr id="25" name="Group 25">
              <a:extLst>
                <a:ext uri="{FF2B5EF4-FFF2-40B4-BE49-F238E27FC236}">
                  <a16:creationId xmlns:a16="http://schemas.microsoft.com/office/drawing/2014/main" id="{86820F71-9635-474A-AF87-16123D88134B}"/>
                </a:ext>
              </a:extLst>
            </p:cNvPr>
            <p:cNvGrpSpPr/>
            <p:nvPr/>
          </p:nvGrpSpPr>
          <p:grpSpPr>
            <a:xfrm>
              <a:off x="2751085" y="3768741"/>
              <a:ext cx="4223819" cy="642483"/>
              <a:chOff x="1637412" y="5501472"/>
              <a:chExt cx="5631758" cy="856645"/>
            </a:xfrm>
          </p:grpSpPr>
          <p:sp>
            <p:nvSpPr>
              <p:cNvPr id="26" name="TextBox 21">
                <a:extLst>
                  <a:ext uri="{FF2B5EF4-FFF2-40B4-BE49-F238E27FC236}">
                    <a16:creationId xmlns:a16="http://schemas.microsoft.com/office/drawing/2014/main" id="{8BBBA393-7639-3D4E-BFDB-0650D84FC8BC}"/>
                  </a:ext>
                </a:extLst>
              </p:cNvPr>
              <p:cNvSpPr txBox="1"/>
              <p:nvPr/>
            </p:nvSpPr>
            <p:spPr>
              <a:xfrm>
                <a:off x="1637412" y="5501472"/>
                <a:ext cx="1868714" cy="856645"/>
              </a:xfrm>
              <a:prstGeom prst="rect">
                <a:avLst/>
              </a:prstGeom>
              <a:noFill/>
              <a:ln>
                <a:noFill/>
              </a:ln>
            </p:spPr>
            <p:txBody>
              <a:bodyPr wrap="square" rtlCol="0">
                <a:spAutoFit/>
              </a:bodyPr>
              <a:lstStyle/>
              <a:p>
                <a:pPr>
                  <a:spcAft>
                    <a:spcPts val="200"/>
                  </a:spcAft>
                </a:pPr>
                <a:r>
                  <a:rPr lang="de-DE" sz="1200" u="sng" dirty="0">
                    <a:solidFill>
                      <a:schemeClr val="tx2"/>
                    </a:solidFill>
                    <a:latin typeface="Roboto Light" pitchFamily="2" charset="0"/>
                    <a:ea typeface="Roboto Light" pitchFamily="2" charset="0"/>
                    <a:cs typeface="Open Sans" panose="020B0606030504020204" pitchFamily="34" charset="0"/>
                  </a:rPr>
                  <a:t>Cloud</a:t>
                </a:r>
              </a:p>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Zusätzliche digitale Datenspeicherung im Netz (EU-Anbieter)</a:t>
                </a:r>
              </a:p>
            </p:txBody>
          </p:sp>
          <p:pic>
            <p:nvPicPr>
              <p:cNvPr id="27" name="Picture 23">
                <a:extLst>
                  <a:ext uri="{FF2B5EF4-FFF2-40B4-BE49-F238E27FC236}">
                    <a16:creationId xmlns:a16="http://schemas.microsoft.com/office/drawing/2014/main" id="{324E395B-B0FF-8141-B64E-2AB5BC323B38}"/>
                  </a:ext>
                </a:extLst>
              </p:cNvPr>
              <p:cNvPicPr>
                <a:picLocks noChangeAspect="1"/>
              </p:cNvPicPr>
              <p:nvPr/>
            </p:nvPicPr>
            <p:blipFill>
              <a:blip r:embed="rId4">
                <a:lum bright="70000" contrast="-70000"/>
              </a:blip>
              <a:stretch>
                <a:fillRect/>
              </a:stretch>
            </p:blipFill>
            <p:spPr>
              <a:xfrm>
                <a:off x="3465193" y="5774091"/>
                <a:ext cx="545401" cy="540000"/>
              </a:xfrm>
              <a:prstGeom prst="rect">
                <a:avLst/>
              </a:prstGeom>
              <a:ln>
                <a:noFill/>
              </a:ln>
            </p:spPr>
          </p:pic>
          <p:pic>
            <p:nvPicPr>
              <p:cNvPr id="28" name="Picture 40">
                <a:extLst>
                  <a:ext uri="{FF2B5EF4-FFF2-40B4-BE49-F238E27FC236}">
                    <a16:creationId xmlns:a16="http://schemas.microsoft.com/office/drawing/2014/main" id="{6536FF76-E8DA-0E48-A8F1-4F7E2B451FC6}"/>
                  </a:ext>
                </a:extLst>
              </p:cNvPr>
              <p:cNvPicPr>
                <a:picLocks noChangeAspect="1"/>
              </p:cNvPicPr>
              <p:nvPr/>
            </p:nvPicPr>
            <p:blipFill>
              <a:blip r:embed="rId3">
                <a:lum bright="70000" contrast="-70000"/>
              </a:blip>
              <a:stretch>
                <a:fillRect/>
              </a:stretch>
            </p:blipFill>
            <p:spPr>
              <a:xfrm>
                <a:off x="5089392" y="5774091"/>
                <a:ext cx="541793" cy="540000"/>
              </a:xfrm>
              <a:prstGeom prst="rect">
                <a:avLst/>
              </a:prstGeom>
              <a:ln>
                <a:noFill/>
              </a:ln>
            </p:spPr>
          </p:pic>
          <p:sp>
            <p:nvSpPr>
              <p:cNvPr id="29" name="TextBox 48">
                <a:extLst>
                  <a:ext uri="{FF2B5EF4-FFF2-40B4-BE49-F238E27FC236}">
                    <a16:creationId xmlns:a16="http://schemas.microsoft.com/office/drawing/2014/main" id="{E56D8C89-5071-DC41-B0E9-41C86FE180C4}"/>
                  </a:ext>
                </a:extLst>
              </p:cNvPr>
              <p:cNvSpPr txBox="1"/>
              <p:nvPr/>
            </p:nvSpPr>
            <p:spPr>
              <a:xfrm>
                <a:off x="6064951" y="5880700"/>
                <a:ext cx="1204219" cy="420756"/>
              </a:xfrm>
              <a:prstGeom prst="rect">
                <a:avLst/>
              </a:prstGeom>
              <a:solidFill>
                <a:schemeClr val="bg1"/>
              </a:solidFill>
              <a:ln>
                <a:noFill/>
              </a:ln>
            </p:spPr>
            <p:txBody>
              <a:bodyPr wrap="square" rtlCol="0">
                <a:spAutoFit/>
              </a:bodyPr>
              <a:lstStyle/>
              <a:p>
                <a:pPr>
                  <a:spcAft>
                    <a:spcPts val="200"/>
                  </a:spcAft>
                </a:pPr>
                <a:r>
                  <a:rPr lang="de-DE" sz="1067" dirty="0">
                    <a:solidFill>
                      <a:schemeClr val="tx2"/>
                    </a:solidFill>
                    <a:latin typeface="Roboto Light" pitchFamily="2" charset="0"/>
                    <a:ea typeface="Roboto Light" pitchFamily="2" charset="0"/>
                    <a:cs typeface="Open Sans Light"/>
                  </a:rPr>
                  <a:t>Verwaltung der Zugriffsrechte</a:t>
                </a:r>
              </a:p>
            </p:txBody>
          </p:sp>
        </p:grpSp>
        <p:grpSp>
          <p:nvGrpSpPr>
            <p:cNvPr id="31" name="Group 28">
              <a:extLst>
                <a:ext uri="{FF2B5EF4-FFF2-40B4-BE49-F238E27FC236}">
                  <a16:creationId xmlns:a16="http://schemas.microsoft.com/office/drawing/2014/main" id="{B07C93C9-3AC5-A947-BC62-B0936C5D8FAB}"/>
                </a:ext>
              </a:extLst>
            </p:cNvPr>
            <p:cNvGrpSpPr/>
            <p:nvPr/>
          </p:nvGrpSpPr>
          <p:grpSpPr>
            <a:xfrm>
              <a:off x="2751085" y="3093245"/>
              <a:ext cx="4223819" cy="642484"/>
              <a:chOff x="1637412" y="4475898"/>
              <a:chExt cx="5631758" cy="856644"/>
            </a:xfrm>
          </p:grpSpPr>
          <p:sp>
            <p:nvSpPr>
              <p:cNvPr id="32" name="TextBox 20">
                <a:extLst>
                  <a:ext uri="{FF2B5EF4-FFF2-40B4-BE49-F238E27FC236}">
                    <a16:creationId xmlns:a16="http://schemas.microsoft.com/office/drawing/2014/main" id="{88ADFE41-6F97-224D-A2F7-86758D623400}"/>
                  </a:ext>
                </a:extLst>
              </p:cNvPr>
              <p:cNvSpPr txBox="1"/>
              <p:nvPr/>
            </p:nvSpPr>
            <p:spPr>
              <a:xfrm>
                <a:off x="1637412" y="4475898"/>
                <a:ext cx="1868714" cy="856644"/>
              </a:xfrm>
              <a:prstGeom prst="rect">
                <a:avLst/>
              </a:prstGeom>
              <a:noFill/>
              <a:ln>
                <a:noFill/>
              </a:ln>
            </p:spPr>
            <p:txBody>
              <a:bodyPr wrap="square" rtlCol="0">
                <a:spAutoFit/>
              </a:bodyPr>
              <a:lstStyle/>
              <a:p>
                <a:pPr>
                  <a:spcAft>
                    <a:spcPts val="200"/>
                  </a:spcAft>
                </a:pPr>
                <a:r>
                  <a:rPr lang="de-DE" sz="1200" u="sng" dirty="0">
                    <a:solidFill>
                      <a:schemeClr val="tx2"/>
                    </a:solidFill>
                    <a:latin typeface="Roboto Light" pitchFamily="2" charset="0"/>
                    <a:ea typeface="Roboto Light" pitchFamily="2" charset="0"/>
                    <a:cs typeface="Open Sans" panose="020B0606030504020204" pitchFamily="34" charset="0"/>
                  </a:rPr>
                  <a:t>Rechenzentren</a:t>
                </a:r>
              </a:p>
              <a:p>
                <a:pPr>
                  <a:spcAft>
                    <a:spcPts val="200"/>
                  </a:spcAft>
                </a:pPr>
                <a:r>
                  <a:rPr lang="de-DE" sz="1200" dirty="0">
                    <a:solidFill>
                      <a:schemeClr val="tx2"/>
                    </a:solidFill>
                    <a:latin typeface="Roboto Light" pitchFamily="2" charset="0"/>
                    <a:ea typeface="Roboto Light" pitchFamily="2" charset="0"/>
                    <a:cs typeface="Open Sans" panose="020B0606030504020204" pitchFamily="34" charset="0"/>
                  </a:rPr>
                  <a:t>Zusätzliche Datenüber-tragung an externen Standorten (in der EU)</a:t>
                </a:r>
              </a:p>
            </p:txBody>
          </p:sp>
          <p:pic>
            <p:nvPicPr>
              <p:cNvPr id="33" name="Picture 22">
                <a:extLst>
                  <a:ext uri="{FF2B5EF4-FFF2-40B4-BE49-F238E27FC236}">
                    <a16:creationId xmlns:a16="http://schemas.microsoft.com/office/drawing/2014/main" id="{34AAAF33-C50B-FE4D-91A3-9D4825073570}"/>
                  </a:ext>
                </a:extLst>
              </p:cNvPr>
              <p:cNvPicPr>
                <a:picLocks noChangeAspect="1"/>
              </p:cNvPicPr>
              <p:nvPr/>
            </p:nvPicPr>
            <p:blipFill>
              <a:blip r:embed="rId4">
                <a:lum bright="70000" contrast="-70000"/>
              </a:blip>
              <a:stretch>
                <a:fillRect/>
              </a:stretch>
            </p:blipFill>
            <p:spPr>
              <a:xfrm>
                <a:off x="3465193" y="4609331"/>
                <a:ext cx="545401" cy="540000"/>
              </a:xfrm>
              <a:prstGeom prst="rect">
                <a:avLst/>
              </a:prstGeom>
              <a:ln>
                <a:noFill/>
              </a:ln>
            </p:spPr>
          </p:pic>
          <p:pic>
            <p:nvPicPr>
              <p:cNvPr id="34" name="Picture 29">
                <a:extLst>
                  <a:ext uri="{FF2B5EF4-FFF2-40B4-BE49-F238E27FC236}">
                    <a16:creationId xmlns:a16="http://schemas.microsoft.com/office/drawing/2014/main" id="{1EFE7426-A5F4-404A-978B-930DCAB90ECD}"/>
                  </a:ext>
                </a:extLst>
              </p:cNvPr>
              <p:cNvPicPr>
                <a:picLocks noChangeAspect="1"/>
              </p:cNvPicPr>
              <p:nvPr/>
            </p:nvPicPr>
            <p:blipFill>
              <a:blip r:embed="rId2">
                <a:lum bright="70000" contrast="-70000"/>
              </a:blip>
              <a:stretch>
                <a:fillRect/>
              </a:stretch>
            </p:blipFill>
            <p:spPr>
              <a:xfrm>
                <a:off x="4234200" y="4609331"/>
                <a:ext cx="541800" cy="540000"/>
              </a:xfrm>
              <a:prstGeom prst="rect">
                <a:avLst/>
              </a:prstGeom>
              <a:ln>
                <a:noFill/>
              </a:ln>
            </p:spPr>
          </p:pic>
          <p:sp>
            <p:nvSpPr>
              <p:cNvPr id="35" name="TextBox 47">
                <a:extLst>
                  <a:ext uri="{FF2B5EF4-FFF2-40B4-BE49-F238E27FC236}">
                    <a16:creationId xmlns:a16="http://schemas.microsoft.com/office/drawing/2014/main" id="{D681DC29-3CDD-4443-9F1F-57E312DEFCC0}"/>
                  </a:ext>
                </a:extLst>
              </p:cNvPr>
              <p:cNvSpPr txBox="1"/>
              <p:nvPr/>
            </p:nvSpPr>
            <p:spPr>
              <a:xfrm>
                <a:off x="6064951" y="4609331"/>
                <a:ext cx="1204219" cy="420755"/>
              </a:xfrm>
              <a:prstGeom prst="rect">
                <a:avLst/>
              </a:prstGeom>
              <a:solidFill>
                <a:schemeClr val="bg1"/>
              </a:solidFill>
              <a:ln>
                <a:noFill/>
              </a:ln>
            </p:spPr>
            <p:txBody>
              <a:bodyPr wrap="square" rtlCol="0">
                <a:spAutoFit/>
              </a:bodyPr>
              <a:lstStyle/>
              <a:p>
                <a:pPr>
                  <a:spcAft>
                    <a:spcPts val="200"/>
                  </a:spcAft>
                </a:pPr>
                <a:r>
                  <a:rPr lang="de-DE" sz="1067" dirty="0">
                    <a:solidFill>
                      <a:schemeClr val="tx2"/>
                    </a:solidFill>
                    <a:latin typeface="Roboto Light" pitchFamily="2" charset="0"/>
                    <a:ea typeface="Roboto Light" pitchFamily="2" charset="0"/>
                    <a:cs typeface="Open Sans Light"/>
                  </a:rPr>
                  <a:t>Verwaltung der Zugriffsrechte</a:t>
                </a:r>
              </a:p>
            </p:txBody>
          </p:sp>
        </p:grpSp>
        <p:grpSp>
          <p:nvGrpSpPr>
            <p:cNvPr id="37" name="Group 34">
              <a:extLst>
                <a:ext uri="{FF2B5EF4-FFF2-40B4-BE49-F238E27FC236}">
                  <a16:creationId xmlns:a16="http://schemas.microsoft.com/office/drawing/2014/main" id="{79BA91FB-2BD2-7649-9C5F-03FF2B0E3518}"/>
                </a:ext>
              </a:extLst>
            </p:cNvPr>
            <p:cNvGrpSpPr/>
            <p:nvPr/>
          </p:nvGrpSpPr>
          <p:grpSpPr>
            <a:xfrm>
              <a:off x="6936027" y="4214764"/>
              <a:ext cx="711482" cy="269044"/>
              <a:chOff x="4065837" y="6481227"/>
              <a:chExt cx="948643" cy="358724"/>
            </a:xfrm>
          </p:grpSpPr>
          <p:sp>
            <p:nvSpPr>
              <p:cNvPr id="38" name="TextBox 33">
                <a:extLst>
                  <a:ext uri="{FF2B5EF4-FFF2-40B4-BE49-F238E27FC236}">
                    <a16:creationId xmlns:a16="http://schemas.microsoft.com/office/drawing/2014/main" id="{64E0234F-1DA1-294B-9E52-426589BDBCDF}"/>
                  </a:ext>
                </a:extLst>
              </p:cNvPr>
              <p:cNvSpPr txBox="1"/>
              <p:nvPr/>
            </p:nvSpPr>
            <p:spPr>
              <a:xfrm>
                <a:off x="4065837" y="6624505"/>
                <a:ext cx="488251" cy="215443"/>
              </a:xfrm>
              <a:prstGeom prst="rect">
                <a:avLst/>
              </a:prstGeom>
              <a:noFill/>
            </p:spPr>
            <p:txBody>
              <a:bodyPr wrap="square" rtlCol="0">
                <a:spAutoFit/>
              </a:bodyPr>
              <a:lstStyle/>
              <a:p>
                <a:pPr algn="ctr">
                  <a:spcAft>
                    <a:spcPts val="200"/>
                  </a:spcAft>
                </a:pPr>
                <a:r>
                  <a:rPr lang="de-DE" sz="800" dirty="0">
                    <a:latin typeface="Roboto Light" pitchFamily="2" charset="0"/>
                    <a:ea typeface="Roboto Light" pitchFamily="2" charset="0"/>
                    <a:cs typeface="Open Sans" panose="020B0606030504020204" pitchFamily="34" charset="0"/>
                  </a:rPr>
                  <a:t>Hoch</a:t>
                </a:r>
              </a:p>
            </p:txBody>
          </p:sp>
          <p:sp>
            <p:nvSpPr>
              <p:cNvPr id="39" name="Oval 38">
                <a:extLst>
                  <a:ext uri="{FF2B5EF4-FFF2-40B4-BE49-F238E27FC236}">
                    <a16:creationId xmlns:a16="http://schemas.microsoft.com/office/drawing/2014/main" id="{94CF8578-CE2F-4448-B112-D73F273277FB}"/>
                  </a:ext>
                </a:extLst>
              </p:cNvPr>
              <p:cNvSpPr>
                <a:spLocks noChangeAspect="1"/>
              </p:cNvSpPr>
              <p:nvPr/>
            </p:nvSpPr>
            <p:spPr>
              <a:xfrm>
                <a:off x="4607241" y="6481227"/>
                <a:ext cx="180537" cy="180000"/>
              </a:xfrm>
              <a:prstGeom prst="ellipse">
                <a:avLst/>
              </a:prstGeom>
              <a:solidFill>
                <a:schemeClr val="bg2"/>
              </a:solidFill>
              <a:ln>
                <a:solidFill>
                  <a:srgbClr val="B2B2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Roboto Light" pitchFamily="2" charset="0"/>
                  <a:ea typeface="Roboto Light" pitchFamily="2" charset="0"/>
                </a:endParaRPr>
              </a:p>
            </p:txBody>
          </p:sp>
          <p:sp>
            <p:nvSpPr>
              <p:cNvPr id="40" name="Oval 39">
                <a:extLst>
                  <a:ext uri="{FF2B5EF4-FFF2-40B4-BE49-F238E27FC236}">
                    <a16:creationId xmlns:a16="http://schemas.microsoft.com/office/drawing/2014/main" id="{693947D0-0DED-BB48-95FB-709DAF5F74AF}"/>
                  </a:ext>
                </a:extLst>
              </p:cNvPr>
              <p:cNvSpPr>
                <a:spLocks noChangeAspect="1"/>
              </p:cNvSpPr>
              <p:nvPr/>
            </p:nvSpPr>
            <p:spPr>
              <a:xfrm>
                <a:off x="4232067" y="6481227"/>
                <a:ext cx="180538" cy="180000"/>
              </a:xfrm>
              <a:prstGeom prst="ellipse">
                <a:avLst/>
              </a:prstGeom>
              <a:solidFill>
                <a:srgbClr val="B2B2B1"/>
              </a:solidFill>
              <a:ln>
                <a:solidFill>
                  <a:srgbClr val="B2B2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Roboto Light" pitchFamily="2" charset="0"/>
                  <a:ea typeface="Roboto Light" pitchFamily="2" charset="0"/>
                </a:endParaRPr>
              </a:p>
            </p:txBody>
          </p:sp>
          <p:sp>
            <p:nvSpPr>
              <p:cNvPr id="41" name="TextBox 39">
                <a:extLst>
                  <a:ext uri="{FF2B5EF4-FFF2-40B4-BE49-F238E27FC236}">
                    <a16:creationId xmlns:a16="http://schemas.microsoft.com/office/drawing/2014/main" id="{619B70E2-9A06-9E49-B5C1-70AE0C5EF7CC}"/>
                  </a:ext>
                </a:extLst>
              </p:cNvPr>
              <p:cNvSpPr txBox="1"/>
              <p:nvPr/>
            </p:nvSpPr>
            <p:spPr>
              <a:xfrm>
                <a:off x="4387205" y="6624508"/>
                <a:ext cx="627275" cy="215443"/>
              </a:xfrm>
              <a:prstGeom prst="rect">
                <a:avLst/>
              </a:prstGeom>
              <a:noFill/>
            </p:spPr>
            <p:txBody>
              <a:bodyPr wrap="square" rtlCol="0">
                <a:spAutoFit/>
              </a:bodyPr>
              <a:lstStyle/>
              <a:p>
                <a:pPr algn="ctr">
                  <a:spcAft>
                    <a:spcPts val="200"/>
                  </a:spcAft>
                </a:pPr>
                <a:r>
                  <a:rPr lang="de-DE" sz="800" dirty="0">
                    <a:latin typeface="Roboto Light" pitchFamily="2" charset="0"/>
                    <a:ea typeface="Roboto Light" pitchFamily="2" charset="0"/>
                    <a:cs typeface="Open Sans" panose="020B0606030504020204" pitchFamily="34" charset="0"/>
                  </a:rPr>
                  <a:t>Niedrig</a:t>
                </a:r>
              </a:p>
            </p:txBody>
          </p:sp>
        </p:grpSp>
      </p:grpSp>
      <p:pic>
        <p:nvPicPr>
          <p:cNvPr id="42" name="Picture 16">
            <a:extLst>
              <a:ext uri="{FF2B5EF4-FFF2-40B4-BE49-F238E27FC236}">
                <a16:creationId xmlns:a16="http://schemas.microsoft.com/office/drawing/2014/main" id="{34EAD0B6-590D-9444-B270-5382A05CF323}"/>
              </a:ext>
            </a:extLst>
          </p:cNvPr>
          <p:cNvPicPr>
            <a:picLocks noChangeAspect="1"/>
          </p:cNvPicPr>
          <p:nvPr/>
        </p:nvPicPr>
        <p:blipFill>
          <a:blip r:embed="rId5">
            <a:lum bright="70000" contrast="-70000"/>
          </a:blip>
          <a:stretch>
            <a:fillRect/>
          </a:stretch>
        </p:blipFill>
        <p:spPr>
          <a:xfrm>
            <a:off x="7928982" y="4387943"/>
            <a:ext cx="540000" cy="540000"/>
          </a:xfrm>
          <a:prstGeom prst="rect">
            <a:avLst/>
          </a:prstGeom>
          <a:ln>
            <a:noFill/>
          </a:ln>
        </p:spPr>
      </p:pic>
      <p:pic>
        <p:nvPicPr>
          <p:cNvPr id="47" name="Picture 29">
            <a:extLst>
              <a:ext uri="{FF2B5EF4-FFF2-40B4-BE49-F238E27FC236}">
                <a16:creationId xmlns:a16="http://schemas.microsoft.com/office/drawing/2014/main" id="{D4B90868-DD36-4640-AA68-5739D05B8065}"/>
              </a:ext>
            </a:extLst>
          </p:cNvPr>
          <p:cNvPicPr>
            <a:picLocks noChangeAspect="1"/>
          </p:cNvPicPr>
          <p:nvPr/>
        </p:nvPicPr>
        <p:blipFill>
          <a:blip r:embed="rId2">
            <a:lum bright="70000" contrast="-70000"/>
          </a:blip>
          <a:stretch>
            <a:fillRect/>
          </a:stretch>
        </p:blipFill>
        <p:spPr>
          <a:xfrm>
            <a:off x="8778632" y="4387942"/>
            <a:ext cx="541800" cy="540001"/>
          </a:xfrm>
          <a:prstGeom prst="rect">
            <a:avLst/>
          </a:prstGeom>
          <a:ln>
            <a:noFill/>
          </a:ln>
        </p:spPr>
      </p:pic>
      <p:pic>
        <p:nvPicPr>
          <p:cNvPr id="49" name="Picture 16">
            <a:extLst>
              <a:ext uri="{FF2B5EF4-FFF2-40B4-BE49-F238E27FC236}">
                <a16:creationId xmlns:a16="http://schemas.microsoft.com/office/drawing/2014/main" id="{DE8AA04C-4538-2F48-BDF2-D675BCA895FB}"/>
              </a:ext>
            </a:extLst>
          </p:cNvPr>
          <p:cNvPicPr>
            <a:picLocks noChangeAspect="1"/>
          </p:cNvPicPr>
          <p:nvPr/>
        </p:nvPicPr>
        <p:blipFill>
          <a:blip r:embed="rId5">
            <a:lum bright="70000" contrast="-70000"/>
          </a:blip>
          <a:stretch>
            <a:fillRect/>
          </a:stretch>
        </p:blipFill>
        <p:spPr>
          <a:xfrm>
            <a:off x="8780432" y="5433071"/>
            <a:ext cx="540000" cy="540000"/>
          </a:xfrm>
          <a:prstGeom prst="rect">
            <a:avLst/>
          </a:prstGeom>
          <a:ln>
            <a:noFill/>
          </a:ln>
        </p:spPr>
      </p:pic>
      <p:pic>
        <p:nvPicPr>
          <p:cNvPr id="3" name="Grafik 2">
            <a:extLst>
              <a:ext uri="{FF2B5EF4-FFF2-40B4-BE49-F238E27FC236}">
                <a16:creationId xmlns:a16="http://schemas.microsoft.com/office/drawing/2014/main" id="{8C4F3986-00DC-A249-9CC6-52F372731740}"/>
              </a:ext>
            </a:extLst>
          </p:cNvPr>
          <p:cNvPicPr>
            <a:picLocks noChangeAspect="1"/>
          </p:cNvPicPr>
          <p:nvPr/>
        </p:nvPicPr>
        <p:blipFill>
          <a:blip r:embed="rId6"/>
          <a:stretch>
            <a:fillRect/>
          </a:stretch>
        </p:blipFill>
        <p:spPr>
          <a:xfrm>
            <a:off x="339876" y="1819312"/>
            <a:ext cx="4560614" cy="4249060"/>
          </a:xfrm>
          <a:prstGeom prst="rect">
            <a:avLst/>
          </a:prstGeom>
        </p:spPr>
      </p:pic>
      <p:sp>
        <p:nvSpPr>
          <p:cNvPr id="50" name="TextBox 8">
            <a:extLst>
              <a:ext uri="{FF2B5EF4-FFF2-40B4-BE49-F238E27FC236}">
                <a16:creationId xmlns:a16="http://schemas.microsoft.com/office/drawing/2014/main" id="{55931DE8-4032-6647-977D-1978AC576123}"/>
              </a:ext>
            </a:extLst>
          </p:cNvPr>
          <p:cNvSpPr txBox="1"/>
          <p:nvPr/>
        </p:nvSpPr>
        <p:spPr>
          <a:xfrm>
            <a:off x="1574717" y="6244239"/>
            <a:ext cx="7763587"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Am Rhein </a:t>
            </a:r>
            <a:r>
              <a:rPr lang="en-US" sz="1067" dirty="0" err="1">
                <a:solidFill>
                  <a:schemeClr val="tx2"/>
                </a:solidFill>
                <a:latin typeface="Roboto Light" pitchFamily="2" charset="0"/>
                <a:ea typeface="Roboto Light" pitchFamily="2" charset="0"/>
                <a:cs typeface="Roboto" panose="02000000000000000000" pitchFamily="2" charset="0"/>
              </a:rPr>
              <a:t>brennt</a:t>
            </a:r>
            <a:r>
              <a:rPr lang="en-US" sz="1067" dirty="0">
                <a:solidFill>
                  <a:schemeClr val="tx2"/>
                </a:solidFill>
                <a:latin typeface="Roboto Light" pitchFamily="2" charset="0"/>
                <a:ea typeface="Roboto Light" pitchFamily="2" charset="0"/>
                <a:cs typeface="Roboto" panose="02000000000000000000" pitchFamily="2" charset="0"/>
              </a:rPr>
              <a:t> Europa, </a:t>
            </a:r>
            <a:r>
              <a:rPr lang="en-US" sz="1067" dirty="0" err="1">
                <a:solidFill>
                  <a:schemeClr val="tx2"/>
                </a:solidFill>
                <a:latin typeface="Roboto Light" pitchFamily="2" charset="0"/>
                <a:ea typeface="Roboto Light" pitchFamily="2" charset="0"/>
                <a:cs typeface="Roboto" panose="02000000000000000000" pitchFamily="2" charset="0"/>
              </a:rPr>
              <a:t>Niklas</a:t>
            </a:r>
            <a:r>
              <a:rPr lang="en-US" sz="1067" dirty="0">
                <a:solidFill>
                  <a:schemeClr val="tx2"/>
                </a:solidFill>
                <a:latin typeface="Roboto Light" pitchFamily="2" charset="0"/>
                <a:ea typeface="Roboto Light" pitchFamily="2" charset="0"/>
                <a:cs typeface="Roboto" panose="02000000000000000000" pitchFamily="2" charset="0"/>
              </a:rPr>
              <a:t> Maak, FAZ online, 13.03.21,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7"/>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Tree>
    <p:extLst>
      <p:ext uri="{BB962C8B-B14F-4D97-AF65-F5344CB8AC3E}">
        <p14:creationId xmlns:p14="http://schemas.microsoft.com/office/powerpoint/2010/main" val="1150853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11740-5773-924A-B30E-161404AF873E}"/>
              </a:ext>
            </a:extLst>
          </p:cNvPr>
          <p:cNvSpPr>
            <a:spLocks noGrp="1"/>
          </p:cNvSpPr>
          <p:nvPr>
            <p:ph type="title"/>
          </p:nvPr>
        </p:nvSpPr>
        <p:spPr/>
        <p:txBody>
          <a:bodyPr>
            <a:normAutofit/>
          </a:bodyPr>
          <a:lstStyle/>
          <a:p>
            <a:r>
              <a:rPr lang="de-DE" dirty="0"/>
              <a:t>„Die Nutzung von digitalen Tools von </a:t>
            </a:r>
            <a:br>
              <a:rPr lang="de-DE" dirty="0"/>
            </a:br>
            <a:r>
              <a:rPr lang="de-DE" dirty="0"/>
              <a:t>US-Anbietern ist unproblematisch.“ </a:t>
            </a:r>
          </a:p>
        </p:txBody>
      </p:sp>
      <p:sp>
        <p:nvSpPr>
          <p:cNvPr id="7" name="Inhaltsplatzhalter 6">
            <a:extLst>
              <a:ext uri="{FF2B5EF4-FFF2-40B4-BE49-F238E27FC236}">
                <a16:creationId xmlns:a16="http://schemas.microsoft.com/office/drawing/2014/main" id="{E905E60C-57E4-834C-BEFC-760AA5CB7B44}"/>
              </a:ext>
            </a:extLst>
          </p:cNvPr>
          <p:cNvSpPr>
            <a:spLocks noGrp="1"/>
          </p:cNvSpPr>
          <p:nvPr>
            <p:ph sz="half" idx="2"/>
          </p:nvPr>
        </p:nvSpPr>
        <p:spPr/>
        <p:txBody>
          <a:bodyPr>
            <a:normAutofit/>
          </a:bodyPr>
          <a:lstStyle/>
          <a:p>
            <a:pPr marL="0" indent="0">
              <a:buNone/>
            </a:pPr>
            <a:r>
              <a:rPr lang="de-DE" sz="2000" dirty="0"/>
              <a:t>Der Europäische Gerichtshof urteilte am 16. Juli 2020, dass auch die US-europäische Vereinbarung (bekannt als Privacy </a:t>
            </a:r>
            <a:r>
              <a:rPr lang="de-DE" sz="2000" dirty="0" err="1"/>
              <a:t>Shield</a:t>
            </a:r>
            <a:r>
              <a:rPr lang="de-DE" sz="2000" dirty="0"/>
              <a:t>) zur Datenübertragung in die USA unzulässig sei (</a:t>
            </a:r>
            <a:r>
              <a:rPr lang="de-DE" sz="2000" dirty="0" err="1"/>
              <a:t>Schrems</a:t>
            </a:r>
            <a:r>
              <a:rPr lang="de-DE" sz="2000" dirty="0"/>
              <a:t> II). Vorher hatte es bereits das Safe Harbour Agreement kassiert (</a:t>
            </a:r>
            <a:r>
              <a:rPr lang="de-DE" sz="2000" dirty="0" err="1"/>
              <a:t>Schrems</a:t>
            </a:r>
            <a:r>
              <a:rPr lang="de-DE" sz="2000" dirty="0"/>
              <a:t> I). Unternehmen sind verpflichtet </a:t>
            </a:r>
            <a:r>
              <a:rPr lang="de-DE" sz="2000" u="sng" dirty="0"/>
              <a:t>in jedem Einzelfall </a:t>
            </a:r>
            <a:r>
              <a:rPr lang="de-DE" sz="2000" dirty="0"/>
              <a:t>zu überprüfen, ob in Drittländern ein angemessenes Datenschutzniveau. vorliegt. Da Behörden auf die Daten US-amerikanischer Unternehmen zugreifen dürfen, ist das bei Nutzung von US-Amerikanischen Tools nicht erfüllt und es drohen Sanktionen - auch wenn sog. Standarddatenklauseln zwischen den Unternehmen getroffen wurden. </a:t>
            </a:r>
          </a:p>
        </p:txBody>
      </p:sp>
      <p:sp>
        <p:nvSpPr>
          <p:cNvPr id="8" name="Textplatzhalter 7">
            <a:extLst>
              <a:ext uri="{FF2B5EF4-FFF2-40B4-BE49-F238E27FC236}">
                <a16:creationId xmlns:a16="http://schemas.microsoft.com/office/drawing/2014/main" id="{9B05F5CF-2D91-3743-81F8-B0F07B83DFB4}"/>
              </a:ext>
            </a:extLst>
          </p:cNvPr>
          <p:cNvSpPr>
            <a:spLocks noGrp="1"/>
          </p:cNvSpPr>
          <p:nvPr>
            <p:ph type="body" sz="quarter" idx="13"/>
          </p:nvPr>
        </p:nvSpPr>
        <p:spPr/>
        <p:txBody>
          <a:bodyPr/>
          <a:lstStyle/>
          <a:p>
            <a:endParaRPr lang="de-DE"/>
          </a:p>
        </p:txBody>
      </p:sp>
      <p:sp>
        <p:nvSpPr>
          <p:cNvPr id="4" name="Abgerundetes Rechteck 3">
            <a:extLst>
              <a:ext uri="{FF2B5EF4-FFF2-40B4-BE49-F238E27FC236}">
                <a16:creationId xmlns:a16="http://schemas.microsoft.com/office/drawing/2014/main" id="{08AD39D8-DDE4-8F4D-8283-86A92604ADD4}"/>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rgbClr val="C00000"/>
                </a:solidFill>
                <a:latin typeface="Roboto Light" panose="02000000000000000000" pitchFamily="2" charset="0"/>
                <a:ea typeface="Roboto Light" panose="02000000000000000000" pitchFamily="2" charset="0"/>
              </a:rPr>
              <a:t>Myth Buster</a:t>
            </a:r>
          </a:p>
          <a:p>
            <a:pPr algn="ctr"/>
            <a:r>
              <a:rPr lang="de-DE" sz="1800" i="1">
                <a:solidFill>
                  <a:srgbClr val="C00000"/>
                </a:solidFill>
                <a:latin typeface="Roboto Light" panose="02000000000000000000" pitchFamily="2" charset="0"/>
                <a:ea typeface="Roboto Light" panose="02000000000000000000" pitchFamily="2" charset="0"/>
              </a:rPr>
              <a:t>Edition Datenschutz</a:t>
            </a:r>
          </a:p>
        </p:txBody>
      </p:sp>
      <p:pic>
        <p:nvPicPr>
          <p:cNvPr id="6" name="Grafik 5" descr="Nordamerika mit einfarbiger Füllung">
            <a:extLst>
              <a:ext uri="{FF2B5EF4-FFF2-40B4-BE49-F238E27FC236}">
                <a16:creationId xmlns:a16="http://schemas.microsoft.com/office/drawing/2014/main" id="{52481630-57A9-1341-80AC-3BC77359FD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050" y="1174200"/>
            <a:ext cx="5683800" cy="5683800"/>
          </a:xfrm>
          <a:prstGeom prst="rect">
            <a:avLst/>
          </a:prstGeom>
        </p:spPr>
      </p:pic>
      <p:sp>
        <p:nvSpPr>
          <p:cNvPr id="9" name="TextBox 8">
            <a:extLst>
              <a:ext uri="{FF2B5EF4-FFF2-40B4-BE49-F238E27FC236}">
                <a16:creationId xmlns:a16="http://schemas.microsoft.com/office/drawing/2014/main" id="{65B52F0C-D16A-9445-AD28-46CFEDBCDBA6}"/>
              </a:ext>
            </a:extLst>
          </p:cNvPr>
          <p:cNvSpPr txBox="1"/>
          <p:nvPr/>
        </p:nvSpPr>
        <p:spPr>
          <a:xfrm>
            <a:off x="1574717" y="6244239"/>
            <a:ext cx="9501600"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Judgement of the Court (Grand Chamber), </a:t>
            </a:r>
            <a:r>
              <a:rPr lang="en-US" sz="1067" dirty="0" err="1">
                <a:solidFill>
                  <a:schemeClr val="tx2"/>
                </a:solidFill>
                <a:latin typeface="Roboto Light" pitchFamily="2" charset="0"/>
                <a:ea typeface="Roboto Light" pitchFamily="2" charset="0"/>
                <a:cs typeface="Roboto" panose="02000000000000000000" pitchFamily="2" charset="0"/>
              </a:rPr>
              <a:t>EuGH</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veröffentlicht</a:t>
            </a:r>
            <a:r>
              <a:rPr lang="en-US" sz="1067" dirty="0">
                <a:solidFill>
                  <a:schemeClr val="tx2"/>
                </a:solidFill>
                <a:latin typeface="Roboto Light" pitchFamily="2" charset="0"/>
                <a:ea typeface="Roboto Light" pitchFamily="2" charset="0"/>
                <a:cs typeface="Roboto" panose="02000000000000000000" pitchFamily="2" charset="0"/>
              </a:rPr>
              <a:t> auf dem </a:t>
            </a:r>
            <a:r>
              <a:rPr lang="en-US" sz="1067" dirty="0" err="1">
                <a:solidFill>
                  <a:schemeClr val="tx2"/>
                </a:solidFill>
                <a:latin typeface="Roboto Light" pitchFamily="2" charset="0"/>
                <a:ea typeface="Roboto Light" pitchFamily="2" charset="0"/>
                <a:cs typeface="Roboto" panose="02000000000000000000" pitchFamily="2" charset="0"/>
              </a:rPr>
              <a:t>Webauftritt</a:t>
            </a:r>
            <a:r>
              <a:rPr lang="en-US" sz="1067" dirty="0">
                <a:solidFill>
                  <a:schemeClr val="tx2"/>
                </a:solidFill>
                <a:latin typeface="Roboto Light" pitchFamily="2" charset="0"/>
                <a:ea typeface="Roboto Light" pitchFamily="2" charset="0"/>
                <a:cs typeface="Roboto" panose="02000000000000000000" pitchFamily="2" charset="0"/>
              </a:rPr>
              <a:t> des </a:t>
            </a:r>
            <a:r>
              <a:rPr lang="en-US" sz="1067" dirty="0" err="1">
                <a:solidFill>
                  <a:schemeClr val="tx2"/>
                </a:solidFill>
                <a:latin typeface="Roboto Light" pitchFamily="2" charset="0"/>
                <a:ea typeface="Roboto Light" pitchFamily="2" charset="0"/>
                <a:cs typeface="Roboto" panose="02000000000000000000" pitchFamily="2" charset="0"/>
              </a:rPr>
              <a:t>EuGH</a:t>
            </a:r>
            <a:r>
              <a:rPr lang="en-US" sz="1067" dirty="0">
                <a:solidFill>
                  <a:schemeClr val="tx2"/>
                </a:solidFill>
                <a:latin typeface="Roboto Light" pitchFamily="2" charset="0"/>
                <a:ea typeface="Roboto Light" pitchFamily="2" charset="0"/>
                <a:cs typeface="Roboto" panose="02000000000000000000" pitchFamily="2" charset="0"/>
              </a:rPr>
              <a:t>  am 16.07.20,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4"/>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Tree>
    <p:extLst>
      <p:ext uri="{BB962C8B-B14F-4D97-AF65-F5344CB8AC3E}">
        <p14:creationId xmlns:p14="http://schemas.microsoft.com/office/powerpoint/2010/main" val="54442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Vertrag mit einfarbiger Füllung">
            <a:extLst>
              <a:ext uri="{FF2B5EF4-FFF2-40B4-BE49-F238E27FC236}">
                <a16:creationId xmlns:a16="http://schemas.microsoft.com/office/drawing/2014/main" id="{611B42EE-4B72-CB4F-A8AC-A0DDBBC492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90713" y="3420344"/>
            <a:ext cx="1738289" cy="1738289"/>
          </a:xfrm>
          <a:prstGeom prst="rect">
            <a:avLst/>
          </a:prstGeom>
        </p:spPr>
      </p:pic>
      <p:sp>
        <p:nvSpPr>
          <p:cNvPr id="2" name="Titel 1">
            <a:extLst>
              <a:ext uri="{FF2B5EF4-FFF2-40B4-BE49-F238E27FC236}">
                <a16:creationId xmlns:a16="http://schemas.microsoft.com/office/drawing/2014/main" id="{3EA0FEF8-B9F2-334E-9303-18B20E2BFFE4}"/>
              </a:ext>
            </a:extLst>
          </p:cNvPr>
          <p:cNvSpPr>
            <a:spLocks noGrp="1"/>
          </p:cNvSpPr>
          <p:nvPr>
            <p:ph type="title"/>
          </p:nvPr>
        </p:nvSpPr>
        <p:spPr/>
        <p:txBody>
          <a:bodyPr/>
          <a:lstStyle/>
          <a:p>
            <a:r>
              <a:rPr lang="en-GB" dirty="0"/>
              <a:t>DSGVO-</a:t>
            </a:r>
            <a:r>
              <a:rPr lang="en-GB" dirty="0" err="1"/>
              <a:t>konforme</a:t>
            </a:r>
            <a:r>
              <a:rPr lang="en-GB" dirty="0"/>
              <a:t> Tools </a:t>
            </a:r>
            <a:r>
              <a:rPr lang="en-GB" dirty="0" err="1"/>
              <a:t>haben</a:t>
            </a:r>
            <a:r>
              <a:rPr lang="en-GB" dirty="0"/>
              <a:t> </a:t>
            </a:r>
            <a:r>
              <a:rPr lang="en-GB" dirty="0" err="1"/>
              <a:t>ihren</a:t>
            </a:r>
            <a:r>
              <a:rPr lang="en-GB" dirty="0"/>
              <a:t> </a:t>
            </a:r>
            <a:r>
              <a:rPr lang="en-GB" dirty="0" err="1"/>
              <a:t>Serverstandort</a:t>
            </a:r>
            <a:r>
              <a:rPr lang="en-GB" dirty="0"/>
              <a:t> in der EU und/</a:t>
            </a:r>
            <a:r>
              <a:rPr lang="en-GB" dirty="0" err="1"/>
              <a:t>oder</a:t>
            </a:r>
            <a:r>
              <a:rPr lang="en-GB" dirty="0"/>
              <a:t> </a:t>
            </a:r>
            <a:r>
              <a:rPr lang="en-GB" dirty="0" err="1"/>
              <a:t>sind</a:t>
            </a:r>
            <a:r>
              <a:rPr lang="en-GB" dirty="0"/>
              <a:t> Tools von EU-</a:t>
            </a:r>
            <a:r>
              <a:rPr lang="en-GB" dirty="0" err="1"/>
              <a:t>Anbietern</a:t>
            </a:r>
            <a:endParaRPr lang="en-GB" dirty="0"/>
          </a:p>
        </p:txBody>
      </p:sp>
      <p:grpSp>
        <p:nvGrpSpPr>
          <p:cNvPr id="4" name="Gruppieren 3">
            <a:extLst>
              <a:ext uri="{FF2B5EF4-FFF2-40B4-BE49-F238E27FC236}">
                <a16:creationId xmlns:a16="http://schemas.microsoft.com/office/drawing/2014/main" id="{DB8B7ED9-7E87-5F41-A846-FBFD6D427F30}"/>
              </a:ext>
            </a:extLst>
          </p:cNvPr>
          <p:cNvGrpSpPr/>
          <p:nvPr/>
        </p:nvGrpSpPr>
        <p:grpSpPr>
          <a:xfrm>
            <a:off x="4085231" y="2909764"/>
            <a:ext cx="3592284" cy="2960227"/>
            <a:chOff x="6688899" y="2154665"/>
            <a:chExt cx="3592284" cy="2960227"/>
          </a:xfrm>
        </p:grpSpPr>
        <p:pic>
          <p:nvPicPr>
            <p:cNvPr id="5" name="Grafik 4" descr="Datenbank mit einfarbiger Füllung">
              <a:extLst>
                <a:ext uri="{FF2B5EF4-FFF2-40B4-BE49-F238E27FC236}">
                  <a16:creationId xmlns:a16="http://schemas.microsoft.com/office/drawing/2014/main" id="{D8865177-8C32-234E-90B7-C07F0E56A94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10222" y="2665244"/>
              <a:ext cx="1738289" cy="1738289"/>
            </a:xfrm>
            <a:prstGeom prst="rect">
              <a:avLst/>
            </a:prstGeom>
          </p:spPr>
        </p:pic>
        <p:sp>
          <p:nvSpPr>
            <p:cNvPr id="6" name="Textfeld 5">
              <a:extLst>
                <a:ext uri="{FF2B5EF4-FFF2-40B4-BE49-F238E27FC236}">
                  <a16:creationId xmlns:a16="http://schemas.microsoft.com/office/drawing/2014/main" id="{9812DC0B-F82D-0E49-8EF6-2B153431E19F}"/>
                </a:ext>
              </a:extLst>
            </p:cNvPr>
            <p:cNvSpPr txBox="1"/>
            <p:nvPr/>
          </p:nvSpPr>
          <p:spPr>
            <a:xfrm>
              <a:off x="7733927"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2</a:t>
              </a:r>
            </a:p>
          </p:txBody>
        </p:sp>
        <p:sp>
          <p:nvSpPr>
            <p:cNvPr id="7" name="Textfeld 6">
              <a:extLst>
                <a:ext uri="{FF2B5EF4-FFF2-40B4-BE49-F238E27FC236}">
                  <a16:creationId xmlns:a16="http://schemas.microsoft.com/office/drawing/2014/main" id="{FD7285D3-7474-CA47-89D7-17168C3F52F5}"/>
                </a:ext>
              </a:extLst>
            </p:cNvPr>
            <p:cNvSpPr txBox="1"/>
            <p:nvPr/>
          </p:nvSpPr>
          <p:spPr>
            <a:xfrm>
              <a:off x="6688899" y="4283895"/>
              <a:ext cx="3592284" cy="830997"/>
            </a:xfrm>
            <a:prstGeom prst="rect">
              <a:avLst/>
            </a:prstGeom>
            <a:noFill/>
          </p:spPr>
          <p:txBody>
            <a:bodyPr wrap="square" rtlCol="0">
              <a:spAutoFit/>
            </a:bodyPr>
            <a:lstStyle/>
            <a:p>
              <a:pPr algn="ctr"/>
              <a:r>
                <a:rPr lang="en-GB" sz="2400" i="1" dirty="0" err="1">
                  <a:solidFill>
                    <a:schemeClr val="tx2"/>
                  </a:solidFill>
                  <a:latin typeface="Roboto Light" panose="02000000000000000000" pitchFamily="2" charset="0"/>
                  <a:ea typeface="Roboto Light" panose="02000000000000000000" pitchFamily="2" charset="0"/>
                </a:rPr>
                <a:t>Eigene</a:t>
              </a:r>
              <a:r>
                <a:rPr lang="en-GB" sz="2400" i="1" dirty="0">
                  <a:solidFill>
                    <a:schemeClr val="tx2"/>
                  </a:solidFill>
                  <a:latin typeface="Roboto Light" panose="02000000000000000000" pitchFamily="2" charset="0"/>
                  <a:ea typeface="Roboto Light" panose="02000000000000000000" pitchFamily="2" charset="0"/>
                </a:rPr>
                <a:t> Tool </a:t>
              </a:r>
              <a:r>
                <a:rPr lang="en-GB" sz="2400" i="1" dirty="0" err="1">
                  <a:solidFill>
                    <a:schemeClr val="tx2"/>
                  </a:solidFill>
                  <a:latin typeface="Roboto Light" panose="02000000000000000000" pitchFamily="2" charset="0"/>
                  <a:ea typeface="Roboto Light" panose="02000000000000000000" pitchFamily="2" charset="0"/>
                </a:rPr>
                <a:t>oder</a:t>
              </a:r>
              <a:r>
                <a:rPr lang="en-GB" sz="2400" i="1" dirty="0">
                  <a:solidFill>
                    <a:schemeClr val="tx2"/>
                  </a:solidFill>
                  <a:latin typeface="Roboto Light" panose="02000000000000000000" pitchFamily="2" charset="0"/>
                  <a:ea typeface="Roboto Light" panose="02000000000000000000" pitchFamily="2" charset="0"/>
                </a:rPr>
                <a:t> Tool-</a:t>
              </a:r>
              <a:r>
                <a:rPr lang="en-GB" sz="2400" i="1" dirty="0" err="1">
                  <a:solidFill>
                    <a:schemeClr val="tx2"/>
                  </a:solidFill>
                  <a:latin typeface="Roboto Light" panose="02000000000000000000" pitchFamily="2" charset="0"/>
                  <a:ea typeface="Roboto Light" panose="02000000000000000000" pitchFamily="2" charset="0"/>
                </a:rPr>
                <a:t>Instanzen</a:t>
              </a:r>
              <a:r>
                <a:rPr lang="en-GB" sz="2400" i="1" dirty="0">
                  <a:solidFill>
                    <a:schemeClr val="tx2"/>
                  </a:solidFill>
                  <a:latin typeface="Roboto Light" panose="02000000000000000000" pitchFamily="2" charset="0"/>
                  <a:ea typeface="Roboto Light" panose="02000000000000000000" pitchFamily="2" charset="0"/>
                </a:rPr>
                <a:t> hosten²</a:t>
              </a:r>
            </a:p>
          </p:txBody>
        </p:sp>
      </p:grpSp>
      <p:grpSp>
        <p:nvGrpSpPr>
          <p:cNvPr id="9" name="Gruppieren 8">
            <a:extLst>
              <a:ext uri="{FF2B5EF4-FFF2-40B4-BE49-F238E27FC236}">
                <a16:creationId xmlns:a16="http://schemas.microsoft.com/office/drawing/2014/main" id="{F71EB547-9412-2C49-A24A-11549EB9D504}"/>
              </a:ext>
            </a:extLst>
          </p:cNvPr>
          <p:cNvGrpSpPr/>
          <p:nvPr/>
        </p:nvGrpSpPr>
        <p:grpSpPr>
          <a:xfrm>
            <a:off x="342173" y="2907666"/>
            <a:ext cx="3156857" cy="2962325"/>
            <a:chOff x="1436913" y="2154665"/>
            <a:chExt cx="3156857" cy="2962325"/>
          </a:xfrm>
        </p:grpSpPr>
        <p:pic>
          <p:nvPicPr>
            <p:cNvPr id="10" name="Grafik 9" descr="Schlägel und Eisen mit einfarbiger Füllung">
              <a:extLst>
                <a:ext uri="{FF2B5EF4-FFF2-40B4-BE49-F238E27FC236}">
                  <a16:creationId xmlns:a16="http://schemas.microsoft.com/office/drawing/2014/main" id="{E3BBB9A6-9E15-A145-AB50-A7A6157C141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84500" y="2795507"/>
              <a:ext cx="1481957" cy="1481957"/>
            </a:xfrm>
            <a:prstGeom prst="rect">
              <a:avLst/>
            </a:prstGeom>
          </p:spPr>
        </p:pic>
        <p:sp>
          <p:nvSpPr>
            <p:cNvPr id="11" name="Textfeld 10">
              <a:extLst>
                <a:ext uri="{FF2B5EF4-FFF2-40B4-BE49-F238E27FC236}">
                  <a16:creationId xmlns:a16="http://schemas.microsoft.com/office/drawing/2014/main" id="{6460B340-2208-3341-ABAD-BC35ABEB912D}"/>
                </a:ext>
              </a:extLst>
            </p:cNvPr>
            <p:cNvSpPr txBox="1"/>
            <p:nvPr/>
          </p:nvSpPr>
          <p:spPr>
            <a:xfrm>
              <a:off x="2264228"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1</a:t>
              </a:r>
            </a:p>
          </p:txBody>
        </p:sp>
        <p:sp>
          <p:nvSpPr>
            <p:cNvPr id="12" name="Textfeld 11">
              <a:extLst>
                <a:ext uri="{FF2B5EF4-FFF2-40B4-BE49-F238E27FC236}">
                  <a16:creationId xmlns:a16="http://schemas.microsoft.com/office/drawing/2014/main" id="{7D6DAD5B-2B64-5840-8387-1EA9650C078D}"/>
                </a:ext>
              </a:extLst>
            </p:cNvPr>
            <p:cNvSpPr txBox="1"/>
            <p:nvPr/>
          </p:nvSpPr>
          <p:spPr>
            <a:xfrm>
              <a:off x="1436913" y="4285993"/>
              <a:ext cx="3156857" cy="830997"/>
            </a:xfrm>
            <a:prstGeom prst="rect">
              <a:avLst/>
            </a:prstGeom>
            <a:noFill/>
          </p:spPr>
          <p:txBody>
            <a:bodyPr wrap="square" rtlCol="0">
              <a:spAutoFit/>
            </a:bodyPr>
            <a:lstStyle/>
            <a:p>
              <a:pPr algn="ctr"/>
              <a:r>
                <a:rPr lang="en-GB" sz="2400" i="1" dirty="0">
                  <a:solidFill>
                    <a:schemeClr val="tx2"/>
                  </a:solidFill>
                  <a:latin typeface="Roboto Light" panose="02000000000000000000" pitchFamily="2" charset="0"/>
                  <a:ea typeface="Roboto Light" panose="02000000000000000000" pitchFamily="2" charset="0"/>
                </a:rPr>
                <a:t>DSGVO-</a:t>
              </a:r>
              <a:r>
                <a:rPr lang="en-GB" sz="2400" i="1" dirty="0" err="1">
                  <a:solidFill>
                    <a:schemeClr val="tx2"/>
                  </a:solidFill>
                  <a:latin typeface="Roboto Light" panose="02000000000000000000" pitchFamily="2" charset="0"/>
                  <a:ea typeface="Roboto Light" panose="02000000000000000000" pitchFamily="2" charset="0"/>
                </a:rPr>
                <a:t>konforme</a:t>
              </a:r>
              <a:r>
                <a:rPr lang="en-GB" sz="2400" i="1" dirty="0">
                  <a:solidFill>
                    <a:schemeClr val="tx2"/>
                  </a:solidFill>
                  <a:latin typeface="Roboto Light" panose="02000000000000000000" pitchFamily="2" charset="0"/>
                  <a:ea typeface="Roboto Light" panose="02000000000000000000" pitchFamily="2" charset="0"/>
                </a:rPr>
                <a:t> Tools wählen¹</a:t>
              </a:r>
            </a:p>
          </p:txBody>
        </p:sp>
      </p:grpSp>
      <p:grpSp>
        <p:nvGrpSpPr>
          <p:cNvPr id="14" name="Gruppieren 13">
            <a:extLst>
              <a:ext uri="{FF2B5EF4-FFF2-40B4-BE49-F238E27FC236}">
                <a16:creationId xmlns:a16="http://schemas.microsoft.com/office/drawing/2014/main" id="{A06941FB-508F-BE4E-A863-88146AB6A074}"/>
              </a:ext>
            </a:extLst>
          </p:cNvPr>
          <p:cNvGrpSpPr/>
          <p:nvPr/>
        </p:nvGrpSpPr>
        <p:grpSpPr>
          <a:xfrm>
            <a:off x="8263716" y="2915397"/>
            <a:ext cx="3592284" cy="2960227"/>
            <a:chOff x="6688899" y="2154665"/>
            <a:chExt cx="3592284" cy="2960227"/>
          </a:xfrm>
        </p:grpSpPr>
        <p:sp>
          <p:nvSpPr>
            <p:cNvPr id="16" name="Textfeld 15">
              <a:extLst>
                <a:ext uri="{FF2B5EF4-FFF2-40B4-BE49-F238E27FC236}">
                  <a16:creationId xmlns:a16="http://schemas.microsoft.com/office/drawing/2014/main" id="{7ADB5CCB-DE70-BD4F-B3AA-ED175B7C73E8}"/>
                </a:ext>
              </a:extLst>
            </p:cNvPr>
            <p:cNvSpPr txBox="1"/>
            <p:nvPr/>
          </p:nvSpPr>
          <p:spPr>
            <a:xfrm>
              <a:off x="7733927" y="2154665"/>
              <a:ext cx="1502229" cy="523220"/>
            </a:xfrm>
            <a:prstGeom prst="rect">
              <a:avLst/>
            </a:prstGeom>
            <a:noFill/>
          </p:spPr>
          <p:txBody>
            <a:bodyPr wrap="square" rtlCol="0">
              <a:spAutoFit/>
            </a:bodyPr>
            <a:lstStyle/>
            <a:p>
              <a:r>
                <a:rPr lang="en-GB" sz="2800" dirty="0">
                  <a:solidFill>
                    <a:schemeClr val="tx2"/>
                  </a:solidFill>
                  <a:latin typeface="Roboto Light" panose="02000000000000000000" pitchFamily="2" charset="0"/>
                  <a:ea typeface="Roboto Light" panose="02000000000000000000" pitchFamily="2" charset="0"/>
                </a:rPr>
                <a:t>Option 3</a:t>
              </a:r>
            </a:p>
          </p:txBody>
        </p:sp>
        <p:sp>
          <p:nvSpPr>
            <p:cNvPr id="17" name="Textfeld 16">
              <a:extLst>
                <a:ext uri="{FF2B5EF4-FFF2-40B4-BE49-F238E27FC236}">
                  <a16:creationId xmlns:a16="http://schemas.microsoft.com/office/drawing/2014/main" id="{ACBDE544-1477-3E4D-973A-051185197E06}"/>
                </a:ext>
              </a:extLst>
            </p:cNvPr>
            <p:cNvSpPr txBox="1"/>
            <p:nvPr/>
          </p:nvSpPr>
          <p:spPr>
            <a:xfrm>
              <a:off x="6688899" y="4283895"/>
              <a:ext cx="3592284" cy="830997"/>
            </a:xfrm>
            <a:prstGeom prst="rect">
              <a:avLst/>
            </a:prstGeom>
            <a:noFill/>
          </p:spPr>
          <p:txBody>
            <a:bodyPr wrap="square" rtlCol="0">
              <a:spAutoFit/>
            </a:bodyPr>
            <a:lstStyle/>
            <a:p>
              <a:pPr algn="ctr"/>
              <a:r>
                <a:rPr lang="en-GB" sz="2400" i="1" dirty="0">
                  <a:solidFill>
                    <a:schemeClr val="tx2"/>
                  </a:solidFill>
                  <a:latin typeface="Roboto Light" panose="02000000000000000000" pitchFamily="2" charset="0"/>
                  <a:ea typeface="Roboto Light" panose="02000000000000000000" pitchFamily="2" charset="0"/>
                </a:rPr>
                <a:t>Binding Corporate Rules (BCR) </a:t>
              </a:r>
              <a:r>
                <a:rPr lang="en-GB" sz="2400" i="1" dirty="0" err="1">
                  <a:solidFill>
                    <a:schemeClr val="tx2"/>
                  </a:solidFill>
                  <a:latin typeface="Roboto Light" panose="02000000000000000000" pitchFamily="2" charset="0"/>
                  <a:ea typeface="Roboto Light" panose="02000000000000000000" pitchFamily="2" charset="0"/>
                </a:rPr>
                <a:t>abschließen</a:t>
              </a:r>
              <a:endParaRPr lang="en-GB" sz="2400" i="1" dirty="0">
                <a:solidFill>
                  <a:schemeClr val="tx2"/>
                </a:solidFill>
                <a:latin typeface="Roboto Light" panose="02000000000000000000" pitchFamily="2" charset="0"/>
                <a:ea typeface="Roboto Light" panose="02000000000000000000" pitchFamily="2" charset="0"/>
              </a:endParaRPr>
            </a:p>
          </p:txBody>
        </p:sp>
      </p:grpSp>
      <p:grpSp>
        <p:nvGrpSpPr>
          <p:cNvPr id="19" name="Gruppieren 18">
            <a:extLst>
              <a:ext uri="{FF2B5EF4-FFF2-40B4-BE49-F238E27FC236}">
                <a16:creationId xmlns:a16="http://schemas.microsoft.com/office/drawing/2014/main" id="{7600A7DD-2157-4545-A58C-FF83D3175B21}"/>
              </a:ext>
            </a:extLst>
          </p:cNvPr>
          <p:cNvGrpSpPr/>
          <p:nvPr/>
        </p:nvGrpSpPr>
        <p:grpSpPr>
          <a:xfrm>
            <a:off x="4204848" y="1802038"/>
            <a:ext cx="3353050" cy="846116"/>
            <a:chOff x="4392922" y="4603266"/>
            <a:chExt cx="2385493" cy="1021881"/>
          </a:xfrm>
        </p:grpSpPr>
        <p:sp>
          <p:nvSpPr>
            <p:cNvPr id="20" name="Abgerundetes Rechteck 19">
              <a:extLst>
                <a:ext uri="{FF2B5EF4-FFF2-40B4-BE49-F238E27FC236}">
                  <a16:creationId xmlns:a16="http://schemas.microsoft.com/office/drawing/2014/main" id="{A58BE964-4D30-014A-88D3-0FB555C5CB10}"/>
                </a:ext>
              </a:extLst>
            </p:cNvPr>
            <p:cNvSpPr/>
            <p:nvPr/>
          </p:nvSpPr>
          <p:spPr>
            <a:xfrm>
              <a:off x="4392922" y="4603266"/>
              <a:ext cx="2385493" cy="1021881"/>
            </a:xfrm>
            <a:prstGeom prst="roundRect">
              <a:avLst/>
            </a:prstGeom>
            <a:noFill/>
            <a:ln>
              <a:solidFill>
                <a:srgbClr val="B35A7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1" name="Textfeld 20">
              <a:extLst>
                <a:ext uri="{FF2B5EF4-FFF2-40B4-BE49-F238E27FC236}">
                  <a16:creationId xmlns:a16="http://schemas.microsoft.com/office/drawing/2014/main" id="{5FDE633C-3724-A242-BE49-6996BFC18C2B}"/>
                </a:ext>
              </a:extLst>
            </p:cNvPr>
            <p:cNvSpPr txBox="1"/>
            <p:nvPr/>
          </p:nvSpPr>
          <p:spPr>
            <a:xfrm>
              <a:off x="4591685" y="4603648"/>
              <a:ext cx="1979894" cy="338554"/>
            </a:xfrm>
            <a:prstGeom prst="rect">
              <a:avLst/>
            </a:prstGeom>
            <a:noFill/>
          </p:spPr>
          <p:txBody>
            <a:bodyPr wrap="square" rtlCol="0">
              <a:spAutoFit/>
            </a:bodyPr>
            <a:lstStyle/>
            <a:p>
              <a:pPr algn="ctr"/>
              <a:r>
                <a:rPr lang="de-DE" sz="1600" dirty="0">
                  <a:solidFill>
                    <a:srgbClr val="B35A76"/>
                  </a:solidFill>
                  <a:latin typeface="Roboto Light" pitchFamily="2" charset="0"/>
                  <a:ea typeface="Roboto Light" pitchFamily="2" charset="0"/>
                </a:rPr>
                <a:t>Vertraulichkeit</a:t>
              </a:r>
            </a:p>
          </p:txBody>
        </p:sp>
        <p:sp>
          <p:nvSpPr>
            <p:cNvPr id="22" name="Textfeld 21">
              <a:extLst>
                <a:ext uri="{FF2B5EF4-FFF2-40B4-BE49-F238E27FC236}">
                  <a16:creationId xmlns:a16="http://schemas.microsoft.com/office/drawing/2014/main" id="{897FD154-4F8D-5D41-8AF6-5BF5FE401B18}"/>
                </a:ext>
              </a:extLst>
            </p:cNvPr>
            <p:cNvSpPr txBox="1"/>
            <p:nvPr/>
          </p:nvSpPr>
          <p:spPr>
            <a:xfrm>
              <a:off x="4505961" y="4845447"/>
              <a:ext cx="2272453" cy="749179"/>
            </a:xfrm>
            <a:prstGeom prst="rect">
              <a:avLst/>
            </a:prstGeom>
            <a:noFill/>
          </p:spPr>
          <p:txBody>
            <a:bodyPr wrap="square" rtlCol="0">
              <a:spAutoFit/>
            </a:bodyPr>
            <a:lstStyle/>
            <a:p>
              <a:r>
                <a:rPr lang="de-DE" sz="1067" dirty="0">
                  <a:solidFill>
                    <a:schemeClr val="tx2"/>
                  </a:solidFill>
                  <a:latin typeface="Roboto Light" pitchFamily="2" charset="0"/>
                  <a:ea typeface="Roboto Light" pitchFamily="2" charset="0"/>
                </a:rPr>
                <a:t>Daten müssen angemessen durch technische und organisatorische Maßnahmen vor Zugriff und (partiellem) Verlust gesichert sein</a:t>
              </a:r>
            </a:p>
          </p:txBody>
        </p:sp>
      </p:grpSp>
      <p:sp>
        <p:nvSpPr>
          <p:cNvPr id="23" name="TextBox 8">
            <a:extLst>
              <a:ext uri="{FF2B5EF4-FFF2-40B4-BE49-F238E27FC236}">
                <a16:creationId xmlns:a16="http://schemas.microsoft.com/office/drawing/2014/main" id="{8FF0CB2D-6E2A-A04D-85DA-FAF0C743CC27}"/>
              </a:ext>
            </a:extLst>
          </p:cNvPr>
          <p:cNvSpPr txBox="1"/>
          <p:nvPr/>
        </p:nvSpPr>
        <p:spPr>
          <a:xfrm>
            <a:off x="1574717" y="6244239"/>
            <a:ext cx="9501600"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Judgement of the Court (Grand Chamber), </a:t>
            </a:r>
            <a:r>
              <a:rPr lang="en-US" sz="1067" dirty="0" err="1">
                <a:solidFill>
                  <a:schemeClr val="tx2"/>
                </a:solidFill>
                <a:latin typeface="Roboto Light" pitchFamily="2" charset="0"/>
                <a:ea typeface="Roboto Light" pitchFamily="2" charset="0"/>
                <a:cs typeface="Roboto" panose="02000000000000000000" pitchFamily="2" charset="0"/>
              </a:rPr>
              <a:t>EuGH</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veröffentlicht</a:t>
            </a:r>
            <a:r>
              <a:rPr lang="en-US" sz="1067" dirty="0">
                <a:solidFill>
                  <a:schemeClr val="tx2"/>
                </a:solidFill>
                <a:latin typeface="Roboto Light" pitchFamily="2" charset="0"/>
                <a:ea typeface="Roboto Light" pitchFamily="2" charset="0"/>
                <a:cs typeface="Roboto" panose="02000000000000000000" pitchFamily="2" charset="0"/>
              </a:rPr>
              <a:t> auf dem </a:t>
            </a:r>
            <a:r>
              <a:rPr lang="en-US" sz="1067" dirty="0" err="1">
                <a:solidFill>
                  <a:schemeClr val="tx2"/>
                </a:solidFill>
                <a:latin typeface="Roboto Light" pitchFamily="2" charset="0"/>
                <a:ea typeface="Roboto Light" pitchFamily="2" charset="0"/>
                <a:cs typeface="Roboto" panose="02000000000000000000" pitchFamily="2" charset="0"/>
              </a:rPr>
              <a:t>Webauftritt</a:t>
            </a:r>
            <a:r>
              <a:rPr lang="en-US" sz="1067" dirty="0">
                <a:solidFill>
                  <a:schemeClr val="tx2"/>
                </a:solidFill>
                <a:latin typeface="Roboto Light" pitchFamily="2" charset="0"/>
                <a:ea typeface="Roboto Light" pitchFamily="2" charset="0"/>
                <a:cs typeface="Roboto" panose="02000000000000000000" pitchFamily="2" charset="0"/>
              </a:rPr>
              <a:t> des </a:t>
            </a:r>
            <a:r>
              <a:rPr lang="en-US" sz="1067" dirty="0" err="1">
                <a:solidFill>
                  <a:schemeClr val="tx2"/>
                </a:solidFill>
                <a:latin typeface="Roboto Light" pitchFamily="2" charset="0"/>
                <a:ea typeface="Roboto Light" pitchFamily="2" charset="0"/>
                <a:cs typeface="Roboto" panose="02000000000000000000" pitchFamily="2" charset="0"/>
              </a:rPr>
              <a:t>EuGH</a:t>
            </a:r>
            <a:r>
              <a:rPr lang="en-US" sz="1067" dirty="0">
                <a:solidFill>
                  <a:schemeClr val="tx2"/>
                </a:solidFill>
                <a:latin typeface="Roboto Light" pitchFamily="2" charset="0"/>
                <a:ea typeface="Roboto Light" pitchFamily="2" charset="0"/>
                <a:cs typeface="Roboto" panose="02000000000000000000" pitchFamily="2" charset="0"/>
              </a:rPr>
              <a:t>  am 16.07.20,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9"/>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Tree>
    <p:extLst>
      <p:ext uri="{BB962C8B-B14F-4D97-AF65-F5344CB8AC3E}">
        <p14:creationId xmlns:p14="http://schemas.microsoft.com/office/powerpoint/2010/main" val="1633246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79641-1F76-0F41-AA6E-800104D4217D}"/>
              </a:ext>
            </a:extLst>
          </p:cNvPr>
          <p:cNvSpPr>
            <a:spLocks noGrp="1"/>
          </p:cNvSpPr>
          <p:nvPr>
            <p:ph type="title"/>
          </p:nvPr>
        </p:nvSpPr>
        <p:spPr/>
        <p:txBody>
          <a:bodyPr/>
          <a:lstStyle/>
          <a:p>
            <a:r>
              <a:rPr lang="en-GB" dirty="0" err="1"/>
              <a:t>Welche</a:t>
            </a:r>
            <a:r>
              <a:rPr lang="en-GB" dirty="0"/>
              <a:t> Tools </a:t>
            </a:r>
            <a:r>
              <a:rPr lang="en-GB" dirty="0" err="1"/>
              <a:t>können</a:t>
            </a:r>
            <a:r>
              <a:rPr lang="en-GB" dirty="0"/>
              <a:t> </a:t>
            </a:r>
            <a:r>
              <a:rPr lang="en-GB" dirty="0" err="1"/>
              <a:t>wir</a:t>
            </a:r>
            <a:r>
              <a:rPr lang="en-GB" dirty="0"/>
              <a:t> also </a:t>
            </a:r>
            <a:r>
              <a:rPr lang="en-GB" dirty="0" err="1"/>
              <a:t>noch</a:t>
            </a:r>
            <a:r>
              <a:rPr lang="en-GB" dirty="0"/>
              <a:t> </a:t>
            </a:r>
            <a:r>
              <a:rPr lang="en-GB" dirty="0" err="1"/>
              <a:t>nutzen</a:t>
            </a:r>
            <a:r>
              <a:rPr lang="en-GB" dirty="0"/>
              <a:t>?</a:t>
            </a:r>
          </a:p>
        </p:txBody>
      </p:sp>
      <p:grpSp>
        <p:nvGrpSpPr>
          <p:cNvPr id="5" name="Gruppieren 4">
            <a:extLst>
              <a:ext uri="{FF2B5EF4-FFF2-40B4-BE49-F238E27FC236}">
                <a16:creationId xmlns:a16="http://schemas.microsoft.com/office/drawing/2014/main" id="{B2A276DD-F18E-2649-BB75-7D4ECF1B1D91}"/>
              </a:ext>
            </a:extLst>
          </p:cNvPr>
          <p:cNvGrpSpPr/>
          <p:nvPr/>
        </p:nvGrpSpPr>
        <p:grpSpPr>
          <a:xfrm>
            <a:off x="4764000" y="1405891"/>
            <a:ext cx="2664000" cy="3108052"/>
            <a:chOff x="396961" y="1919851"/>
            <a:chExt cx="1872000" cy="762780"/>
          </a:xfrm>
        </p:grpSpPr>
        <p:sp>
          <p:nvSpPr>
            <p:cNvPr id="7" name="Abgerundetes Rechteck 6">
              <a:extLst>
                <a:ext uri="{FF2B5EF4-FFF2-40B4-BE49-F238E27FC236}">
                  <a16:creationId xmlns:a16="http://schemas.microsoft.com/office/drawing/2014/main" id="{F32343F6-02A8-1846-B81D-700B1AAD7863}"/>
                </a:ext>
              </a:extLst>
            </p:cNvPr>
            <p:cNvSpPr/>
            <p:nvPr/>
          </p:nvSpPr>
          <p:spPr>
            <a:xfrm>
              <a:off x="396961" y="1919851"/>
              <a:ext cx="1872000" cy="762780"/>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Textfeld 8">
              <a:extLst>
                <a:ext uri="{FF2B5EF4-FFF2-40B4-BE49-F238E27FC236}">
                  <a16:creationId xmlns:a16="http://schemas.microsoft.com/office/drawing/2014/main" id="{498F5192-F2FD-114B-A7E2-2AB61B9CE057}"/>
                </a:ext>
              </a:extLst>
            </p:cNvPr>
            <p:cNvSpPr txBox="1"/>
            <p:nvPr/>
          </p:nvSpPr>
          <p:spPr>
            <a:xfrm>
              <a:off x="504198" y="1922827"/>
              <a:ext cx="1657527" cy="57432"/>
            </a:xfrm>
            <a:prstGeom prst="rect">
              <a:avLst/>
            </a:prstGeom>
            <a:noFill/>
          </p:spPr>
          <p:txBody>
            <a:bodyPr wrap="square" rtlCol="0">
              <a:spAutoFit/>
            </a:bodyPr>
            <a:lstStyle/>
            <a:p>
              <a:pPr algn="ctr"/>
              <a:r>
                <a:rPr lang="de-DE" sz="1600" dirty="0">
                  <a:solidFill>
                    <a:schemeClr val="accent3"/>
                  </a:solidFill>
                  <a:latin typeface="Roboto Light" pitchFamily="2" charset="0"/>
                  <a:ea typeface="Roboto Light" pitchFamily="2" charset="0"/>
                </a:rPr>
                <a:t>Kollaboration</a:t>
              </a:r>
            </a:p>
          </p:txBody>
        </p:sp>
      </p:grpSp>
      <p:grpSp>
        <p:nvGrpSpPr>
          <p:cNvPr id="12" name="Gruppieren 11">
            <a:extLst>
              <a:ext uri="{FF2B5EF4-FFF2-40B4-BE49-F238E27FC236}">
                <a16:creationId xmlns:a16="http://schemas.microsoft.com/office/drawing/2014/main" id="{68C6C97A-FE43-7C47-8702-4021097A118A}"/>
              </a:ext>
            </a:extLst>
          </p:cNvPr>
          <p:cNvGrpSpPr/>
          <p:nvPr/>
        </p:nvGrpSpPr>
        <p:grpSpPr>
          <a:xfrm>
            <a:off x="7716530" y="1405891"/>
            <a:ext cx="2592840" cy="3108054"/>
            <a:chOff x="2066018" y="3025780"/>
            <a:chExt cx="1872000" cy="518009"/>
          </a:xfrm>
        </p:grpSpPr>
        <p:sp>
          <p:nvSpPr>
            <p:cNvPr id="13" name="Abgerundetes Rechteck 12">
              <a:extLst>
                <a:ext uri="{FF2B5EF4-FFF2-40B4-BE49-F238E27FC236}">
                  <a16:creationId xmlns:a16="http://schemas.microsoft.com/office/drawing/2014/main" id="{8894F012-3814-1947-80D7-24666F3D7DB4}"/>
                </a:ext>
              </a:extLst>
            </p:cNvPr>
            <p:cNvSpPr/>
            <p:nvPr/>
          </p:nvSpPr>
          <p:spPr>
            <a:xfrm>
              <a:off x="2066018" y="3025780"/>
              <a:ext cx="1872000" cy="518009"/>
            </a:xfrm>
            <a:prstGeom prst="round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5" name="Textfeld 14">
              <a:extLst>
                <a:ext uri="{FF2B5EF4-FFF2-40B4-BE49-F238E27FC236}">
                  <a16:creationId xmlns:a16="http://schemas.microsoft.com/office/drawing/2014/main" id="{58E84DBD-F8B3-264A-B3E1-5E01D935CFFF}"/>
                </a:ext>
              </a:extLst>
            </p:cNvPr>
            <p:cNvSpPr txBox="1"/>
            <p:nvPr/>
          </p:nvSpPr>
          <p:spPr>
            <a:xfrm>
              <a:off x="2115279" y="3028756"/>
              <a:ext cx="1773479" cy="57432"/>
            </a:xfrm>
            <a:prstGeom prst="rect">
              <a:avLst/>
            </a:prstGeom>
            <a:noFill/>
          </p:spPr>
          <p:txBody>
            <a:bodyPr wrap="square" rtlCol="0">
              <a:spAutoFit/>
            </a:bodyPr>
            <a:lstStyle/>
            <a:p>
              <a:pPr algn="ctr"/>
              <a:r>
                <a:rPr lang="de-DE" sz="1600" dirty="0">
                  <a:solidFill>
                    <a:schemeClr val="accent4"/>
                  </a:solidFill>
                  <a:latin typeface="Roboto Light" pitchFamily="2" charset="0"/>
                  <a:ea typeface="Roboto Light" pitchFamily="2" charset="0"/>
                </a:rPr>
                <a:t>Daten</a:t>
              </a:r>
            </a:p>
          </p:txBody>
        </p:sp>
      </p:grpSp>
      <p:grpSp>
        <p:nvGrpSpPr>
          <p:cNvPr id="32" name="Gruppieren 31">
            <a:extLst>
              <a:ext uri="{FF2B5EF4-FFF2-40B4-BE49-F238E27FC236}">
                <a16:creationId xmlns:a16="http://schemas.microsoft.com/office/drawing/2014/main" id="{8899DB0A-B785-3A44-A4E6-14E35ED1EDDA}"/>
              </a:ext>
            </a:extLst>
          </p:cNvPr>
          <p:cNvGrpSpPr/>
          <p:nvPr/>
        </p:nvGrpSpPr>
        <p:grpSpPr>
          <a:xfrm>
            <a:off x="1817682" y="1404624"/>
            <a:ext cx="2664000" cy="3109319"/>
            <a:chOff x="396960" y="1919849"/>
            <a:chExt cx="1747602" cy="2325424"/>
          </a:xfrm>
        </p:grpSpPr>
        <p:sp>
          <p:nvSpPr>
            <p:cNvPr id="34" name="Abgerundetes Rechteck 33">
              <a:extLst>
                <a:ext uri="{FF2B5EF4-FFF2-40B4-BE49-F238E27FC236}">
                  <a16:creationId xmlns:a16="http://schemas.microsoft.com/office/drawing/2014/main" id="{7A4927C8-CEE8-F443-BFDD-48E525801A06}"/>
                </a:ext>
              </a:extLst>
            </p:cNvPr>
            <p:cNvSpPr/>
            <p:nvPr/>
          </p:nvSpPr>
          <p:spPr>
            <a:xfrm>
              <a:off x="396960" y="1919849"/>
              <a:ext cx="1747602" cy="2325424"/>
            </a:xfrm>
            <a:prstGeom prst="roundRect">
              <a:avLst/>
            </a:prstGeom>
            <a:no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5" name="Textfeld 34">
              <a:extLst>
                <a:ext uri="{FF2B5EF4-FFF2-40B4-BE49-F238E27FC236}">
                  <a16:creationId xmlns:a16="http://schemas.microsoft.com/office/drawing/2014/main" id="{CD9C3BCA-5FF7-D446-BE82-3E18805F4833}"/>
                </a:ext>
              </a:extLst>
            </p:cNvPr>
            <p:cNvSpPr txBox="1"/>
            <p:nvPr/>
          </p:nvSpPr>
          <p:spPr>
            <a:xfrm>
              <a:off x="546034" y="1920138"/>
              <a:ext cx="1473043" cy="278369"/>
            </a:xfrm>
            <a:prstGeom prst="rect">
              <a:avLst/>
            </a:prstGeom>
            <a:noFill/>
          </p:spPr>
          <p:txBody>
            <a:bodyPr wrap="square" rtlCol="0">
              <a:spAutoFit/>
            </a:bodyPr>
            <a:lstStyle/>
            <a:p>
              <a:pPr algn="ctr"/>
              <a:r>
                <a:rPr lang="de-DE" sz="1600" dirty="0">
                  <a:solidFill>
                    <a:schemeClr val="accent2"/>
                  </a:solidFill>
                  <a:latin typeface="Roboto Light" pitchFamily="2" charset="0"/>
                  <a:ea typeface="Roboto Light" pitchFamily="2" charset="0"/>
                </a:rPr>
                <a:t>Kommunikation</a:t>
              </a:r>
            </a:p>
          </p:txBody>
        </p:sp>
      </p:grpSp>
      <p:sp>
        <p:nvSpPr>
          <p:cNvPr id="36" name="Textfeld 35">
            <a:extLst>
              <a:ext uri="{FF2B5EF4-FFF2-40B4-BE49-F238E27FC236}">
                <a16:creationId xmlns:a16="http://schemas.microsoft.com/office/drawing/2014/main" id="{E1679C80-1B80-2245-A581-A582B460C911}"/>
              </a:ext>
            </a:extLst>
          </p:cNvPr>
          <p:cNvSpPr txBox="1"/>
          <p:nvPr/>
        </p:nvSpPr>
        <p:spPr>
          <a:xfrm>
            <a:off x="1817681" y="1797007"/>
            <a:ext cx="1581363" cy="300082"/>
          </a:xfrm>
          <a:prstGeom prst="rect">
            <a:avLst/>
          </a:prstGeom>
          <a:noFill/>
        </p:spPr>
        <p:txBody>
          <a:bodyPr wrap="square" rtlCol="0">
            <a:spAutoFit/>
          </a:bodyPr>
          <a:lstStyle/>
          <a:p>
            <a:r>
              <a:rPr lang="en-GB" i="1" u="sng" dirty="0" err="1">
                <a:solidFill>
                  <a:schemeClr val="accent2"/>
                </a:solidFill>
                <a:latin typeface="Roboto Light" panose="02000000000000000000" pitchFamily="2" charset="0"/>
                <a:ea typeface="Roboto Light" panose="02000000000000000000" pitchFamily="2" charset="0"/>
              </a:rPr>
              <a:t>Videokonferenzen</a:t>
            </a:r>
            <a:endParaRPr lang="en-GB" i="1" u="sng" dirty="0">
              <a:solidFill>
                <a:schemeClr val="accent2"/>
              </a:solidFill>
              <a:latin typeface="Roboto Light" panose="02000000000000000000" pitchFamily="2" charset="0"/>
              <a:ea typeface="Roboto Light" panose="02000000000000000000" pitchFamily="2" charset="0"/>
            </a:endParaRPr>
          </a:p>
        </p:txBody>
      </p:sp>
      <p:sp>
        <p:nvSpPr>
          <p:cNvPr id="38" name="Textfeld 37">
            <a:extLst>
              <a:ext uri="{FF2B5EF4-FFF2-40B4-BE49-F238E27FC236}">
                <a16:creationId xmlns:a16="http://schemas.microsoft.com/office/drawing/2014/main" id="{D3AE9F0D-EEFF-6347-8B6F-158B47E530E9}"/>
              </a:ext>
            </a:extLst>
          </p:cNvPr>
          <p:cNvSpPr txBox="1"/>
          <p:nvPr/>
        </p:nvSpPr>
        <p:spPr>
          <a:xfrm>
            <a:off x="4843836" y="1817141"/>
            <a:ext cx="1581363" cy="300082"/>
          </a:xfrm>
          <a:prstGeom prst="rect">
            <a:avLst/>
          </a:prstGeom>
          <a:noFill/>
        </p:spPr>
        <p:txBody>
          <a:bodyPr wrap="square" rtlCol="0">
            <a:spAutoFit/>
          </a:bodyPr>
          <a:lstStyle/>
          <a:p>
            <a:r>
              <a:rPr lang="en-GB" i="1" u="sng" dirty="0">
                <a:solidFill>
                  <a:schemeClr val="accent3"/>
                </a:solidFill>
                <a:latin typeface="Roboto Light" panose="02000000000000000000" pitchFamily="2" charset="0"/>
                <a:ea typeface="Roboto Light" panose="02000000000000000000" pitchFamily="2" charset="0"/>
              </a:rPr>
              <a:t>Chats</a:t>
            </a:r>
          </a:p>
        </p:txBody>
      </p:sp>
      <p:sp>
        <p:nvSpPr>
          <p:cNvPr id="39" name="Textfeld 38">
            <a:extLst>
              <a:ext uri="{FF2B5EF4-FFF2-40B4-BE49-F238E27FC236}">
                <a16:creationId xmlns:a16="http://schemas.microsoft.com/office/drawing/2014/main" id="{DAB63DAE-08BE-494F-A95D-316BE90029AA}"/>
              </a:ext>
            </a:extLst>
          </p:cNvPr>
          <p:cNvSpPr txBox="1"/>
          <p:nvPr/>
        </p:nvSpPr>
        <p:spPr>
          <a:xfrm>
            <a:off x="1817681" y="2735171"/>
            <a:ext cx="1581363" cy="300082"/>
          </a:xfrm>
          <a:prstGeom prst="rect">
            <a:avLst/>
          </a:prstGeom>
          <a:noFill/>
        </p:spPr>
        <p:txBody>
          <a:bodyPr wrap="square" rtlCol="0">
            <a:spAutoFit/>
          </a:bodyPr>
          <a:lstStyle/>
          <a:p>
            <a:r>
              <a:rPr lang="en-GB" i="1" u="sng" dirty="0">
                <a:solidFill>
                  <a:schemeClr val="accent2"/>
                </a:solidFill>
                <a:latin typeface="Roboto Light" panose="02000000000000000000" pitchFamily="2" charset="0"/>
                <a:ea typeface="Roboto Light" panose="02000000000000000000" pitchFamily="2" charset="0"/>
              </a:rPr>
              <a:t>Newsletter</a:t>
            </a:r>
          </a:p>
        </p:txBody>
      </p:sp>
      <p:sp>
        <p:nvSpPr>
          <p:cNvPr id="40" name="Textfeld 39">
            <a:extLst>
              <a:ext uri="{FF2B5EF4-FFF2-40B4-BE49-F238E27FC236}">
                <a16:creationId xmlns:a16="http://schemas.microsoft.com/office/drawing/2014/main" id="{64ED08E6-62EE-7A4C-8B53-2D7034C7E29E}"/>
              </a:ext>
            </a:extLst>
          </p:cNvPr>
          <p:cNvSpPr txBox="1"/>
          <p:nvPr/>
        </p:nvSpPr>
        <p:spPr>
          <a:xfrm>
            <a:off x="4843835" y="2809604"/>
            <a:ext cx="1581363" cy="300082"/>
          </a:xfrm>
          <a:prstGeom prst="rect">
            <a:avLst/>
          </a:prstGeom>
          <a:noFill/>
        </p:spPr>
        <p:txBody>
          <a:bodyPr wrap="square" rtlCol="0">
            <a:spAutoFit/>
          </a:bodyPr>
          <a:lstStyle/>
          <a:p>
            <a:r>
              <a:rPr lang="en-GB" i="1" u="sng" dirty="0">
                <a:solidFill>
                  <a:schemeClr val="accent3"/>
                </a:solidFill>
                <a:latin typeface="Roboto Light" panose="02000000000000000000" pitchFamily="2" charset="0"/>
                <a:ea typeface="Roboto Light" panose="02000000000000000000" pitchFamily="2" charset="0"/>
              </a:rPr>
              <a:t>Cloud</a:t>
            </a:r>
          </a:p>
        </p:txBody>
      </p:sp>
      <p:pic>
        <p:nvPicPr>
          <p:cNvPr id="1026" name="Picture 2" descr="BigBlueButton – Old Dominion EMS Alliance, Inc.">
            <a:extLst>
              <a:ext uri="{FF2B5EF4-FFF2-40B4-BE49-F238E27FC236}">
                <a16:creationId xmlns:a16="http://schemas.microsoft.com/office/drawing/2014/main" id="{27808AAC-E18C-B541-B20A-8C015BC9F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212" y="2073983"/>
            <a:ext cx="1468341" cy="772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faview Reviews 2021: Details, Pricing, &amp; Features | G2">
            <a:extLst>
              <a:ext uri="{FF2B5EF4-FFF2-40B4-BE49-F238E27FC236}">
                <a16:creationId xmlns:a16="http://schemas.microsoft.com/office/drawing/2014/main" id="{7688BBDC-520A-E34E-B31B-A128954044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19" t="1" b="30779"/>
          <a:stretch/>
        </p:blipFill>
        <p:spPr bwMode="auto">
          <a:xfrm>
            <a:off x="3259267" y="2112399"/>
            <a:ext cx="1189073" cy="534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termost Enters The Collaboration Market - UC Today">
            <a:extLst>
              <a:ext uri="{FF2B5EF4-FFF2-40B4-BE49-F238E27FC236}">
                <a16:creationId xmlns:a16="http://schemas.microsoft.com/office/drawing/2014/main" id="{9248D009-86C1-2C49-BEF8-F72E98465C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82"/>
          <a:stretch/>
        </p:blipFill>
        <p:spPr bwMode="auto">
          <a:xfrm>
            <a:off x="4916607" y="2265135"/>
            <a:ext cx="1021812" cy="396557"/>
          </a:xfrm>
          <a:prstGeom prst="rect">
            <a:avLst/>
          </a:prstGeom>
          <a:noFill/>
          <a:extLst>
            <a:ext uri="{909E8E84-426E-40DD-AFC4-6F175D3DCCD1}">
              <a14:hiddenFill xmlns:a14="http://schemas.microsoft.com/office/drawing/2010/main">
                <a:solidFill>
                  <a:srgbClr val="FFFFFF"/>
                </a:solidFill>
              </a14:hiddenFill>
            </a:ext>
          </a:extLst>
        </p:spPr>
      </p:pic>
      <p:pic>
        <p:nvPicPr>
          <p:cNvPr id="41" name="Grafik 40">
            <a:extLst>
              <a:ext uri="{FF2B5EF4-FFF2-40B4-BE49-F238E27FC236}">
                <a16:creationId xmlns:a16="http://schemas.microsoft.com/office/drawing/2014/main" id="{FC24430D-943C-3A4A-8490-1E042311A8D2}"/>
              </a:ext>
            </a:extLst>
          </p:cNvPr>
          <p:cNvPicPr>
            <a:picLocks noChangeAspect="1"/>
          </p:cNvPicPr>
          <p:nvPr/>
        </p:nvPicPr>
        <p:blipFill>
          <a:blip r:embed="rId6"/>
          <a:stretch>
            <a:fillRect/>
          </a:stretch>
        </p:blipFill>
        <p:spPr>
          <a:xfrm>
            <a:off x="5938419" y="2293109"/>
            <a:ext cx="1401423" cy="189731"/>
          </a:xfrm>
          <a:prstGeom prst="rect">
            <a:avLst/>
          </a:prstGeom>
        </p:spPr>
      </p:pic>
      <p:pic>
        <p:nvPicPr>
          <p:cNvPr id="1032" name="Picture 8" descr="CleverReach - DSGVO-konformer Newsletter-Dienst aus Deutschland">
            <a:extLst>
              <a:ext uri="{FF2B5EF4-FFF2-40B4-BE49-F238E27FC236}">
                <a16:creationId xmlns:a16="http://schemas.microsoft.com/office/drawing/2014/main" id="{108ABB37-DAF3-934A-9A27-0F7AD7736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083" y="2992567"/>
            <a:ext cx="1134852" cy="567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e Lösung für DSGVO-konformes Newsletter-Marketing - rapidmail">
            <a:extLst>
              <a:ext uri="{FF2B5EF4-FFF2-40B4-BE49-F238E27FC236}">
                <a16:creationId xmlns:a16="http://schemas.microsoft.com/office/drawing/2014/main" id="{E4E6A18E-2C14-2C40-98A4-29C62FF04F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552" b="37999"/>
          <a:stretch/>
        </p:blipFill>
        <p:spPr bwMode="auto">
          <a:xfrm>
            <a:off x="3072935" y="3089136"/>
            <a:ext cx="1271571" cy="336320"/>
          </a:xfrm>
          <a:prstGeom prst="rect">
            <a:avLst/>
          </a:prstGeom>
          <a:noFill/>
          <a:extLst>
            <a:ext uri="{909E8E84-426E-40DD-AFC4-6F175D3DCCD1}">
              <a14:hiddenFill xmlns:a14="http://schemas.microsoft.com/office/drawing/2010/main">
                <a:solidFill>
                  <a:srgbClr val="FFFFFF"/>
                </a:solidFill>
              </a14:hiddenFill>
            </a:ext>
          </a:extLst>
        </p:spPr>
      </p:pic>
      <p:pic>
        <p:nvPicPr>
          <p:cNvPr id="42" name="Grafik 41">
            <a:extLst>
              <a:ext uri="{FF2B5EF4-FFF2-40B4-BE49-F238E27FC236}">
                <a16:creationId xmlns:a16="http://schemas.microsoft.com/office/drawing/2014/main" id="{AAA11622-ACFA-4F43-AB3F-9BFA4BA7FBE4}"/>
              </a:ext>
            </a:extLst>
          </p:cNvPr>
          <p:cNvPicPr>
            <a:picLocks noChangeAspect="1"/>
          </p:cNvPicPr>
          <p:nvPr/>
        </p:nvPicPr>
        <p:blipFill>
          <a:blip r:embed="rId9"/>
          <a:stretch>
            <a:fillRect/>
          </a:stretch>
        </p:blipFill>
        <p:spPr>
          <a:xfrm>
            <a:off x="2549721" y="3864507"/>
            <a:ext cx="1046427" cy="321777"/>
          </a:xfrm>
          <a:prstGeom prst="rect">
            <a:avLst/>
          </a:prstGeom>
        </p:spPr>
      </p:pic>
      <p:pic>
        <p:nvPicPr>
          <p:cNvPr id="1036" name="Picture 12" descr="Nextcloud - Wikipedia">
            <a:extLst>
              <a:ext uri="{FF2B5EF4-FFF2-40B4-BE49-F238E27FC236}">
                <a16:creationId xmlns:a16="http://schemas.microsoft.com/office/drawing/2014/main" id="{C823135E-21B2-8A48-B64D-CD340892F0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458" y="3146539"/>
            <a:ext cx="780109" cy="5522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3B71D99-E162-0748-ADB0-1AEE5718E3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6624" y="3118853"/>
            <a:ext cx="905394" cy="4470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itHub - LimeSurvey/LimeSurvey: The most popular FOSS online survey tool on  the web.">
            <a:extLst>
              <a:ext uri="{FF2B5EF4-FFF2-40B4-BE49-F238E27FC236}">
                <a16:creationId xmlns:a16="http://schemas.microsoft.com/office/drawing/2014/main" id="{61E4917D-1FB7-8249-B82E-1E531FF336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60492" y="2116747"/>
            <a:ext cx="1088431" cy="30008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obile Data Collection For M E Using ODK And Kobo Toolbox (Apr 2021),  Nairobi Kenya - Conference">
            <a:extLst>
              <a:ext uri="{FF2B5EF4-FFF2-40B4-BE49-F238E27FC236}">
                <a16:creationId xmlns:a16="http://schemas.microsoft.com/office/drawing/2014/main" id="{17EFCD36-BCEA-DC4F-8A25-93AD38D384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12898" y="2429018"/>
            <a:ext cx="1312776" cy="247266"/>
          </a:xfrm>
          <a:prstGeom prst="rect">
            <a:avLst/>
          </a:prstGeom>
          <a:noFill/>
          <a:extLst>
            <a:ext uri="{909E8E84-426E-40DD-AFC4-6F175D3DCCD1}">
              <a14:hiddenFill xmlns:a14="http://schemas.microsoft.com/office/drawing/2010/main">
                <a:solidFill>
                  <a:srgbClr val="FFFFFF"/>
                </a:solidFill>
              </a14:hiddenFill>
            </a:ext>
          </a:extLst>
        </p:spPr>
      </p:pic>
      <p:pic>
        <p:nvPicPr>
          <p:cNvPr id="43" name="Grafik 42">
            <a:extLst>
              <a:ext uri="{FF2B5EF4-FFF2-40B4-BE49-F238E27FC236}">
                <a16:creationId xmlns:a16="http://schemas.microsoft.com/office/drawing/2014/main" id="{EB8D95D7-4158-554F-B4F1-4561AE533415}"/>
              </a:ext>
            </a:extLst>
          </p:cNvPr>
          <p:cNvPicPr>
            <a:picLocks noChangeAspect="1"/>
          </p:cNvPicPr>
          <p:nvPr/>
        </p:nvPicPr>
        <p:blipFill>
          <a:blip r:embed="rId14"/>
          <a:stretch>
            <a:fillRect/>
          </a:stretch>
        </p:blipFill>
        <p:spPr>
          <a:xfrm>
            <a:off x="5686191" y="3678172"/>
            <a:ext cx="1041907" cy="462303"/>
          </a:xfrm>
          <a:prstGeom prst="rect">
            <a:avLst/>
          </a:prstGeom>
        </p:spPr>
      </p:pic>
      <p:sp>
        <p:nvSpPr>
          <p:cNvPr id="54" name="Textfeld 53">
            <a:extLst>
              <a:ext uri="{FF2B5EF4-FFF2-40B4-BE49-F238E27FC236}">
                <a16:creationId xmlns:a16="http://schemas.microsoft.com/office/drawing/2014/main" id="{52DC3E68-D102-124E-B9BD-3FDAAA170D91}"/>
              </a:ext>
            </a:extLst>
          </p:cNvPr>
          <p:cNvSpPr txBox="1"/>
          <p:nvPr/>
        </p:nvSpPr>
        <p:spPr>
          <a:xfrm>
            <a:off x="1809372" y="3508794"/>
            <a:ext cx="1581363" cy="300082"/>
          </a:xfrm>
          <a:prstGeom prst="rect">
            <a:avLst/>
          </a:prstGeom>
          <a:noFill/>
        </p:spPr>
        <p:txBody>
          <a:bodyPr wrap="square" rtlCol="0">
            <a:spAutoFit/>
          </a:bodyPr>
          <a:lstStyle/>
          <a:p>
            <a:r>
              <a:rPr lang="en-GB" i="1" u="sng" dirty="0" err="1">
                <a:solidFill>
                  <a:schemeClr val="accent2"/>
                </a:solidFill>
                <a:latin typeface="Roboto Light" panose="02000000000000000000" pitchFamily="2" charset="0"/>
                <a:ea typeface="Roboto Light" panose="02000000000000000000" pitchFamily="2" charset="0"/>
              </a:rPr>
              <a:t>Terminplanung</a:t>
            </a:r>
            <a:endParaRPr lang="en-GB" i="1" u="sng" dirty="0">
              <a:solidFill>
                <a:schemeClr val="accent2"/>
              </a:solidFill>
              <a:latin typeface="Roboto Light" panose="02000000000000000000" pitchFamily="2" charset="0"/>
              <a:ea typeface="Roboto Light" panose="02000000000000000000" pitchFamily="2" charset="0"/>
            </a:endParaRPr>
          </a:p>
        </p:txBody>
      </p:sp>
      <p:pic>
        <p:nvPicPr>
          <p:cNvPr id="44" name="Grafik 43">
            <a:extLst>
              <a:ext uri="{FF2B5EF4-FFF2-40B4-BE49-F238E27FC236}">
                <a16:creationId xmlns:a16="http://schemas.microsoft.com/office/drawing/2014/main" id="{6264C1FB-E7DD-D442-91DC-1FDCD8407690}"/>
              </a:ext>
            </a:extLst>
          </p:cNvPr>
          <p:cNvPicPr>
            <a:picLocks noChangeAspect="1"/>
          </p:cNvPicPr>
          <p:nvPr/>
        </p:nvPicPr>
        <p:blipFill>
          <a:blip r:embed="rId15"/>
          <a:stretch>
            <a:fillRect/>
          </a:stretch>
        </p:blipFill>
        <p:spPr>
          <a:xfrm>
            <a:off x="7814518" y="2998133"/>
            <a:ext cx="1045440" cy="346342"/>
          </a:xfrm>
          <a:prstGeom prst="rect">
            <a:avLst/>
          </a:prstGeom>
        </p:spPr>
      </p:pic>
      <p:sp>
        <p:nvSpPr>
          <p:cNvPr id="56" name="Textfeld 55">
            <a:extLst>
              <a:ext uri="{FF2B5EF4-FFF2-40B4-BE49-F238E27FC236}">
                <a16:creationId xmlns:a16="http://schemas.microsoft.com/office/drawing/2014/main" id="{FAB2A965-68DF-F64A-9CC1-008CDC5377C7}"/>
              </a:ext>
            </a:extLst>
          </p:cNvPr>
          <p:cNvSpPr txBox="1"/>
          <p:nvPr/>
        </p:nvSpPr>
        <p:spPr>
          <a:xfrm>
            <a:off x="7814518" y="1792545"/>
            <a:ext cx="1581363" cy="300082"/>
          </a:xfrm>
          <a:prstGeom prst="rect">
            <a:avLst/>
          </a:prstGeom>
          <a:noFill/>
        </p:spPr>
        <p:txBody>
          <a:bodyPr wrap="square" rtlCol="0">
            <a:spAutoFit/>
          </a:bodyPr>
          <a:lstStyle/>
          <a:p>
            <a:r>
              <a:rPr lang="en-GB" i="1" u="sng" dirty="0" err="1">
                <a:solidFill>
                  <a:schemeClr val="accent4"/>
                </a:solidFill>
                <a:latin typeface="Roboto Light" panose="02000000000000000000" pitchFamily="2" charset="0"/>
                <a:ea typeface="Roboto Light" panose="02000000000000000000" pitchFamily="2" charset="0"/>
              </a:rPr>
              <a:t>Erhebung</a:t>
            </a:r>
            <a:endParaRPr lang="en-GB" i="1" u="sng" dirty="0">
              <a:solidFill>
                <a:schemeClr val="accent4"/>
              </a:solidFill>
              <a:latin typeface="Roboto Light" panose="02000000000000000000" pitchFamily="2" charset="0"/>
              <a:ea typeface="Roboto Light" panose="02000000000000000000" pitchFamily="2" charset="0"/>
            </a:endParaRPr>
          </a:p>
        </p:txBody>
      </p:sp>
      <p:sp>
        <p:nvSpPr>
          <p:cNvPr id="57" name="Textfeld 56">
            <a:extLst>
              <a:ext uri="{FF2B5EF4-FFF2-40B4-BE49-F238E27FC236}">
                <a16:creationId xmlns:a16="http://schemas.microsoft.com/office/drawing/2014/main" id="{F632BAFD-F174-424C-BC33-0DA0E13404F6}"/>
              </a:ext>
            </a:extLst>
          </p:cNvPr>
          <p:cNvSpPr txBox="1"/>
          <p:nvPr/>
        </p:nvSpPr>
        <p:spPr>
          <a:xfrm>
            <a:off x="7814518" y="2730709"/>
            <a:ext cx="1581363" cy="300082"/>
          </a:xfrm>
          <a:prstGeom prst="rect">
            <a:avLst/>
          </a:prstGeom>
          <a:noFill/>
        </p:spPr>
        <p:txBody>
          <a:bodyPr wrap="square" rtlCol="0">
            <a:spAutoFit/>
          </a:bodyPr>
          <a:lstStyle/>
          <a:p>
            <a:r>
              <a:rPr lang="en-GB" i="1" u="sng" dirty="0" err="1">
                <a:solidFill>
                  <a:schemeClr val="accent4"/>
                </a:solidFill>
                <a:latin typeface="Roboto Light" panose="02000000000000000000" pitchFamily="2" charset="0"/>
                <a:ea typeface="Roboto Light" panose="02000000000000000000" pitchFamily="2" charset="0"/>
              </a:rPr>
              <a:t>Speicherung</a:t>
            </a:r>
            <a:endParaRPr lang="en-GB" i="1" u="sng" dirty="0">
              <a:solidFill>
                <a:schemeClr val="accent4"/>
              </a:solidFill>
              <a:latin typeface="Roboto Light" panose="02000000000000000000" pitchFamily="2" charset="0"/>
              <a:ea typeface="Roboto Light" panose="02000000000000000000" pitchFamily="2" charset="0"/>
            </a:endParaRPr>
          </a:p>
        </p:txBody>
      </p:sp>
      <p:sp>
        <p:nvSpPr>
          <p:cNvPr id="58" name="Textfeld 57">
            <a:extLst>
              <a:ext uri="{FF2B5EF4-FFF2-40B4-BE49-F238E27FC236}">
                <a16:creationId xmlns:a16="http://schemas.microsoft.com/office/drawing/2014/main" id="{CC00E30B-8996-8B4D-90CC-6AB952D716A9}"/>
              </a:ext>
            </a:extLst>
          </p:cNvPr>
          <p:cNvSpPr txBox="1"/>
          <p:nvPr/>
        </p:nvSpPr>
        <p:spPr>
          <a:xfrm>
            <a:off x="7806209" y="3504332"/>
            <a:ext cx="1581363" cy="300082"/>
          </a:xfrm>
          <a:prstGeom prst="rect">
            <a:avLst/>
          </a:prstGeom>
          <a:noFill/>
        </p:spPr>
        <p:txBody>
          <a:bodyPr wrap="square" rtlCol="0">
            <a:spAutoFit/>
          </a:bodyPr>
          <a:lstStyle/>
          <a:p>
            <a:r>
              <a:rPr lang="en-GB" i="1" u="sng" dirty="0">
                <a:solidFill>
                  <a:schemeClr val="accent4"/>
                </a:solidFill>
                <a:latin typeface="Roboto Light" panose="02000000000000000000" pitchFamily="2" charset="0"/>
                <a:ea typeface="Roboto Light" panose="02000000000000000000" pitchFamily="2" charset="0"/>
              </a:rPr>
              <a:t>Analyse</a:t>
            </a:r>
          </a:p>
        </p:txBody>
      </p:sp>
      <p:pic>
        <p:nvPicPr>
          <p:cNvPr id="1046" name="Picture 22" descr="MEINVEREIN - Die kostenlose online Vereinssoftware">
            <a:extLst>
              <a:ext uri="{FF2B5EF4-FFF2-40B4-BE49-F238E27FC236}">
                <a16:creationId xmlns:a16="http://schemas.microsoft.com/office/drawing/2014/main" id="{DAB937C6-B617-8149-A6B4-35061F1DD3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44120" y="3047937"/>
            <a:ext cx="1180551" cy="20111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ilserver: PostgreSQL Configuration - Part 3 - Devin's Tech Blog">
            <a:extLst>
              <a:ext uri="{FF2B5EF4-FFF2-40B4-BE49-F238E27FC236}">
                <a16:creationId xmlns:a16="http://schemas.microsoft.com/office/drawing/2014/main" id="{8D3F0B91-182A-5543-A20C-7DC965B3A9D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9808"/>
          <a:stretch/>
        </p:blipFill>
        <p:spPr bwMode="auto">
          <a:xfrm>
            <a:off x="8776539" y="3286073"/>
            <a:ext cx="1071932" cy="44263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QuickPay | Python Client integration">
            <a:extLst>
              <a:ext uri="{FF2B5EF4-FFF2-40B4-BE49-F238E27FC236}">
                <a16:creationId xmlns:a16="http://schemas.microsoft.com/office/drawing/2014/main" id="{2C7005C1-8A71-F949-844C-8E1BB1BB29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20616" y="3795072"/>
            <a:ext cx="1059150" cy="3577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Studio Logo Usage Guidelines - RStudio">
            <a:extLst>
              <a:ext uri="{FF2B5EF4-FFF2-40B4-BE49-F238E27FC236}">
                <a16:creationId xmlns:a16="http://schemas.microsoft.com/office/drawing/2014/main" id="{7417FC00-D4A6-9D49-AF24-0DCD75D0E8A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44120" y="3687167"/>
            <a:ext cx="1182523" cy="4149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tabase logo">
            <a:extLst>
              <a:ext uri="{FF2B5EF4-FFF2-40B4-BE49-F238E27FC236}">
                <a16:creationId xmlns:a16="http://schemas.microsoft.com/office/drawing/2014/main" id="{89F0AB8C-655B-2D4C-9147-D038E450409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2544" b="19861"/>
          <a:stretch/>
        </p:blipFill>
        <p:spPr bwMode="auto">
          <a:xfrm>
            <a:off x="8408799" y="4140475"/>
            <a:ext cx="992435" cy="30008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64" descr="Roboter">
            <a:extLst>
              <a:ext uri="{FF2B5EF4-FFF2-40B4-BE49-F238E27FC236}">
                <a16:creationId xmlns:a16="http://schemas.microsoft.com/office/drawing/2014/main" id="{064C1F59-21F2-214E-8D06-6C3626050E5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98417" y="4997988"/>
            <a:ext cx="1219200" cy="1219200"/>
          </a:xfrm>
          <a:prstGeom prst="rect">
            <a:avLst/>
          </a:prstGeom>
        </p:spPr>
      </p:pic>
      <p:sp>
        <p:nvSpPr>
          <p:cNvPr id="66" name="Rounded Rectangular Callout 13">
            <a:extLst>
              <a:ext uri="{FF2B5EF4-FFF2-40B4-BE49-F238E27FC236}">
                <a16:creationId xmlns:a16="http://schemas.microsoft.com/office/drawing/2014/main" id="{C8EBE217-241D-334B-8E47-F956564EBC17}"/>
              </a:ext>
            </a:extLst>
          </p:cNvPr>
          <p:cNvSpPr/>
          <p:nvPr/>
        </p:nvSpPr>
        <p:spPr>
          <a:xfrm>
            <a:off x="7275395" y="4656936"/>
            <a:ext cx="3173192" cy="1268713"/>
          </a:xfrm>
          <a:prstGeom prst="wedgeRoundRectCallout">
            <a:avLst>
              <a:gd name="adj1" fmla="val 64585"/>
              <a:gd name="adj2" fmla="val -4562"/>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Dies ist nur eine beispielhafte Auswahl von DSGVO-konformen Tools zum Selber-Hosten und als SaaS-Lösung! Mehr Tools gibt es u.a. auf den Seiten der Berliner Datenschutzbeauftragten.</a:t>
            </a:r>
          </a:p>
        </p:txBody>
      </p:sp>
    </p:spTree>
    <p:extLst>
      <p:ext uri="{BB962C8B-B14F-4D97-AF65-F5344CB8AC3E}">
        <p14:creationId xmlns:p14="http://schemas.microsoft.com/office/powerpoint/2010/main" val="3712997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11740-5773-924A-B30E-161404AF873E}"/>
              </a:ext>
            </a:extLst>
          </p:cNvPr>
          <p:cNvSpPr>
            <a:spLocks noGrp="1"/>
          </p:cNvSpPr>
          <p:nvPr>
            <p:ph type="title"/>
          </p:nvPr>
        </p:nvSpPr>
        <p:spPr/>
        <p:txBody>
          <a:bodyPr/>
          <a:lstStyle/>
          <a:p>
            <a:r>
              <a:rPr lang="en-GB" dirty="0"/>
              <a:t>Auch </a:t>
            </a:r>
            <a:r>
              <a:rPr lang="en-GB" dirty="0" err="1"/>
              <a:t>Ihr</a:t>
            </a:r>
            <a:r>
              <a:rPr lang="en-GB" dirty="0"/>
              <a:t> </a:t>
            </a:r>
            <a:r>
              <a:rPr lang="en-GB" dirty="0" err="1"/>
              <a:t>seid</a:t>
            </a:r>
            <a:r>
              <a:rPr lang="en-GB" dirty="0"/>
              <a:t> </a:t>
            </a:r>
            <a:r>
              <a:rPr lang="en-GB" dirty="0" err="1"/>
              <a:t>zur</a:t>
            </a:r>
            <a:r>
              <a:rPr lang="en-GB" dirty="0"/>
              <a:t> </a:t>
            </a:r>
            <a:r>
              <a:rPr lang="en-GB" dirty="0" err="1"/>
              <a:t>Einhaltung</a:t>
            </a:r>
            <a:r>
              <a:rPr lang="en-GB" dirty="0"/>
              <a:t> des </a:t>
            </a:r>
            <a:r>
              <a:rPr lang="en-GB" dirty="0" err="1"/>
              <a:t>Datengeheimnisses</a:t>
            </a:r>
            <a:r>
              <a:rPr lang="en-GB" dirty="0"/>
              <a:t> </a:t>
            </a:r>
            <a:r>
              <a:rPr lang="en-GB" dirty="0" err="1"/>
              <a:t>ggü</a:t>
            </a:r>
            <a:r>
              <a:rPr lang="en-GB" dirty="0"/>
              <a:t>. </a:t>
            </a:r>
            <a:r>
              <a:rPr lang="en-GB" dirty="0" err="1"/>
              <a:t>Eurem</a:t>
            </a:r>
            <a:r>
              <a:rPr lang="en-GB" dirty="0"/>
              <a:t> </a:t>
            </a:r>
            <a:r>
              <a:rPr lang="en-GB" dirty="0" err="1"/>
              <a:t>Projektpartner</a:t>
            </a:r>
            <a:r>
              <a:rPr lang="en-GB" dirty="0"/>
              <a:t> und der DSGVO </a:t>
            </a:r>
            <a:r>
              <a:rPr lang="en-GB" dirty="0" err="1"/>
              <a:t>verpflichtet</a:t>
            </a:r>
            <a:endParaRPr lang="en-GB" dirty="0"/>
          </a:p>
        </p:txBody>
      </p:sp>
      <p:pic>
        <p:nvPicPr>
          <p:cNvPr id="5" name="Grafik 4">
            <a:extLst>
              <a:ext uri="{FF2B5EF4-FFF2-40B4-BE49-F238E27FC236}">
                <a16:creationId xmlns:a16="http://schemas.microsoft.com/office/drawing/2014/main" id="{4935FA98-8D82-8B49-93A6-505AECA80174}"/>
              </a:ext>
            </a:extLst>
          </p:cNvPr>
          <p:cNvPicPr>
            <a:picLocks noChangeAspect="1"/>
          </p:cNvPicPr>
          <p:nvPr/>
        </p:nvPicPr>
        <p:blipFill rotWithShape="1">
          <a:blip r:embed="rId3"/>
          <a:srcRect l="5341"/>
          <a:stretch/>
        </p:blipFill>
        <p:spPr>
          <a:xfrm>
            <a:off x="4608163" y="1986369"/>
            <a:ext cx="2975674" cy="4042305"/>
          </a:xfrm>
          <a:prstGeom prst="rect">
            <a:avLst/>
          </a:prstGeom>
        </p:spPr>
      </p:pic>
      <p:pic>
        <p:nvPicPr>
          <p:cNvPr id="7" name="Grafik 6" descr="Unterschrift mit einfarbiger Füllung">
            <a:extLst>
              <a:ext uri="{FF2B5EF4-FFF2-40B4-BE49-F238E27FC236}">
                <a16:creationId xmlns:a16="http://schemas.microsoft.com/office/drawing/2014/main" id="{3DFABC38-FE8C-AD48-9DDC-9F6259D35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9437" y="5067780"/>
            <a:ext cx="914400" cy="914400"/>
          </a:xfrm>
          <a:prstGeom prst="rect">
            <a:avLst/>
          </a:prstGeom>
        </p:spPr>
      </p:pic>
      <p:sp>
        <p:nvSpPr>
          <p:cNvPr id="8" name="Textfeld 7">
            <a:extLst>
              <a:ext uri="{FF2B5EF4-FFF2-40B4-BE49-F238E27FC236}">
                <a16:creationId xmlns:a16="http://schemas.microsoft.com/office/drawing/2014/main" id="{73298019-7B5B-E646-B990-0B88238320C1}"/>
              </a:ext>
            </a:extLst>
          </p:cNvPr>
          <p:cNvSpPr txBox="1"/>
          <p:nvPr/>
        </p:nvSpPr>
        <p:spPr>
          <a:xfrm rot="20835881">
            <a:off x="2337172" y="3031314"/>
            <a:ext cx="2377440" cy="461665"/>
          </a:xfrm>
          <a:prstGeom prst="rect">
            <a:avLst/>
          </a:prstGeom>
          <a:noFill/>
        </p:spPr>
        <p:txBody>
          <a:bodyPr wrap="square" rtlCol="0">
            <a:spAutoFit/>
          </a:bodyPr>
          <a:lstStyle/>
          <a:p>
            <a:r>
              <a:rPr lang="en-GB" sz="2400" dirty="0" err="1">
                <a:latin typeface="Bradley Hand ITC" panose="03070402050302030203" pitchFamily="66" charset="77"/>
              </a:rPr>
              <a:t>Datengeheimnis</a:t>
            </a:r>
            <a:endParaRPr lang="en-GB" sz="2400" dirty="0">
              <a:latin typeface="Bradley Hand ITC" panose="03070402050302030203" pitchFamily="66" charset="77"/>
            </a:endParaRPr>
          </a:p>
        </p:txBody>
      </p:sp>
      <p:pic>
        <p:nvPicPr>
          <p:cNvPr id="10" name="Grafik 9" descr="Pfeil: Kurve im Uhrzeigersinn Silhouette">
            <a:extLst>
              <a:ext uri="{FF2B5EF4-FFF2-40B4-BE49-F238E27FC236}">
                <a16:creationId xmlns:a16="http://schemas.microsoft.com/office/drawing/2014/main" id="{3AD1E8FC-E264-6041-BDC6-B46C59F97A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807926" flipH="1">
            <a:off x="3576803" y="3313056"/>
            <a:ext cx="914400" cy="914400"/>
          </a:xfrm>
          <a:prstGeom prst="rect">
            <a:avLst/>
          </a:prstGeom>
        </p:spPr>
      </p:pic>
      <p:sp>
        <p:nvSpPr>
          <p:cNvPr id="11" name="Textfeld 10">
            <a:extLst>
              <a:ext uri="{FF2B5EF4-FFF2-40B4-BE49-F238E27FC236}">
                <a16:creationId xmlns:a16="http://schemas.microsoft.com/office/drawing/2014/main" id="{170BC2AD-1D66-B540-9379-0C1DFCD78217}"/>
              </a:ext>
            </a:extLst>
          </p:cNvPr>
          <p:cNvSpPr txBox="1"/>
          <p:nvPr/>
        </p:nvSpPr>
        <p:spPr>
          <a:xfrm rot="1347207">
            <a:off x="7496026" y="3436771"/>
            <a:ext cx="1263261" cy="461665"/>
          </a:xfrm>
          <a:prstGeom prst="rect">
            <a:avLst/>
          </a:prstGeom>
          <a:noFill/>
        </p:spPr>
        <p:txBody>
          <a:bodyPr wrap="square" rtlCol="0">
            <a:spAutoFit/>
          </a:bodyPr>
          <a:lstStyle/>
          <a:p>
            <a:r>
              <a:rPr lang="en-GB" sz="2400" dirty="0">
                <a:latin typeface="Bradley Hand ITC" panose="03070402050302030203" pitchFamily="66" charset="77"/>
              </a:rPr>
              <a:t>DSGVO</a:t>
            </a:r>
          </a:p>
        </p:txBody>
      </p:sp>
      <p:pic>
        <p:nvPicPr>
          <p:cNvPr id="12" name="Grafik 11" descr="Pfeil: Kurve im Uhrzeigersinn Silhouette">
            <a:extLst>
              <a:ext uri="{FF2B5EF4-FFF2-40B4-BE49-F238E27FC236}">
                <a16:creationId xmlns:a16="http://schemas.microsoft.com/office/drawing/2014/main" id="{8C1B907F-1319-3244-8743-6897E30302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488252">
            <a:off x="7315121" y="3723509"/>
            <a:ext cx="914400" cy="914400"/>
          </a:xfrm>
          <a:prstGeom prst="rect">
            <a:avLst/>
          </a:prstGeom>
        </p:spPr>
      </p:pic>
    </p:spTree>
    <p:extLst>
      <p:ext uri="{BB962C8B-B14F-4D97-AF65-F5344CB8AC3E}">
        <p14:creationId xmlns:p14="http://schemas.microsoft.com/office/powerpoint/2010/main" val="351619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7A900-016D-8744-A34E-5B10E06E4855}"/>
              </a:ext>
            </a:extLst>
          </p:cNvPr>
          <p:cNvSpPr>
            <a:spLocks noGrp="1"/>
          </p:cNvSpPr>
          <p:nvPr>
            <p:ph type="title"/>
          </p:nvPr>
        </p:nvSpPr>
        <p:spPr/>
        <p:txBody>
          <a:bodyPr>
            <a:normAutofit/>
          </a:bodyPr>
          <a:lstStyle/>
          <a:p>
            <a:r>
              <a:rPr lang="en-GB" dirty="0" err="1"/>
              <a:t>Darüber</a:t>
            </a:r>
            <a:r>
              <a:rPr lang="en-GB" dirty="0"/>
              <a:t> </a:t>
            </a:r>
            <a:r>
              <a:rPr lang="en-GB" dirty="0" err="1"/>
              <a:t>hinaus</a:t>
            </a:r>
            <a:r>
              <a:rPr lang="en-GB" dirty="0"/>
              <a:t> </a:t>
            </a:r>
            <a:r>
              <a:rPr lang="en-GB" dirty="0" err="1"/>
              <a:t>sollten</a:t>
            </a:r>
            <a:r>
              <a:rPr lang="en-GB" dirty="0"/>
              <a:t> </a:t>
            </a:r>
            <a:r>
              <a:rPr lang="en-GB" dirty="0" err="1"/>
              <a:t>wir</a:t>
            </a:r>
            <a:r>
              <a:rPr lang="en-GB" dirty="0"/>
              <a:t> </a:t>
            </a:r>
            <a:r>
              <a:rPr lang="en-GB" dirty="0" err="1"/>
              <a:t>bedenken</a:t>
            </a:r>
            <a:r>
              <a:rPr lang="en-GB" dirty="0"/>
              <a:t>, </a:t>
            </a:r>
            <a:r>
              <a:rPr lang="en-GB" dirty="0" err="1"/>
              <a:t>welche</a:t>
            </a:r>
            <a:r>
              <a:rPr lang="en-GB" dirty="0"/>
              <a:t> </a:t>
            </a:r>
            <a:r>
              <a:rPr lang="en-GB" dirty="0" err="1"/>
              <a:t>ethischen</a:t>
            </a:r>
            <a:r>
              <a:rPr lang="en-GB" dirty="0"/>
              <a:t> </a:t>
            </a:r>
            <a:r>
              <a:rPr lang="en-GB" dirty="0" err="1"/>
              <a:t>Abwägungen</a:t>
            </a:r>
            <a:r>
              <a:rPr lang="en-GB" dirty="0"/>
              <a:t> </a:t>
            </a:r>
            <a:r>
              <a:rPr lang="en-GB" dirty="0" err="1"/>
              <a:t>für</a:t>
            </a:r>
            <a:r>
              <a:rPr lang="en-GB" dirty="0"/>
              <a:t> </a:t>
            </a:r>
            <a:r>
              <a:rPr lang="en-GB" dirty="0" err="1"/>
              <a:t>unsere</a:t>
            </a:r>
            <a:r>
              <a:rPr lang="en-GB" dirty="0"/>
              <a:t> Arbeit relevant </a:t>
            </a:r>
            <a:r>
              <a:rPr lang="en-GB" dirty="0" err="1"/>
              <a:t>sind</a:t>
            </a:r>
            <a:endParaRPr lang="de-DE" dirty="0"/>
          </a:p>
        </p:txBody>
      </p:sp>
      <p:grpSp>
        <p:nvGrpSpPr>
          <p:cNvPr id="16" name="Gruppieren 15">
            <a:extLst>
              <a:ext uri="{FF2B5EF4-FFF2-40B4-BE49-F238E27FC236}">
                <a16:creationId xmlns:a16="http://schemas.microsoft.com/office/drawing/2014/main" id="{E35DB51B-9414-244C-9F16-DE53BF39164F}"/>
              </a:ext>
            </a:extLst>
          </p:cNvPr>
          <p:cNvGrpSpPr/>
          <p:nvPr/>
        </p:nvGrpSpPr>
        <p:grpSpPr>
          <a:xfrm>
            <a:off x="335999" y="1822282"/>
            <a:ext cx="11519999" cy="4242401"/>
            <a:chOff x="335280" y="1086189"/>
            <a:chExt cx="8405948" cy="3181801"/>
          </a:xfrm>
        </p:grpSpPr>
        <p:sp>
          <p:nvSpPr>
            <p:cNvPr id="17" name="Abgerundetes Rechteck 16">
              <a:extLst>
                <a:ext uri="{FF2B5EF4-FFF2-40B4-BE49-F238E27FC236}">
                  <a16:creationId xmlns:a16="http://schemas.microsoft.com/office/drawing/2014/main" id="{F4887267-4BF4-564B-A5D8-54AC2971AFF7}"/>
                </a:ext>
              </a:extLst>
            </p:cNvPr>
            <p:cNvSpPr/>
            <p:nvPr/>
          </p:nvSpPr>
          <p:spPr>
            <a:xfrm>
              <a:off x="354874" y="1087418"/>
              <a:ext cx="1440000" cy="7187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Flexibilität</a:t>
              </a:r>
            </a:p>
          </p:txBody>
        </p:sp>
        <p:sp>
          <p:nvSpPr>
            <p:cNvPr id="18" name="Abgerundetes Rechteck 17">
              <a:extLst>
                <a:ext uri="{FF2B5EF4-FFF2-40B4-BE49-F238E27FC236}">
                  <a16:creationId xmlns:a16="http://schemas.microsoft.com/office/drawing/2014/main" id="{6306377B-16D3-3C47-AB82-D6086E947D86}"/>
                </a:ext>
              </a:extLst>
            </p:cNvPr>
            <p:cNvSpPr/>
            <p:nvPr/>
          </p:nvSpPr>
          <p:spPr>
            <a:xfrm>
              <a:off x="1653822" y="1086189"/>
              <a:ext cx="3044452" cy="720000"/>
            </a:xfrm>
            <a:prstGeom prst="roundRect">
              <a:avLst/>
            </a:prstGeom>
            <a:noFill/>
            <a:ln w="12700">
              <a:solidFill>
                <a:schemeClr val="accent2">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accent2">
                      <a:lumMod val="20000"/>
                      <a:lumOff val="80000"/>
                    </a:schemeClr>
                  </a:solidFill>
                  <a:latin typeface="Roboto Light" pitchFamily="2" charset="0"/>
                  <a:ea typeface="Roboto Light" pitchFamily="2" charset="0"/>
                </a:rPr>
                <a:t>Wir garantieren, dass unsere </a:t>
              </a:r>
              <a:r>
                <a:rPr lang="de-DE" sz="1400" dirty="0" err="1">
                  <a:solidFill>
                    <a:schemeClr val="accent2">
                      <a:lumMod val="20000"/>
                      <a:lumOff val="80000"/>
                    </a:schemeClr>
                  </a:solidFill>
                  <a:latin typeface="Roboto Light" pitchFamily="2" charset="0"/>
                  <a:ea typeface="Roboto Light" pitchFamily="2" charset="0"/>
                </a:rPr>
                <a:t>Volunteers</a:t>
              </a:r>
              <a:r>
                <a:rPr lang="de-DE" sz="1400" dirty="0">
                  <a:solidFill>
                    <a:schemeClr val="accent2">
                      <a:lumMod val="20000"/>
                      <a:lumOff val="80000"/>
                    </a:schemeClr>
                  </a:solidFill>
                  <a:latin typeface="Roboto Light" pitchFamily="2" charset="0"/>
                  <a:ea typeface="Roboto Light" pitchFamily="2" charset="0"/>
                </a:rPr>
                <a:t> und NPOs ihre Zeit für die Arbeit an Projekten frei </a:t>
              </a:r>
            </a:p>
            <a:p>
              <a:pPr algn="ctr"/>
              <a:r>
                <a:rPr lang="de-DE" sz="1400" dirty="0">
                  <a:solidFill>
                    <a:schemeClr val="accent2">
                      <a:lumMod val="20000"/>
                      <a:lumOff val="80000"/>
                    </a:schemeClr>
                  </a:solidFill>
                  <a:latin typeface="Roboto Light" pitchFamily="2" charset="0"/>
                  <a:ea typeface="Roboto Light" pitchFamily="2" charset="0"/>
                </a:rPr>
                <a:t>einteilen können </a:t>
              </a:r>
            </a:p>
          </p:txBody>
        </p:sp>
        <p:sp>
          <p:nvSpPr>
            <p:cNvPr id="19" name="Abgerundetes Rechteck 18">
              <a:extLst>
                <a:ext uri="{FF2B5EF4-FFF2-40B4-BE49-F238E27FC236}">
                  <a16:creationId xmlns:a16="http://schemas.microsoft.com/office/drawing/2014/main" id="{8C9457E1-64C4-8848-B793-C05496C31922}"/>
                </a:ext>
              </a:extLst>
            </p:cNvPr>
            <p:cNvSpPr/>
            <p:nvPr/>
          </p:nvSpPr>
          <p:spPr>
            <a:xfrm>
              <a:off x="7296874" y="1581169"/>
              <a:ext cx="1440000" cy="720000"/>
            </a:xfrm>
            <a:prstGeom prst="roundRect">
              <a:avLst/>
            </a:prstGeom>
            <a:solidFill>
              <a:srgbClr val="538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Diversität</a:t>
              </a:r>
            </a:p>
          </p:txBody>
        </p:sp>
        <p:sp>
          <p:nvSpPr>
            <p:cNvPr id="20" name="Abgerundetes Rechteck 19">
              <a:extLst>
                <a:ext uri="{FF2B5EF4-FFF2-40B4-BE49-F238E27FC236}">
                  <a16:creationId xmlns:a16="http://schemas.microsoft.com/office/drawing/2014/main" id="{70FC467A-ABAE-D140-A955-732C7234E056}"/>
                </a:ext>
              </a:extLst>
            </p:cNvPr>
            <p:cNvSpPr/>
            <p:nvPr/>
          </p:nvSpPr>
          <p:spPr>
            <a:xfrm>
              <a:off x="4419600" y="1581150"/>
              <a:ext cx="3044452" cy="720000"/>
            </a:xfrm>
            <a:prstGeom prst="roundRect">
              <a:avLst/>
            </a:prstGeom>
            <a:noFill/>
            <a:ln w="12700">
              <a:solidFill>
                <a:srgbClr val="5387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538793"/>
                  </a:solidFill>
                  <a:latin typeface="Roboto Light" pitchFamily="2" charset="0"/>
                  <a:ea typeface="Roboto Light" pitchFamily="2" charset="0"/>
                </a:rPr>
                <a:t>Wir achten bei unserer Arbeit auf die </a:t>
              </a:r>
            </a:p>
            <a:p>
              <a:pPr algn="ctr"/>
              <a:r>
                <a:rPr lang="de-DE" sz="1400" dirty="0">
                  <a:solidFill>
                    <a:srgbClr val="538793"/>
                  </a:solidFill>
                  <a:latin typeface="Roboto Light" pitchFamily="2" charset="0"/>
                  <a:ea typeface="Roboto Light" pitchFamily="2" charset="0"/>
                </a:rPr>
                <a:t>Integration aller Menschen im Sinne des </a:t>
              </a:r>
            </a:p>
            <a:p>
              <a:pPr algn="ctr"/>
              <a:r>
                <a:rPr lang="de-DE" sz="1400" dirty="0">
                  <a:solidFill>
                    <a:srgbClr val="538793"/>
                  </a:solidFill>
                  <a:latin typeface="Roboto Light" pitchFamily="2" charset="0"/>
                  <a:ea typeface="Roboto Light" pitchFamily="2" charset="0"/>
                </a:rPr>
                <a:t>Art. 3 GG und allen Organisationen, die ihre </a:t>
              </a:r>
            </a:p>
            <a:p>
              <a:pPr algn="ctr"/>
              <a:r>
                <a:rPr lang="de-DE" sz="1400" dirty="0">
                  <a:solidFill>
                    <a:srgbClr val="538793"/>
                  </a:solidFill>
                  <a:latin typeface="Roboto Light" pitchFamily="2" charset="0"/>
                  <a:ea typeface="Roboto Light" pitchFamily="2" charset="0"/>
                </a:rPr>
                <a:t>Arbeit diesen Menschen widmen</a:t>
              </a:r>
            </a:p>
          </p:txBody>
        </p:sp>
        <p:sp>
          <p:nvSpPr>
            <p:cNvPr id="21" name="Abgerundetes Rechteck 20">
              <a:extLst>
                <a:ext uri="{FF2B5EF4-FFF2-40B4-BE49-F238E27FC236}">
                  <a16:creationId xmlns:a16="http://schemas.microsoft.com/office/drawing/2014/main" id="{248BD199-277F-E842-8F55-28D72009C756}"/>
                </a:ext>
              </a:extLst>
            </p:cNvPr>
            <p:cNvSpPr/>
            <p:nvPr/>
          </p:nvSpPr>
          <p:spPr>
            <a:xfrm>
              <a:off x="1653822" y="2077448"/>
              <a:ext cx="3044452" cy="720000"/>
            </a:xfrm>
            <a:prstGeom prst="roundRect">
              <a:avLst/>
            </a:prstGeom>
            <a:noFill/>
            <a:ln w="1270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accent3">
                      <a:lumMod val="20000"/>
                      <a:lumOff val="80000"/>
                    </a:schemeClr>
                  </a:solidFill>
                  <a:latin typeface="Roboto Light" pitchFamily="2" charset="0"/>
                  <a:ea typeface="Roboto Light" pitchFamily="2" charset="0"/>
                </a:rPr>
                <a:t>Wir kreieren in unserer Arbeit praktische Lösungen, die tatsächlichen Mehrwert </a:t>
              </a:r>
            </a:p>
            <a:p>
              <a:pPr algn="ctr"/>
              <a:r>
                <a:rPr lang="de-DE" sz="1400" dirty="0">
                  <a:solidFill>
                    <a:schemeClr val="accent3">
                      <a:lumMod val="20000"/>
                      <a:lumOff val="80000"/>
                    </a:schemeClr>
                  </a:solidFill>
                  <a:latin typeface="Roboto Light" pitchFamily="2" charset="0"/>
                  <a:ea typeface="Roboto Light" pitchFamily="2" charset="0"/>
                </a:rPr>
                <a:t>schaffen und nachhaltig sind</a:t>
              </a:r>
            </a:p>
          </p:txBody>
        </p:sp>
        <p:sp>
          <p:nvSpPr>
            <p:cNvPr id="22" name="Abgerundetes Rechteck 21">
              <a:extLst>
                <a:ext uri="{FF2B5EF4-FFF2-40B4-BE49-F238E27FC236}">
                  <a16:creationId xmlns:a16="http://schemas.microsoft.com/office/drawing/2014/main" id="{F3C00A05-0395-AC4A-BA3A-87E57D36587F}"/>
                </a:ext>
              </a:extLst>
            </p:cNvPr>
            <p:cNvSpPr/>
            <p:nvPr/>
          </p:nvSpPr>
          <p:spPr>
            <a:xfrm>
              <a:off x="354874" y="2078677"/>
              <a:ext cx="1440000" cy="7187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Pragmatismus</a:t>
              </a:r>
            </a:p>
          </p:txBody>
        </p:sp>
        <p:sp>
          <p:nvSpPr>
            <p:cNvPr id="24" name="Abgerundetes Rechteck 23">
              <a:extLst>
                <a:ext uri="{FF2B5EF4-FFF2-40B4-BE49-F238E27FC236}">
                  <a16:creationId xmlns:a16="http://schemas.microsoft.com/office/drawing/2014/main" id="{37F34987-FF03-E34E-AE64-E84B7EBCEC98}"/>
                </a:ext>
              </a:extLst>
            </p:cNvPr>
            <p:cNvSpPr/>
            <p:nvPr/>
          </p:nvSpPr>
          <p:spPr>
            <a:xfrm>
              <a:off x="335280" y="3069936"/>
              <a:ext cx="1440000" cy="718771"/>
            </a:xfrm>
            <a:prstGeom prst="roundRect">
              <a:avLst/>
            </a:prstGeom>
            <a:solidFill>
              <a:srgbClr val="386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Wertschätzung</a:t>
              </a:r>
            </a:p>
          </p:txBody>
        </p:sp>
        <p:sp>
          <p:nvSpPr>
            <p:cNvPr id="25" name="Abgerundetes Rechteck 24">
              <a:extLst>
                <a:ext uri="{FF2B5EF4-FFF2-40B4-BE49-F238E27FC236}">
                  <a16:creationId xmlns:a16="http://schemas.microsoft.com/office/drawing/2014/main" id="{9E2400DB-615B-764F-806C-C9FC69D05950}"/>
                </a:ext>
              </a:extLst>
            </p:cNvPr>
            <p:cNvSpPr/>
            <p:nvPr/>
          </p:nvSpPr>
          <p:spPr>
            <a:xfrm>
              <a:off x="7296874" y="2572428"/>
              <a:ext cx="1440000" cy="720000"/>
            </a:xfrm>
            <a:prstGeom prst="roundRect">
              <a:avLst/>
            </a:prstGeom>
            <a:solidFill>
              <a:srgbClr val="7C6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Wissens-management</a:t>
              </a:r>
            </a:p>
          </p:txBody>
        </p:sp>
        <p:sp>
          <p:nvSpPr>
            <p:cNvPr id="26" name="Abgerundetes Rechteck 25">
              <a:extLst>
                <a:ext uri="{FF2B5EF4-FFF2-40B4-BE49-F238E27FC236}">
                  <a16:creationId xmlns:a16="http://schemas.microsoft.com/office/drawing/2014/main" id="{3C8030B7-B75A-404E-9C3D-B57AC10BBDF6}"/>
                </a:ext>
              </a:extLst>
            </p:cNvPr>
            <p:cNvSpPr/>
            <p:nvPr/>
          </p:nvSpPr>
          <p:spPr>
            <a:xfrm>
              <a:off x="4419600" y="2572409"/>
              <a:ext cx="3044452" cy="720000"/>
            </a:xfrm>
            <a:prstGeom prst="roundRect">
              <a:avLst/>
            </a:prstGeom>
            <a:noFill/>
            <a:ln w="12700">
              <a:solidFill>
                <a:srgbClr val="7C649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7C6491"/>
                  </a:solidFill>
                  <a:latin typeface="Roboto Light" pitchFamily="2" charset="0"/>
                  <a:ea typeface="Roboto Light" pitchFamily="2" charset="0"/>
                </a:rPr>
                <a:t>Wir teilen unser Wissen innerhalb und </a:t>
              </a:r>
            </a:p>
            <a:p>
              <a:pPr algn="ctr"/>
              <a:r>
                <a:rPr lang="de-DE" sz="1400" dirty="0">
                  <a:solidFill>
                    <a:srgbClr val="7C6491"/>
                  </a:solidFill>
                  <a:latin typeface="Roboto Light" pitchFamily="2" charset="0"/>
                  <a:ea typeface="Roboto Light" pitchFamily="2" charset="0"/>
                </a:rPr>
                <a:t>außerhalb unserer Organisation in Formaten </a:t>
              </a:r>
            </a:p>
            <a:p>
              <a:pPr algn="ctr"/>
              <a:r>
                <a:rPr lang="de-DE" sz="1400" dirty="0">
                  <a:solidFill>
                    <a:srgbClr val="7C6491"/>
                  </a:solidFill>
                  <a:latin typeface="Roboto Light" pitchFamily="2" charset="0"/>
                  <a:ea typeface="Roboto Light" pitchFamily="2" charset="0"/>
                </a:rPr>
                <a:t>und Formulierungen, die für die Allgemeinheit zugänglich und verständlich sind</a:t>
              </a:r>
            </a:p>
          </p:txBody>
        </p:sp>
        <p:sp>
          <p:nvSpPr>
            <p:cNvPr id="27" name="Abgerundetes Rechteck 26">
              <a:extLst>
                <a:ext uri="{FF2B5EF4-FFF2-40B4-BE49-F238E27FC236}">
                  <a16:creationId xmlns:a16="http://schemas.microsoft.com/office/drawing/2014/main" id="{D437307A-0A15-C84D-BCD3-1F9B63ACE6EC}"/>
                </a:ext>
              </a:extLst>
            </p:cNvPr>
            <p:cNvSpPr/>
            <p:nvPr/>
          </p:nvSpPr>
          <p:spPr>
            <a:xfrm>
              <a:off x="7301228" y="3547990"/>
              <a:ext cx="1440000" cy="720000"/>
            </a:xfrm>
            <a:prstGeom prst="roundRect">
              <a:avLst/>
            </a:prstGeom>
            <a:solidFill>
              <a:srgbClr val="B35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67" dirty="0">
                  <a:latin typeface="Roboto Light" pitchFamily="2" charset="0"/>
                  <a:ea typeface="Roboto Light" pitchFamily="2" charset="0"/>
                </a:rPr>
                <a:t>Selbst-bestimmung</a:t>
              </a:r>
            </a:p>
          </p:txBody>
        </p:sp>
        <p:sp>
          <p:nvSpPr>
            <p:cNvPr id="28" name="Abgerundetes Rechteck 27">
              <a:extLst>
                <a:ext uri="{FF2B5EF4-FFF2-40B4-BE49-F238E27FC236}">
                  <a16:creationId xmlns:a16="http://schemas.microsoft.com/office/drawing/2014/main" id="{2C0F2D02-07F8-8348-A868-9EF5691B5ACB}"/>
                </a:ext>
              </a:extLst>
            </p:cNvPr>
            <p:cNvSpPr/>
            <p:nvPr/>
          </p:nvSpPr>
          <p:spPr>
            <a:xfrm>
              <a:off x="4423954" y="3547971"/>
              <a:ext cx="3044452" cy="720000"/>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B35A76"/>
                  </a:solidFill>
                  <a:latin typeface="Roboto Light" pitchFamily="2" charset="0"/>
                  <a:ea typeface="Roboto Light" pitchFamily="2" charset="0"/>
                </a:rPr>
                <a:t>Wir unterstützen unsere </a:t>
              </a:r>
              <a:r>
                <a:rPr lang="de-DE" sz="1400" dirty="0" err="1">
                  <a:solidFill>
                    <a:srgbClr val="B35A76"/>
                  </a:solidFill>
                  <a:latin typeface="Roboto Light" pitchFamily="2" charset="0"/>
                  <a:ea typeface="Roboto Light" pitchFamily="2" charset="0"/>
                </a:rPr>
                <a:t>Volunteers</a:t>
              </a:r>
              <a:r>
                <a:rPr lang="de-DE" sz="1400" dirty="0">
                  <a:solidFill>
                    <a:srgbClr val="B35A76"/>
                  </a:solidFill>
                  <a:latin typeface="Roboto Light" pitchFamily="2" charset="0"/>
                  <a:ea typeface="Roboto Light" pitchFamily="2" charset="0"/>
                </a:rPr>
                <a:t> und </a:t>
              </a:r>
              <a:r>
                <a:rPr lang="de-DE" sz="1400" dirty="0" err="1">
                  <a:solidFill>
                    <a:srgbClr val="B35A76"/>
                  </a:solidFill>
                  <a:latin typeface="Roboto Light" pitchFamily="2" charset="0"/>
                  <a:ea typeface="Roboto Light" pitchFamily="2" charset="0"/>
                </a:rPr>
                <a:t>Projektpartner:innen</a:t>
              </a:r>
              <a:r>
                <a:rPr lang="de-DE" sz="1400" dirty="0">
                  <a:solidFill>
                    <a:srgbClr val="B35A76"/>
                  </a:solidFill>
                  <a:latin typeface="Roboto Light" pitchFamily="2" charset="0"/>
                  <a:ea typeface="Roboto Light" pitchFamily="2" charset="0"/>
                </a:rPr>
                <a:t> in ihren individuellen Entscheidungsfindungen</a:t>
              </a:r>
            </a:p>
          </p:txBody>
        </p:sp>
      </p:grpSp>
      <p:sp>
        <p:nvSpPr>
          <p:cNvPr id="3" name="Rechteck 2">
            <a:extLst>
              <a:ext uri="{FF2B5EF4-FFF2-40B4-BE49-F238E27FC236}">
                <a16:creationId xmlns:a16="http://schemas.microsoft.com/office/drawing/2014/main" id="{4327B48F-096F-EB4B-8336-0A6A1A403282}"/>
              </a:ext>
            </a:extLst>
          </p:cNvPr>
          <p:cNvSpPr/>
          <p:nvPr/>
        </p:nvSpPr>
        <p:spPr>
          <a:xfrm>
            <a:off x="5933388" y="4975761"/>
            <a:ext cx="6048815" cy="1187534"/>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bgerundetes Rechteck 30">
            <a:extLst>
              <a:ext uri="{FF2B5EF4-FFF2-40B4-BE49-F238E27FC236}">
                <a16:creationId xmlns:a16="http://schemas.microsoft.com/office/drawing/2014/main" id="{2EEF7098-4273-A842-A538-AF113D01046C}"/>
              </a:ext>
            </a:extLst>
          </p:cNvPr>
          <p:cNvSpPr/>
          <p:nvPr/>
        </p:nvSpPr>
        <p:spPr>
          <a:xfrm>
            <a:off x="2080351" y="4465652"/>
            <a:ext cx="4172294" cy="960000"/>
          </a:xfrm>
          <a:prstGeom prst="roundRect">
            <a:avLst/>
          </a:prstGeom>
          <a:noFill/>
          <a:ln w="12700">
            <a:solidFill>
              <a:srgbClr val="386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3863A2"/>
                </a:solidFill>
                <a:latin typeface="Roboto Light" pitchFamily="2" charset="0"/>
                <a:ea typeface="Roboto Light" pitchFamily="2" charset="0"/>
              </a:rPr>
              <a:t>In unserer Arbeit bringen wir anderen </a:t>
            </a:r>
          </a:p>
          <a:p>
            <a:pPr algn="ctr"/>
            <a:r>
              <a:rPr lang="de-DE" sz="1400" dirty="0">
                <a:solidFill>
                  <a:srgbClr val="3863A2"/>
                </a:solidFill>
                <a:latin typeface="Roboto Light" pitchFamily="2" charset="0"/>
                <a:ea typeface="Roboto Light" pitchFamily="2" charset="0"/>
              </a:rPr>
              <a:t>Menschen und Ansichten Anerkennung </a:t>
            </a:r>
          </a:p>
          <a:p>
            <a:pPr algn="ctr"/>
            <a:r>
              <a:rPr lang="de-DE" sz="1400" dirty="0">
                <a:solidFill>
                  <a:srgbClr val="3863A2"/>
                </a:solidFill>
                <a:latin typeface="Roboto Light" pitchFamily="2" charset="0"/>
                <a:ea typeface="Roboto Light" pitchFamily="2" charset="0"/>
              </a:rPr>
              <a:t>entgegen und lernen voneinander</a:t>
            </a:r>
          </a:p>
        </p:txBody>
      </p:sp>
    </p:spTree>
    <p:extLst>
      <p:ext uri="{BB962C8B-B14F-4D97-AF65-F5344CB8AC3E}">
        <p14:creationId xmlns:p14="http://schemas.microsoft.com/office/powerpoint/2010/main" val="3677643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E3AEE-4F95-BB4D-A1A1-09A209C024F9}"/>
              </a:ext>
            </a:extLst>
          </p:cNvPr>
          <p:cNvSpPr>
            <a:spLocks noGrp="1"/>
          </p:cNvSpPr>
          <p:nvPr>
            <p:ph type="title"/>
          </p:nvPr>
        </p:nvSpPr>
        <p:spPr/>
        <p:txBody>
          <a:bodyPr/>
          <a:lstStyle/>
          <a:p>
            <a:r>
              <a:rPr lang="de-DE"/>
              <a:t>Das äußert sich u.a. in den folgenden Handlungsempfehlungen</a:t>
            </a:r>
          </a:p>
        </p:txBody>
      </p:sp>
      <p:sp>
        <p:nvSpPr>
          <p:cNvPr id="3" name="Inhaltsplatzhalter 2">
            <a:extLst>
              <a:ext uri="{FF2B5EF4-FFF2-40B4-BE49-F238E27FC236}">
                <a16:creationId xmlns:a16="http://schemas.microsoft.com/office/drawing/2014/main" id="{BD92F39A-768A-4F43-BB32-C7C080276433}"/>
              </a:ext>
            </a:extLst>
          </p:cNvPr>
          <p:cNvSpPr>
            <a:spLocks noGrp="1"/>
          </p:cNvSpPr>
          <p:nvPr>
            <p:ph idx="1"/>
          </p:nvPr>
        </p:nvSpPr>
        <p:spPr/>
        <p:txBody>
          <a:bodyPr>
            <a:normAutofit fontScale="55000" lnSpcReduction="20000"/>
          </a:bodyPr>
          <a:lstStyle/>
          <a:p>
            <a:pPr>
              <a:lnSpc>
                <a:spcPct val="120000"/>
              </a:lnSpc>
            </a:pPr>
            <a:r>
              <a:rPr lang="de-DE" dirty="0"/>
              <a:t>Wir sollten prinzipiell </a:t>
            </a:r>
            <a:r>
              <a:rPr lang="de-DE" i="1" dirty="0"/>
              <a:t>immer</a:t>
            </a:r>
            <a:r>
              <a:rPr lang="de-DE" dirty="0"/>
              <a:t> überlegen sollte, ob das </a:t>
            </a:r>
            <a:r>
              <a:rPr lang="de-DE" b="1" dirty="0"/>
              <a:t>Problem überhaupt durch Technologie</a:t>
            </a:r>
            <a:r>
              <a:rPr lang="de-DE" dirty="0"/>
              <a:t> gelöst werden oder Technologie positiv dazu beitragen </a:t>
            </a:r>
            <a:r>
              <a:rPr lang="de-DE" u="sng" dirty="0"/>
              <a:t>kann</a:t>
            </a:r>
            <a:r>
              <a:rPr lang="de-DE" dirty="0"/>
              <a:t>. </a:t>
            </a:r>
          </a:p>
          <a:p>
            <a:pPr>
              <a:lnSpc>
                <a:spcPct val="120000"/>
              </a:lnSpc>
            </a:pPr>
            <a:r>
              <a:rPr lang="de-DE" u="sng" dirty="0"/>
              <a:t>Falls es notwendig ist</a:t>
            </a:r>
            <a:r>
              <a:rPr lang="de-DE" dirty="0"/>
              <a:t>, sozio-demographische Merkmale zu erheben, sollte eine </a:t>
            </a:r>
            <a:r>
              <a:rPr lang="de-DE" b="1" dirty="0"/>
              <a:t>Selbstidentifikation von Betroffenen</a:t>
            </a:r>
            <a:r>
              <a:rPr lang="de-DE" dirty="0"/>
              <a:t> umfangreich möglich sein. Diese ist ggf. um die selbst eingeschätzte Fremdidentifikation zu ergänzen.</a:t>
            </a:r>
          </a:p>
          <a:p>
            <a:pPr>
              <a:lnSpc>
                <a:spcPct val="120000"/>
              </a:lnSpc>
            </a:pPr>
            <a:r>
              <a:rPr lang="de-DE" u="sng" dirty="0"/>
              <a:t>Falls es notwendig ist</a:t>
            </a:r>
            <a:r>
              <a:rPr lang="de-DE" dirty="0"/>
              <a:t>, sozio-demographische Merkmale in Analysen zu nutzen, sind Daten auf </a:t>
            </a:r>
            <a:r>
              <a:rPr lang="de-DE" b="1" dirty="0"/>
              <a:t>(historische) Verzerrungen </a:t>
            </a:r>
            <a:r>
              <a:rPr lang="de-DE" dirty="0"/>
              <a:t>zu prüfen</a:t>
            </a:r>
          </a:p>
          <a:p>
            <a:pPr>
              <a:lnSpc>
                <a:spcPct val="120000"/>
              </a:lnSpc>
            </a:pPr>
            <a:r>
              <a:rPr lang="de-DE" dirty="0"/>
              <a:t>Datenverarbeitungen, die zu </a:t>
            </a:r>
            <a:r>
              <a:rPr lang="de-DE" b="1" dirty="0"/>
              <a:t>Diskriminierung, insb. der Einschränkung  von Möglichkeiten der freien Persönlichkeitsentfaltung, führen oder anderweitig politisiert werden könnten</a:t>
            </a:r>
            <a:r>
              <a:rPr lang="de-DE" dirty="0"/>
              <a:t>, sind der </a:t>
            </a:r>
            <a:r>
              <a:rPr lang="de-DE" dirty="0">
                <a:hlinkClick r:id="rId2"/>
              </a:rPr>
              <a:t>Ethikbeauftragten</a:t>
            </a:r>
            <a:r>
              <a:rPr lang="de-DE" dirty="0"/>
              <a:t> vorzulegen (Bsp. Untersuchung der Polizeikriminalstatistik zu </a:t>
            </a:r>
            <a:r>
              <a:rPr lang="de-DE" dirty="0" err="1"/>
              <a:t>Täter:innenprofilen</a:t>
            </a:r>
            <a:r>
              <a:rPr lang="de-DE" dirty="0"/>
              <a:t>)</a:t>
            </a:r>
          </a:p>
          <a:p>
            <a:pPr>
              <a:lnSpc>
                <a:spcPct val="120000"/>
              </a:lnSpc>
            </a:pPr>
            <a:r>
              <a:rPr lang="de-DE" dirty="0"/>
              <a:t>Bei der Datenverarbeitung sind wir transparent und geben Betroffenen bei Erhebung </a:t>
            </a:r>
            <a:r>
              <a:rPr lang="de-DE" b="1" dirty="0"/>
              <a:t>umfangreich Auskunft</a:t>
            </a:r>
            <a:r>
              <a:rPr lang="de-DE" dirty="0"/>
              <a:t> und </a:t>
            </a:r>
            <a:r>
              <a:rPr lang="de-DE" b="1" dirty="0"/>
              <a:t>erklären ausführlich die Funktionsweise von Datenlösungen</a:t>
            </a:r>
          </a:p>
          <a:p>
            <a:pPr>
              <a:lnSpc>
                <a:spcPct val="120000"/>
              </a:lnSpc>
            </a:pPr>
            <a:r>
              <a:rPr lang="de-DE" dirty="0"/>
              <a:t> Wir lizenzieren digitale Produkte als Nutzende und Veröffentlichende auf Basis von </a:t>
            </a:r>
            <a:r>
              <a:rPr lang="de-DE" b="1" dirty="0"/>
              <a:t>CC BY 4.0</a:t>
            </a:r>
            <a:r>
              <a:rPr lang="de-DE" dirty="0"/>
              <a:t>, also als </a:t>
            </a:r>
            <a:r>
              <a:rPr lang="de-DE" b="1" dirty="0"/>
              <a:t>Open Source mit </a:t>
            </a:r>
            <a:r>
              <a:rPr lang="de-DE" b="1" dirty="0" err="1"/>
              <a:t>Autor:innenkreditierung</a:t>
            </a:r>
            <a:endParaRPr lang="de-DE" b="1" dirty="0"/>
          </a:p>
        </p:txBody>
      </p:sp>
    </p:spTree>
    <p:extLst>
      <p:ext uri="{BB962C8B-B14F-4D97-AF65-F5344CB8AC3E}">
        <p14:creationId xmlns:p14="http://schemas.microsoft.com/office/powerpoint/2010/main" val="305959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11740-5773-924A-B30E-161404AF873E}"/>
              </a:ext>
            </a:extLst>
          </p:cNvPr>
          <p:cNvSpPr>
            <a:spLocks noGrp="1"/>
          </p:cNvSpPr>
          <p:nvPr>
            <p:ph type="title"/>
          </p:nvPr>
        </p:nvSpPr>
        <p:spPr/>
        <p:txBody>
          <a:bodyPr/>
          <a:lstStyle/>
          <a:p>
            <a:r>
              <a:rPr lang="en-GB" dirty="0" err="1"/>
              <a:t>Unsere</a:t>
            </a:r>
            <a:r>
              <a:rPr lang="en-GB" dirty="0"/>
              <a:t> </a:t>
            </a:r>
            <a:r>
              <a:rPr lang="en-GB" dirty="0" err="1"/>
              <a:t>ethischen</a:t>
            </a:r>
            <a:r>
              <a:rPr lang="en-GB" dirty="0"/>
              <a:t> </a:t>
            </a:r>
            <a:r>
              <a:rPr lang="en-GB" dirty="0" err="1"/>
              <a:t>Werte</a:t>
            </a:r>
            <a:r>
              <a:rPr lang="en-GB" dirty="0"/>
              <a:t> </a:t>
            </a:r>
            <a:r>
              <a:rPr lang="en-GB" dirty="0" err="1"/>
              <a:t>basieren</a:t>
            </a:r>
            <a:r>
              <a:rPr lang="en-GB" dirty="0"/>
              <a:t> auf den Ideen der </a:t>
            </a:r>
            <a:r>
              <a:rPr lang="en-GB" dirty="0" err="1"/>
              <a:t>Charte</a:t>
            </a:r>
            <a:r>
              <a:rPr lang="en-GB" dirty="0"/>
              <a:t> der </a:t>
            </a:r>
            <a:r>
              <a:rPr lang="en-GB" dirty="0" err="1"/>
              <a:t>digitalen</a:t>
            </a:r>
            <a:r>
              <a:rPr lang="en-GB" dirty="0"/>
              <a:t> </a:t>
            </a:r>
            <a:r>
              <a:rPr lang="en-GB" dirty="0" err="1"/>
              <a:t>Grundrechte</a:t>
            </a:r>
            <a:r>
              <a:rPr lang="en-GB" dirty="0"/>
              <a:t>…</a:t>
            </a:r>
          </a:p>
        </p:txBody>
      </p:sp>
      <p:pic>
        <p:nvPicPr>
          <p:cNvPr id="4" name="Grafik 3">
            <a:extLst>
              <a:ext uri="{FF2B5EF4-FFF2-40B4-BE49-F238E27FC236}">
                <a16:creationId xmlns:a16="http://schemas.microsoft.com/office/drawing/2014/main" id="{3337F2E4-3E28-C54A-BB21-95DA5E2A704A}"/>
              </a:ext>
            </a:extLst>
          </p:cNvPr>
          <p:cNvPicPr>
            <a:picLocks noChangeAspect="1"/>
          </p:cNvPicPr>
          <p:nvPr/>
        </p:nvPicPr>
        <p:blipFill rotWithShape="1">
          <a:blip r:embed="rId3"/>
          <a:srcRect t="6665" b="5470"/>
          <a:stretch/>
        </p:blipFill>
        <p:spPr>
          <a:xfrm>
            <a:off x="336000" y="1676403"/>
            <a:ext cx="3408686" cy="4297408"/>
          </a:xfrm>
          <a:prstGeom prst="rect">
            <a:avLst/>
          </a:prstGeom>
        </p:spPr>
      </p:pic>
      <p:pic>
        <p:nvPicPr>
          <p:cNvPr id="5" name="Grafik 4">
            <a:extLst>
              <a:ext uri="{FF2B5EF4-FFF2-40B4-BE49-F238E27FC236}">
                <a16:creationId xmlns:a16="http://schemas.microsoft.com/office/drawing/2014/main" id="{415B522F-A499-7B40-BEE4-66BEA79030E1}"/>
              </a:ext>
            </a:extLst>
          </p:cNvPr>
          <p:cNvPicPr>
            <a:picLocks noChangeAspect="1"/>
          </p:cNvPicPr>
          <p:nvPr/>
        </p:nvPicPr>
        <p:blipFill>
          <a:blip r:embed="rId4"/>
          <a:stretch>
            <a:fillRect/>
          </a:stretch>
        </p:blipFill>
        <p:spPr>
          <a:xfrm>
            <a:off x="4526480" y="1676403"/>
            <a:ext cx="3139039" cy="4297409"/>
          </a:xfrm>
          <a:prstGeom prst="rect">
            <a:avLst/>
          </a:prstGeom>
        </p:spPr>
      </p:pic>
      <p:pic>
        <p:nvPicPr>
          <p:cNvPr id="6" name="Grafik 5">
            <a:extLst>
              <a:ext uri="{FF2B5EF4-FFF2-40B4-BE49-F238E27FC236}">
                <a16:creationId xmlns:a16="http://schemas.microsoft.com/office/drawing/2014/main" id="{9B8DFD9A-70B4-D04F-B47E-D86638B3F378}"/>
              </a:ext>
            </a:extLst>
          </p:cNvPr>
          <p:cNvPicPr>
            <a:picLocks noChangeAspect="1"/>
          </p:cNvPicPr>
          <p:nvPr/>
        </p:nvPicPr>
        <p:blipFill>
          <a:blip r:embed="rId5"/>
          <a:stretch>
            <a:fillRect/>
          </a:stretch>
        </p:blipFill>
        <p:spPr>
          <a:xfrm>
            <a:off x="8628077" y="1676403"/>
            <a:ext cx="3263549" cy="4497418"/>
          </a:xfrm>
          <a:prstGeom prst="rect">
            <a:avLst/>
          </a:prstGeom>
        </p:spPr>
      </p:pic>
      <p:sp>
        <p:nvSpPr>
          <p:cNvPr id="7" name="TextBox 8">
            <a:extLst>
              <a:ext uri="{FF2B5EF4-FFF2-40B4-BE49-F238E27FC236}">
                <a16:creationId xmlns:a16="http://schemas.microsoft.com/office/drawing/2014/main" id="{73006930-4147-1D45-9181-09108A439A9E}"/>
              </a:ext>
            </a:extLst>
          </p:cNvPr>
          <p:cNvSpPr txBox="1"/>
          <p:nvPr/>
        </p:nvSpPr>
        <p:spPr>
          <a:xfrm>
            <a:off x="1574717" y="6244239"/>
            <a:ext cx="9501600"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Charta der </a:t>
            </a:r>
            <a:r>
              <a:rPr lang="en-US" sz="1067" dirty="0" err="1">
                <a:solidFill>
                  <a:schemeClr val="tx2"/>
                </a:solidFill>
                <a:latin typeface="Roboto Light" pitchFamily="2" charset="0"/>
                <a:ea typeface="Roboto Light" pitchFamily="2" charset="0"/>
                <a:cs typeface="Roboto" panose="02000000000000000000" pitchFamily="2" charset="0"/>
              </a:rPr>
              <a:t>digitalen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Grundrechte</a:t>
            </a:r>
            <a:r>
              <a:rPr lang="en-US" sz="1067" dirty="0">
                <a:solidFill>
                  <a:schemeClr val="tx2"/>
                </a:solidFill>
                <a:latin typeface="Roboto Light" pitchFamily="2" charset="0"/>
                <a:ea typeface="Roboto Light" pitchFamily="2" charset="0"/>
                <a:cs typeface="Roboto" panose="02000000000000000000" pitchFamily="2" charset="0"/>
              </a:rPr>
              <a:t> der EU (</a:t>
            </a:r>
            <a:r>
              <a:rPr lang="en-US" sz="1067" dirty="0" err="1">
                <a:solidFill>
                  <a:schemeClr val="tx2"/>
                </a:solidFill>
                <a:latin typeface="Roboto Light" pitchFamily="2" charset="0"/>
                <a:ea typeface="Roboto Light" pitchFamily="2" charset="0"/>
                <a:cs typeface="Roboto" panose="02000000000000000000" pitchFamily="2" charset="0"/>
              </a:rPr>
              <a:t>Entwurf</a:t>
            </a:r>
            <a:r>
              <a:rPr lang="en-US" sz="1067" dirty="0">
                <a:solidFill>
                  <a:schemeClr val="tx2"/>
                </a:solidFill>
                <a:latin typeface="Roboto Light" pitchFamily="2" charset="0"/>
                <a:ea typeface="Roboto Light" pitchFamily="2" charset="0"/>
                <a:cs typeface="Roboto" panose="02000000000000000000" pitchFamily="2" charset="0"/>
              </a:rPr>
              <a:t>), ZEIT-Stiftung </a:t>
            </a:r>
            <a:r>
              <a:rPr lang="en-US" sz="1067" dirty="0" err="1">
                <a:solidFill>
                  <a:schemeClr val="tx2"/>
                </a:solidFill>
                <a:latin typeface="Roboto Light" pitchFamily="2" charset="0"/>
                <a:ea typeface="Roboto Light" pitchFamily="2" charset="0"/>
                <a:cs typeface="Roboto" panose="02000000000000000000" pitchFamily="2" charset="0"/>
              </a:rPr>
              <a:t>Ebelin</a:t>
            </a:r>
            <a:r>
              <a:rPr lang="en-US" sz="1067" dirty="0">
                <a:solidFill>
                  <a:schemeClr val="tx2"/>
                </a:solidFill>
                <a:latin typeface="Roboto Light" pitchFamily="2" charset="0"/>
                <a:ea typeface="Roboto Light" pitchFamily="2" charset="0"/>
                <a:cs typeface="Roboto" panose="02000000000000000000" pitchFamily="2" charset="0"/>
              </a:rPr>
              <a:t> und Gerd </a:t>
            </a:r>
            <a:r>
              <a:rPr lang="en-US" sz="1067" dirty="0" err="1">
                <a:solidFill>
                  <a:schemeClr val="tx2"/>
                </a:solidFill>
                <a:latin typeface="Roboto Light" pitchFamily="2" charset="0"/>
                <a:ea typeface="Roboto Light" pitchFamily="2" charset="0"/>
                <a:cs typeface="Roboto" panose="02000000000000000000" pitchFamily="2" charset="0"/>
              </a:rPr>
              <a:t>Bucerius</a:t>
            </a:r>
            <a:r>
              <a:rPr lang="en-US" sz="1067" dirty="0">
                <a:solidFill>
                  <a:schemeClr val="tx2"/>
                </a:solidFill>
                <a:latin typeface="Roboto Light" pitchFamily="2" charset="0"/>
                <a:ea typeface="Roboto Light" pitchFamily="2" charset="0"/>
                <a:cs typeface="Roboto" panose="02000000000000000000" pitchFamily="2" charset="0"/>
              </a:rPr>
              <a:t>, 25.04.2018,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6"/>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
        <p:nvSpPr>
          <p:cNvPr id="8" name="Rechteck 7">
            <a:extLst>
              <a:ext uri="{FF2B5EF4-FFF2-40B4-BE49-F238E27FC236}">
                <a16:creationId xmlns:a16="http://schemas.microsoft.com/office/drawing/2014/main" id="{893EEE8F-6F60-FD4D-8D4E-BDC7E6DBA1AB}"/>
              </a:ext>
            </a:extLst>
          </p:cNvPr>
          <p:cNvSpPr/>
          <p:nvPr/>
        </p:nvSpPr>
        <p:spPr>
          <a:xfrm>
            <a:off x="2048608" y="5099538"/>
            <a:ext cx="1485900" cy="7737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5971F615-C297-9540-B19A-34C15A33AE72}"/>
              </a:ext>
            </a:extLst>
          </p:cNvPr>
          <p:cNvSpPr/>
          <p:nvPr/>
        </p:nvSpPr>
        <p:spPr>
          <a:xfrm>
            <a:off x="4542568" y="4456670"/>
            <a:ext cx="1485900" cy="469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CA1A50C8-FB2E-E942-8751-E0C0173544AE}"/>
              </a:ext>
            </a:extLst>
          </p:cNvPr>
          <p:cNvSpPr/>
          <p:nvPr/>
        </p:nvSpPr>
        <p:spPr>
          <a:xfrm>
            <a:off x="4610099" y="2159164"/>
            <a:ext cx="1485900" cy="6664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F02C8E34-B5D4-4B42-BE09-A22E0C2C5C52}"/>
              </a:ext>
            </a:extLst>
          </p:cNvPr>
          <p:cNvSpPr/>
          <p:nvPr/>
        </p:nvSpPr>
        <p:spPr>
          <a:xfrm>
            <a:off x="8658536" y="2381715"/>
            <a:ext cx="1485900" cy="3695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a:extLst>
              <a:ext uri="{FF2B5EF4-FFF2-40B4-BE49-F238E27FC236}">
                <a16:creationId xmlns:a16="http://schemas.microsoft.com/office/drawing/2014/main" id="{1454F4F8-49CA-7B46-928A-FB81CA474C70}"/>
              </a:ext>
            </a:extLst>
          </p:cNvPr>
          <p:cNvSpPr/>
          <p:nvPr/>
        </p:nvSpPr>
        <p:spPr>
          <a:xfrm>
            <a:off x="8658536" y="3087027"/>
            <a:ext cx="1485900" cy="5220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a:extLst>
              <a:ext uri="{FF2B5EF4-FFF2-40B4-BE49-F238E27FC236}">
                <a16:creationId xmlns:a16="http://schemas.microsoft.com/office/drawing/2014/main" id="{D4E47E30-A571-A44D-ACA8-16A51B1DB819}"/>
              </a:ext>
            </a:extLst>
          </p:cNvPr>
          <p:cNvSpPr/>
          <p:nvPr/>
        </p:nvSpPr>
        <p:spPr>
          <a:xfrm>
            <a:off x="8658536" y="3845698"/>
            <a:ext cx="1485900" cy="7020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F4C2297C-9CD1-F24E-BF0B-3E4AE7FF7F9D}"/>
              </a:ext>
            </a:extLst>
          </p:cNvPr>
          <p:cNvSpPr/>
          <p:nvPr/>
        </p:nvSpPr>
        <p:spPr>
          <a:xfrm>
            <a:off x="8657492" y="4583598"/>
            <a:ext cx="1485900" cy="4496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descr="Roboter">
            <a:extLst>
              <a:ext uri="{FF2B5EF4-FFF2-40B4-BE49-F238E27FC236}">
                <a16:creationId xmlns:a16="http://schemas.microsoft.com/office/drawing/2014/main" id="{F8D4E31B-18C3-3C44-9397-6199042F41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98417" y="4997988"/>
            <a:ext cx="1219200" cy="1219200"/>
          </a:xfrm>
          <a:prstGeom prst="rect">
            <a:avLst/>
          </a:prstGeom>
        </p:spPr>
      </p:pic>
      <p:sp>
        <p:nvSpPr>
          <p:cNvPr id="17" name="Rounded Rectangular Callout 13">
            <a:extLst>
              <a:ext uri="{FF2B5EF4-FFF2-40B4-BE49-F238E27FC236}">
                <a16:creationId xmlns:a16="http://schemas.microsoft.com/office/drawing/2014/main" id="{1358B88D-906D-2E4D-811C-BA4E1413A391}"/>
              </a:ext>
            </a:extLst>
          </p:cNvPr>
          <p:cNvSpPr/>
          <p:nvPr/>
        </p:nvSpPr>
        <p:spPr>
          <a:xfrm>
            <a:off x="10235733" y="4268911"/>
            <a:ext cx="1485900" cy="702026"/>
          </a:xfrm>
          <a:prstGeom prst="wedgeRoundRectCallout">
            <a:avLst>
              <a:gd name="adj1" fmla="val 9630"/>
              <a:gd name="adj2" fmla="val 77990"/>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Es gibt eine dt. </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9"/>
              </a:rPr>
              <a:t>Datenethik-kommission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731538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Person, drinnen, Mann, Laptop enthält.&#10;&#10;Automatisch generierte Beschreibung">
            <a:extLst>
              <a:ext uri="{FF2B5EF4-FFF2-40B4-BE49-F238E27FC236}">
                <a16:creationId xmlns:a16="http://schemas.microsoft.com/office/drawing/2014/main" id="{1F225A1E-057C-C944-BE82-A74A0A4A8383}"/>
              </a:ext>
            </a:extLst>
          </p:cNvPr>
          <p:cNvPicPr>
            <a:picLocks noChangeAspect="1"/>
          </p:cNvPicPr>
          <p:nvPr/>
        </p:nvPicPr>
        <p:blipFill rotWithShape="1">
          <a:blip r:embed="rId3">
            <a:extLst>
              <a:ext uri="{28A0092B-C50C-407E-A947-70E740481C1C}">
                <a14:useLocalDpi xmlns:a14="http://schemas.microsoft.com/office/drawing/2010/main" val="0"/>
              </a:ext>
            </a:extLst>
          </a:blip>
          <a:srcRect l="439" t="5806" r="-439" b="7778"/>
          <a:stretch/>
        </p:blipFill>
        <p:spPr>
          <a:xfrm>
            <a:off x="8518799" y="1809695"/>
            <a:ext cx="3375781" cy="1812453"/>
          </a:xfrm>
          <a:prstGeom prst="rect">
            <a:avLst/>
          </a:prstGeom>
        </p:spPr>
      </p:pic>
      <p:pic>
        <p:nvPicPr>
          <p:cNvPr id="15" name="Grafik 14" descr="Ein Bild, das drinnen, Person, sitzend, Frau enthält.&#10;&#10;Automatisch generierte Beschreibung">
            <a:extLst>
              <a:ext uri="{FF2B5EF4-FFF2-40B4-BE49-F238E27FC236}">
                <a16:creationId xmlns:a16="http://schemas.microsoft.com/office/drawing/2014/main" id="{D5921AEC-12CA-E440-B814-FF229DCE9CFD}"/>
              </a:ext>
            </a:extLst>
          </p:cNvPr>
          <p:cNvPicPr>
            <a:picLocks noChangeAspect="1"/>
          </p:cNvPicPr>
          <p:nvPr/>
        </p:nvPicPr>
        <p:blipFill rotWithShape="1">
          <a:blip r:embed="rId4">
            <a:extLst>
              <a:ext uri="{28A0092B-C50C-407E-A947-70E740481C1C}">
                <a14:useLocalDpi xmlns:a14="http://schemas.microsoft.com/office/drawing/2010/main" val="0"/>
              </a:ext>
            </a:extLst>
          </a:blip>
          <a:srcRect b="14856"/>
          <a:stretch/>
        </p:blipFill>
        <p:spPr>
          <a:xfrm>
            <a:off x="4476533" y="1809697"/>
            <a:ext cx="3360969" cy="1777959"/>
          </a:xfrm>
          <a:prstGeom prst="rect">
            <a:avLst/>
          </a:prstGeom>
        </p:spPr>
      </p:pic>
      <p:pic>
        <p:nvPicPr>
          <p:cNvPr id="13" name="Grafik 12" descr="Ein Bild, das drinnen, Laptop, sitzend, Tisch enthält.&#10;&#10;Automatisch generierte Beschreibung">
            <a:extLst>
              <a:ext uri="{FF2B5EF4-FFF2-40B4-BE49-F238E27FC236}">
                <a16:creationId xmlns:a16="http://schemas.microsoft.com/office/drawing/2014/main" id="{FC7C8DC5-7DCC-BE4A-B098-3C58929B5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71" y="1809697"/>
            <a:ext cx="3360968" cy="1804801"/>
          </a:xfrm>
          <a:prstGeom prst="rect">
            <a:avLst/>
          </a:prstGeom>
        </p:spPr>
      </p:pic>
      <p:sp>
        <p:nvSpPr>
          <p:cNvPr id="10" name="Titel 9">
            <a:extLst>
              <a:ext uri="{FF2B5EF4-FFF2-40B4-BE49-F238E27FC236}">
                <a16:creationId xmlns:a16="http://schemas.microsoft.com/office/drawing/2014/main" id="{B6F62FC8-9618-6B4A-B5EF-0CA49AED59DD}"/>
              </a:ext>
            </a:extLst>
          </p:cNvPr>
          <p:cNvSpPr>
            <a:spLocks noGrp="1"/>
          </p:cNvSpPr>
          <p:nvPr>
            <p:ph type="title"/>
          </p:nvPr>
        </p:nvSpPr>
        <p:spPr/>
        <p:txBody>
          <a:bodyPr/>
          <a:lstStyle/>
          <a:p>
            <a:r>
              <a:rPr lang="de-DE" dirty="0"/>
              <a:t>Unsere Mission</a:t>
            </a:r>
          </a:p>
        </p:txBody>
      </p:sp>
      <p:sp>
        <p:nvSpPr>
          <p:cNvPr id="14" name="Textplatzhalter 13">
            <a:extLst>
              <a:ext uri="{FF2B5EF4-FFF2-40B4-BE49-F238E27FC236}">
                <a16:creationId xmlns:a16="http://schemas.microsoft.com/office/drawing/2014/main" id="{9755B394-9076-6745-85C0-6A729040CEC9}"/>
              </a:ext>
            </a:extLst>
          </p:cNvPr>
          <p:cNvSpPr>
            <a:spLocks noGrp="1"/>
          </p:cNvSpPr>
          <p:nvPr>
            <p:ph type="body" sz="quarter" idx="13"/>
          </p:nvPr>
        </p:nvSpPr>
        <p:spPr>
          <a:xfrm>
            <a:off x="519849" y="1796255"/>
            <a:ext cx="3344387" cy="1791400"/>
          </a:xfrm>
        </p:spPr>
        <p:txBody>
          <a:bodyPr/>
          <a:lstStyle/>
          <a:p>
            <a:endParaRPr lang="de-DE" dirty="0"/>
          </a:p>
        </p:txBody>
      </p:sp>
      <p:sp>
        <p:nvSpPr>
          <p:cNvPr id="16" name="Textplatzhalter 15">
            <a:extLst>
              <a:ext uri="{FF2B5EF4-FFF2-40B4-BE49-F238E27FC236}">
                <a16:creationId xmlns:a16="http://schemas.microsoft.com/office/drawing/2014/main" id="{F84E4E0B-F8D7-0C40-ABB2-D9CB32FB2903}"/>
              </a:ext>
            </a:extLst>
          </p:cNvPr>
          <p:cNvSpPr>
            <a:spLocks noGrp="1"/>
          </p:cNvSpPr>
          <p:nvPr>
            <p:ph type="body" sz="quarter" idx="14"/>
          </p:nvPr>
        </p:nvSpPr>
        <p:spPr>
          <a:xfrm>
            <a:off x="4476535" y="1796255"/>
            <a:ext cx="3360967" cy="1777959"/>
          </a:xfrm>
        </p:spPr>
        <p:txBody>
          <a:bodyPr/>
          <a:lstStyle/>
          <a:p>
            <a:endParaRPr lang="de-DE" dirty="0"/>
          </a:p>
        </p:txBody>
      </p:sp>
      <p:sp>
        <p:nvSpPr>
          <p:cNvPr id="18" name="Textplatzhalter 17">
            <a:extLst>
              <a:ext uri="{FF2B5EF4-FFF2-40B4-BE49-F238E27FC236}">
                <a16:creationId xmlns:a16="http://schemas.microsoft.com/office/drawing/2014/main" id="{46470944-72F9-CE49-B531-330F19942005}"/>
              </a:ext>
            </a:extLst>
          </p:cNvPr>
          <p:cNvSpPr>
            <a:spLocks noGrp="1"/>
          </p:cNvSpPr>
          <p:nvPr>
            <p:ph type="body" sz="quarter" idx="15"/>
          </p:nvPr>
        </p:nvSpPr>
        <p:spPr>
          <a:xfrm>
            <a:off x="8535400" y="1796255"/>
            <a:ext cx="3320600" cy="1812453"/>
          </a:xfrm>
        </p:spPr>
        <p:txBody>
          <a:bodyPr/>
          <a:lstStyle/>
          <a:p>
            <a:endParaRPr lang="de-DE" dirty="0"/>
          </a:p>
        </p:txBody>
      </p:sp>
      <p:sp>
        <p:nvSpPr>
          <p:cNvPr id="5" name="Textplatzhalter 4">
            <a:extLst>
              <a:ext uri="{FF2B5EF4-FFF2-40B4-BE49-F238E27FC236}">
                <a16:creationId xmlns:a16="http://schemas.microsoft.com/office/drawing/2014/main" id="{4863845A-F928-A044-8D3A-55CE6171F33B}"/>
              </a:ext>
            </a:extLst>
          </p:cNvPr>
          <p:cNvSpPr>
            <a:spLocks noGrp="1"/>
          </p:cNvSpPr>
          <p:nvPr>
            <p:ph type="body" sz="quarter" idx="17"/>
          </p:nvPr>
        </p:nvSpPr>
        <p:spPr>
          <a:xfrm>
            <a:off x="505071" y="3734179"/>
            <a:ext cx="3376469" cy="1920196"/>
          </a:xfrm>
        </p:spPr>
        <p:txBody>
          <a:bodyPr>
            <a:normAutofit/>
          </a:bodyPr>
          <a:lstStyle/>
          <a:p>
            <a:r>
              <a:rPr lang="de-DE" sz="2200" dirty="0">
                <a:solidFill>
                  <a:srgbClr val="125299"/>
                </a:solidFill>
              </a:rPr>
              <a:t>PROJEKTE</a:t>
            </a:r>
            <a:endParaRPr lang="de-DE" sz="2200" dirty="0"/>
          </a:p>
          <a:p>
            <a:r>
              <a:rPr lang="en-US" sz="1700" spc="35" dirty="0" err="1"/>
              <a:t>Wir</a:t>
            </a:r>
            <a:r>
              <a:rPr lang="en-US" sz="1700" spc="35" dirty="0"/>
              <a:t> </a:t>
            </a:r>
            <a:r>
              <a:rPr lang="en-US" sz="1700" spc="35" dirty="0" err="1"/>
              <a:t>führen</a:t>
            </a:r>
            <a:r>
              <a:rPr lang="en-US" sz="1700" spc="35" dirty="0"/>
              <a:t> pro-bono </a:t>
            </a:r>
            <a:r>
              <a:rPr lang="en-US" sz="1700" spc="35" dirty="0" err="1"/>
              <a:t>Datenanalyseprojekte</a:t>
            </a:r>
            <a:r>
              <a:rPr lang="en-US" sz="1700" spc="35" dirty="0"/>
              <a:t> </a:t>
            </a:r>
            <a:r>
              <a:rPr lang="en-US" sz="1700" spc="35" dirty="0" err="1"/>
              <a:t>für</a:t>
            </a:r>
            <a:r>
              <a:rPr lang="en-US" sz="1700" spc="35" dirty="0"/>
              <a:t> </a:t>
            </a:r>
            <a:r>
              <a:rPr lang="en-US" sz="1700" spc="35" dirty="0" err="1"/>
              <a:t>gemeinnützige</a:t>
            </a:r>
            <a:r>
              <a:rPr lang="en-US" sz="1700" spc="35" dirty="0"/>
              <a:t> </a:t>
            </a:r>
            <a:r>
              <a:rPr lang="en-US" sz="1700" spc="35" dirty="0" err="1"/>
              <a:t>Organisationen</a:t>
            </a:r>
            <a:r>
              <a:rPr lang="en-US" sz="1700" spc="35" dirty="0"/>
              <a:t> </a:t>
            </a:r>
            <a:r>
              <a:rPr lang="en-US" sz="1700" spc="35" dirty="0" err="1"/>
              <a:t>durch</a:t>
            </a:r>
            <a:r>
              <a:rPr lang="en-US" sz="1700" spc="35" dirty="0"/>
              <a:t>.</a:t>
            </a:r>
            <a:endParaRPr lang="de-DE" sz="1700" dirty="0"/>
          </a:p>
        </p:txBody>
      </p:sp>
      <p:sp>
        <p:nvSpPr>
          <p:cNvPr id="6" name="Textplatzhalter 5">
            <a:extLst>
              <a:ext uri="{FF2B5EF4-FFF2-40B4-BE49-F238E27FC236}">
                <a16:creationId xmlns:a16="http://schemas.microsoft.com/office/drawing/2014/main" id="{B23492C2-BE52-9847-8C1D-E05325968D4D}"/>
              </a:ext>
            </a:extLst>
          </p:cNvPr>
          <p:cNvSpPr>
            <a:spLocks noGrp="1"/>
          </p:cNvSpPr>
          <p:nvPr>
            <p:ph type="body" sz="quarter" idx="18"/>
          </p:nvPr>
        </p:nvSpPr>
        <p:spPr>
          <a:xfrm>
            <a:off x="4476532" y="3734179"/>
            <a:ext cx="3332717" cy="1920196"/>
          </a:xfrm>
        </p:spPr>
        <p:txBody>
          <a:bodyPr>
            <a:normAutofit/>
          </a:bodyPr>
          <a:lstStyle/>
          <a:p>
            <a:r>
              <a:rPr lang="de-DE" sz="2200" dirty="0">
                <a:solidFill>
                  <a:srgbClr val="125299"/>
                </a:solidFill>
              </a:rPr>
              <a:t>BILDUNG</a:t>
            </a:r>
            <a:endParaRPr lang="de-DE" sz="1700" dirty="0"/>
          </a:p>
          <a:p>
            <a:r>
              <a:rPr lang="en-US" sz="1700" spc="35" dirty="0" err="1"/>
              <a:t>Wir</a:t>
            </a:r>
            <a:r>
              <a:rPr lang="en-US" sz="1700" spc="35" dirty="0"/>
              <a:t> </a:t>
            </a:r>
            <a:r>
              <a:rPr lang="en-US" sz="1700" spc="35" dirty="0" err="1"/>
              <a:t>vernetzen</a:t>
            </a:r>
            <a:r>
              <a:rPr lang="en-US" sz="1700" spc="35" dirty="0"/>
              <a:t> </a:t>
            </a:r>
            <a:r>
              <a:rPr lang="en-US" sz="1700" spc="35" dirty="0" err="1"/>
              <a:t>engagierte</a:t>
            </a:r>
            <a:r>
              <a:rPr lang="en-US" sz="1700" spc="35" dirty="0"/>
              <a:t> </a:t>
            </a:r>
            <a:r>
              <a:rPr lang="en-US" sz="1700" spc="35" dirty="0" err="1"/>
              <a:t>sozial</a:t>
            </a:r>
            <a:r>
              <a:rPr lang="en-US" sz="1700" spc="35" dirty="0"/>
              <a:t> </a:t>
            </a:r>
            <a:r>
              <a:rPr lang="en-US" sz="1700" spc="35" dirty="0" err="1"/>
              <a:t>denkende</a:t>
            </a:r>
            <a:r>
              <a:rPr lang="en-US" sz="1700" spc="35" dirty="0"/>
              <a:t> </a:t>
            </a:r>
            <a:r>
              <a:rPr lang="en-US" sz="1700" spc="35" dirty="0" err="1"/>
              <a:t>Datenanalyst:innen</a:t>
            </a:r>
            <a:r>
              <a:rPr lang="en-US" sz="1700" spc="35" dirty="0"/>
              <a:t> und </a:t>
            </a:r>
            <a:r>
              <a:rPr lang="en-US" sz="1700" spc="35" dirty="0" err="1"/>
              <a:t>bieten</a:t>
            </a:r>
            <a:r>
              <a:rPr lang="en-US" sz="1700" spc="35" dirty="0"/>
              <a:t> </a:t>
            </a:r>
            <a:r>
              <a:rPr lang="en-US" sz="1700" spc="35" dirty="0" err="1"/>
              <a:t>ihnen</a:t>
            </a:r>
            <a:r>
              <a:rPr lang="en-US" sz="1700" spc="35" dirty="0"/>
              <a:t> </a:t>
            </a:r>
            <a:r>
              <a:rPr lang="en-US" sz="1700" spc="35" dirty="0" err="1"/>
              <a:t>Möglichkeiten</a:t>
            </a:r>
            <a:r>
              <a:rPr lang="en-US" sz="1700" spc="35" dirty="0"/>
              <a:t> </a:t>
            </a:r>
            <a:r>
              <a:rPr lang="en-US" sz="1700" spc="35" dirty="0" err="1"/>
              <a:t>ihr</a:t>
            </a:r>
            <a:r>
              <a:rPr lang="en-US" sz="1700" spc="35" dirty="0"/>
              <a:t> </a:t>
            </a:r>
            <a:r>
              <a:rPr lang="en-US" sz="1700" spc="35" dirty="0" err="1"/>
              <a:t>Wissen</a:t>
            </a:r>
            <a:r>
              <a:rPr lang="en-US" sz="1700" spc="35" dirty="0"/>
              <a:t> </a:t>
            </a:r>
            <a:r>
              <a:rPr lang="en-US" sz="1700" spc="35" dirty="0" err="1"/>
              <a:t>anzuwenden</a:t>
            </a:r>
            <a:r>
              <a:rPr lang="en-US" sz="1700" spc="35" dirty="0"/>
              <a:t> und </a:t>
            </a:r>
            <a:r>
              <a:rPr lang="en-US" sz="1700" spc="35" dirty="0" err="1"/>
              <a:t>zu</a:t>
            </a:r>
            <a:r>
              <a:rPr lang="en-US" sz="1700" spc="35" dirty="0"/>
              <a:t> </a:t>
            </a:r>
            <a:r>
              <a:rPr lang="en-US" sz="1700" spc="35" dirty="0" err="1"/>
              <a:t>erweitern</a:t>
            </a:r>
            <a:r>
              <a:rPr lang="en-US" sz="1700" spc="35" dirty="0"/>
              <a:t>.</a:t>
            </a:r>
          </a:p>
        </p:txBody>
      </p:sp>
      <p:sp>
        <p:nvSpPr>
          <p:cNvPr id="7" name="Textplatzhalter 6">
            <a:extLst>
              <a:ext uri="{FF2B5EF4-FFF2-40B4-BE49-F238E27FC236}">
                <a16:creationId xmlns:a16="http://schemas.microsoft.com/office/drawing/2014/main" id="{75848CFE-1301-164F-B2FF-2447FAD5090C}"/>
              </a:ext>
            </a:extLst>
          </p:cNvPr>
          <p:cNvSpPr>
            <a:spLocks noGrp="1"/>
          </p:cNvSpPr>
          <p:nvPr>
            <p:ph type="body" sz="quarter" idx="19"/>
          </p:nvPr>
        </p:nvSpPr>
        <p:spPr>
          <a:xfrm>
            <a:off x="8535401" y="3728560"/>
            <a:ext cx="3335963" cy="1925816"/>
          </a:xfrm>
        </p:spPr>
        <p:txBody>
          <a:bodyPr>
            <a:normAutofit/>
          </a:bodyPr>
          <a:lstStyle/>
          <a:p>
            <a:r>
              <a:rPr lang="de-DE" sz="2200" dirty="0">
                <a:solidFill>
                  <a:srgbClr val="125299"/>
                </a:solidFill>
              </a:rPr>
              <a:t>DIALOG</a:t>
            </a:r>
            <a:endParaRPr lang="de-DE" sz="2200" dirty="0"/>
          </a:p>
          <a:p>
            <a:r>
              <a:rPr lang="en-US" sz="1700" spc="35" dirty="0" err="1"/>
              <a:t>Wir</a:t>
            </a:r>
            <a:r>
              <a:rPr lang="en-US" sz="1700" spc="35" dirty="0"/>
              <a:t> </a:t>
            </a:r>
            <a:r>
              <a:rPr lang="en-US" sz="1700" spc="35" dirty="0" err="1"/>
              <a:t>treten</a:t>
            </a:r>
            <a:r>
              <a:rPr lang="en-US" sz="1700" spc="35" dirty="0"/>
              <a:t> in den Dialog </a:t>
            </a:r>
            <a:r>
              <a:rPr lang="en-US" sz="1700" spc="35" dirty="0" err="1"/>
              <a:t>über</a:t>
            </a:r>
            <a:r>
              <a:rPr lang="en-US" sz="1700" spc="35" dirty="0"/>
              <a:t> den Wert und </a:t>
            </a:r>
            <a:r>
              <a:rPr lang="en-US" sz="1700" spc="35" dirty="0" err="1"/>
              <a:t>Nutzen</a:t>
            </a:r>
            <a:r>
              <a:rPr lang="en-US" sz="1700" spc="35" dirty="0"/>
              <a:t> von </a:t>
            </a:r>
            <a:r>
              <a:rPr lang="en-US" sz="1700" spc="35" dirty="0" err="1"/>
              <a:t>Daten</a:t>
            </a:r>
            <a:r>
              <a:rPr lang="en-US" sz="1700" spc="35" dirty="0"/>
              <a:t> und </a:t>
            </a:r>
            <a:r>
              <a:rPr lang="en-US" sz="1700" spc="35" dirty="0" err="1"/>
              <a:t>Datenanalysen</a:t>
            </a:r>
            <a:r>
              <a:rPr lang="en-US" sz="1700" spc="35" dirty="0"/>
              <a:t> </a:t>
            </a:r>
            <a:r>
              <a:rPr lang="en-US" sz="1700" spc="35" dirty="0" err="1"/>
              <a:t>für</a:t>
            </a:r>
            <a:r>
              <a:rPr lang="en-US" sz="1700" spc="35" dirty="0"/>
              <a:t> das </a:t>
            </a:r>
            <a:r>
              <a:rPr lang="en-US" sz="1700" spc="35" dirty="0" err="1"/>
              <a:t>Gemeinwohl</a:t>
            </a:r>
            <a:endParaRPr lang="de-DE" sz="1700" dirty="0"/>
          </a:p>
        </p:txBody>
      </p:sp>
    </p:spTree>
    <p:extLst>
      <p:ext uri="{BB962C8B-B14F-4D97-AF65-F5344CB8AC3E}">
        <p14:creationId xmlns:p14="http://schemas.microsoft.com/office/powerpoint/2010/main" val="1312213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11740-5773-924A-B30E-161404AF873E}"/>
              </a:ext>
            </a:extLst>
          </p:cNvPr>
          <p:cNvSpPr>
            <a:spLocks noGrp="1"/>
          </p:cNvSpPr>
          <p:nvPr>
            <p:ph type="title"/>
          </p:nvPr>
        </p:nvSpPr>
        <p:spPr/>
        <p:txBody>
          <a:bodyPr/>
          <a:lstStyle/>
          <a:p>
            <a:r>
              <a:rPr lang="en-GB" dirty="0" err="1"/>
              <a:t>Besonders</a:t>
            </a:r>
            <a:r>
              <a:rPr lang="en-GB" dirty="0"/>
              <a:t> </a:t>
            </a:r>
            <a:r>
              <a:rPr lang="en-GB" dirty="0" err="1"/>
              <a:t>wichtig</a:t>
            </a:r>
            <a:r>
              <a:rPr lang="en-GB" dirty="0"/>
              <a:t> </a:t>
            </a:r>
            <a:r>
              <a:rPr lang="en-GB" dirty="0" err="1"/>
              <a:t>finden</a:t>
            </a:r>
            <a:r>
              <a:rPr lang="en-GB" dirty="0"/>
              <a:t> </a:t>
            </a:r>
            <a:r>
              <a:rPr lang="en-GB" dirty="0" err="1"/>
              <a:t>wir</a:t>
            </a:r>
            <a:r>
              <a:rPr lang="en-GB" dirty="0"/>
              <a:t> die </a:t>
            </a:r>
            <a:r>
              <a:rPr lang="en-GB" dirty="0" err="1"/>
              <a:t>folgenden</a:t>
            </a:r>
            <a:r>
              <a:rPr lang="en-GB" dirty="0"/>
              <a:t> </a:t>
            </a:r>
            <a:r>
              <a:rPr lang="en-GB" dirty="0" err="1"/>
              <a:t>Artikel</a:t>
            </a:r>
            <a:r>
              <a:rPr lang="en-GB" dirty="0"/>
              <a:t>:</a:t>
            </a:r>
          </a:p>
        </p:txBody>
      </p:sp>
      <p:sp>
        <p:nvSpPr>
          <p:cNvPr id="7" name="TextBox 8">
            <a:extLst>
              <a:ext uri="{FF2B5EF4-FFF2-40B4-BE49-F238E27FC236}">
                <a16:creationId xmlns:a16="http://schemas.microsoft.com/office/drawing/2014/main" id="{73006930-4147-1D45-9181-09108A439A9E}"/>
              </a:ext>
            </a:extLst>
          </p:cNvPr>
          <p:cNvSpPr txBox="1"/>
          <p:nvPr/>
        </p:nvSpPr>
        <p:spPr>
          <a:xfrm>
            <a:off x="1574717" y="6244239"/>
            <a:ext cx="9501600"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Charta der </a:t>
            </a:r>
            <a:r>
              <a:rPr lang="en-US" sz="1067" dirty="0" err="1">
                <a:solidFill>
                  <a:schemeClr val="tx2"/>
                </a:solidFill>
                <a:latin typeface="Roboto Light" pitchFamily="2" charset="0"/>
                <a:ea typeface="Roboto Light" pitchFamily="2" charset="0"/>
                <a:cs typeface="Roboto" panose="02000000000000000000" pitchFamily="2" charset="0"/>
              </a:rPr>
              <a:t>digitalen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Grundrechte</a:t>
            </a:r>
            <a:r>
              <a:rPr lang="en-US" sz="1067" dirty="0">
                <a:solidFill>
                  <a:schemeClr val="tx2"/>
                </a:solidFill>
                <a:latin typeface="Roboto Light" pitchFamily="2" charset="0"/>
                <a:ea typeface="Roboto Light" pitchFamily="2" charset="0"/>
                <a:cs typeface="Roboto" panose="02000000000000000000" pitchFamily="2" charset="0"/>
              </a:rPr>
              <a:t> der EU (</a:t>
            </a:r>
            <a:r>
              <a:rPr lang="en-US" sz="1067" dirty="0" err="1">
                <a:solidFill>
                  <a:schemeClr val="tx2"/>
                </a:solidFill>
                <a:latin typeface="Roboto Light" pitchFamily="2" charset="0"/>
                <a:ea typeface="Roboto Light" pitchFamily="2" charset="0"/>
                <a:cs typeface="Roboto" panose="02000000000000000000" pitchFamily="2" charset="0"/>
              </a:rPr>
              <a:t>Entwurf</a:t>
            </a:r>
            <a:r>
              <a:rPr lang="en-US" sz="1067" dirty="0">
                <a:solidFill>
                  <a:schemeClr val="tx2"/>
                </a:solidFill>
                <a:latin typeface="Roboto Light" pitchFamily="2" charset="0"/>
                <a:ea typeface="Roboto Light" pitchFamily="2" charset="0"/>
                <a:cs typeface="Roboto" panose="02000000000000000000" pitchFamily="2" charset="0"/>
              </a:rPr>
              <a:t>), ZEIT-Stiftung </a:t>
            </a:r>
            <a:r>
              <a:rPr lang="en-US" sz="1067" dirty="0" err="1">
                <a:solidFill>
                  <a:schemeClr val="tx2"/>
                </a:solidFill>
                <a:latin typeface="Roboto Light" pitchFamily="2" charset="0"/>
                <a:ea typeface="Roboto Light" pitchFamily="2" charset="0"/>
                <a:cs typeface="Roboto" panose="02000000000000000000" pitchFamily="2" charset="0"/>
              </a:rPr>
              <a:t>Ebelin</a:t>
            </a:r>
            <a:r>
              <a:rPr lang="en-US" sz="1067" dirty="0">
                <a:solidFill>
                  <a:schemeClr val="tx2"/>
                </a:solidFill>
                <a:latin typeface="Roboto Light" pitchFamily="2" charset="0"/>
                <a:ea typeface="Roboto Light" pitchFamily="2" charset="0"/>
                <a:cs typeface="Roboto" panose="02000000000000000000" pitchFamily="2" charset="0"/>
              </a:rPr>
              <a:t> und Gerd </a:t>
            </a:r>
            <a:r>
              <a:rPr lang="en-US" sz="1067" dirty="0" err="1">
                <a:solidFill>
                  <a:schemeClr val="tx2"/>
                </a:solidFill>
                <a:latin typeface="Roboto Light" pitchFamily="2" charset="0"/>
                <a:ea typeface="Roboto Light" pitchFamily="2" charset="0"/>
                <a:cs typeface="Roboto" panose="02000000000000000000" pitchFamily="2" charset="0"/>
              </a:rPr>
              <a:t>Bucerius</a:t>
            </a:r>
            <a:r>
              <a:rPr lang="en-US" sz="1067" dirty="0">
                <a:solidFill>
                  <a:schemeClr val="tx2"/>
                </a:solidFill>
                <a:latin typeface="Roboto Light" pitchFamily="2" charset="0"/>
                <a:ea typeface="Roboto Light" pitchFamily="2" charset="0"/>
                <a:cs typeface="Roboto" panose="02000000000000000000" pitchFamily="2" charset="0"/>
              </a:rPr>
              <a:t>, 25.04.2018,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3"/>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pic>
        <p:nvPicPr>
          <p:cNvPr id="3" name="Grafik 2">
            <a:extLst>
              <a:ext uri="{FF2B5EF4-FFF2-40B4-BE49-F238E27FC236}">
                <a16:creationId xmlns:a16="http://schemas.microsoft.com/office/drawing/2014/main" id="{E93AB5EE-4F55-0A47-B74E-1CFA4A9628DC}"/>
              </a:ext>
            </a:extLst>
          </p:cNvPr>
          <p:cNvPicPr>
            <a:picLocks noChangeAspect="1"/>
          </p:cNvPicPr>
          <p:nvPr/>
        </p:nvPicPr>
        <p:blipFill>
          <a:blip r:embed="rId4"/>
          <a:stretch>
            <a:fillRect/>
          </a:stretch>
        </p:blipFill>
        <p:spPr>
          <a:xfrm>
            <a:off x="336000" y="2198276"/>
            <a:ext cx="3263225" cy="883209"/>
          </a:xfrm>
          <a:prstGeom prst="rect">
            <a:avLst/>
          </a:prstGeom>
        </p:spPr>
      </p:pic>
      <p:pic>
        <p:nvPicPr>
          <p:cNvPr id="11" name="Grafik 10">
            <a:extLst>
              <a:ext uri="{FF2B5EF4-FFF2-40B4-BE49-F238E27FC236}">
                <a16:creationId xmlns:a16="http://schemas.microsoft.com/office/drawing/2014/main" id="{CCB214C8-1B9A-C348-8477-93953811C8C0}"/>
              </a:ext>
            </a:extLst>
          </p:cNvPr>
          <p:cNvPicPr>
            <a:picLocks noChangeAspect="1"/>
          </p:cNvPicPr>
          <p:nvPr/>
        </p:nvPicPr>
        <p:blipFill>
          <a:blip r:embed="rId5"/>
          <a:stretch>
            <a:fillRect/>
          </a:stretch>
        </p:blipFill>
        <p:spPr>
          <a:xfrm>
            <a:off x="4349757" y="3962689"/>
            <a:ext cx="2605279" cy="1929226"/>
          </a:xfrm>
          <a:prstGeom prst="rect">
            <a:avLst/>
          </a:prstGeom>
        </p:spPr>
      </p:pic>
      <p:pic>
        <p:nvPicPr>
          <p:cNvPr id="18" name="Grafik 17">
            <a:extLst>
              <a:ext uri="{FF2B5EF4-FFF2-40B4-BE49-F238E27FC236}">
                <a16:creationId xmlns:a16="http://schemas.microsoft.com/office/drawing/2014/main" id="{653196E9-22B2-4D48-BB20-095605B973FA}"/>
              </a:ext>
            </a:extLst>
          </p:cNvPr>
          <p:cNvPicPr>
            <a:picLocks noChangeAspect="1"/>
          </p:cNvPicPr>
          <p:nvPr/>
        </p:nvPicPr>
        <p:blipFill>
          <a:blip r:embed="rId6"/>
          <a:stretch>
            <a:fillRect/>
          </a:stretch>
        </p:blipFill>
        <p:spPr>
          <a:xfrm>
            <a:off x="5485864" y="2198276"/>
            <a:ext cx="2605279" cy="2207153"/>
          </a:xfrm>
          <a:prstGeom prst="rect">
            <a:avLst/>
          </a:prstGeom>
        </p:spPr>
      </p:pic>
      <p:pic>
        <p:nvPicPr>
          <p:cNvPr id="19" name="Grafik 18">
            <a:extLst>
              <a:ext uri="{FF2B5EF4-FFF2-40B4-BE49-F238E27FC236}">
                <a16:creationId xmlns:a16="http://schemas.microsoft.com/office/drawing/2014/main" id="{8C9907B7-E028-3244-AD6F-EEA4CCB79CE3}"/>
              </a:ext>
            </a:extLst>
          </p:cNvPr>
          <p:cNvPicPr>
            <a:picLocks noChangeAspect="1"/>
          </p:cNvPicPr>
          <p:nvPr/>
        </p:nvPicPr>
        <p:blipFill>
          <a:blip r:embed="rId7"/>
          <a:stretch>
            <a:fillRect/>
          </a:stretch>
        </p:blipFill>
        <p:spPr>
          <a:xfrm>
            <a:off x="8775183" y="2198276"/>
            <a:ext cx="3080817" cy="2419398"/>
          </a:xfrm>
          <a:prstGeom prst="rect">
            <a:avLst/>
          </a:prstGeom>
        </p:spPr>
      </p:pic>
      <p:sp>
        <p:nvSpPr>
          <p:cNvPr id="21" name="Textfeld 20">
            <a:extLst>
              <a:ext uri="{FF2B5EF4-FFF2-40B4-BE49-F238E27FC236}">
                <a16:creationId xmlns:a16="http://schemas.microsoft.com/office/drawing/2014/main" id="{E5F53952-348E-A04D-AFC1-A1E95CB4959A}"/>
              </a:ext>
            </a:extLst>
          </p:cNvPr>
          <p:cNvSpPr txBox="1"/>
          <p:nvPr/>
        </p:nvSpPr>
        <p:spPr>
          <a:xfrm>
            <a:off x="1208276" y="1680526"/>
            <a:ext cx="1502229" cy="523220"/>
          </a:xfrm>
          <a:prstGeom prst="rect">
            <a:avLst/>
          </a:prstGeom>
          <a:noFill/>
        </p:spPr>
        <p:txBody>
          <a:bodyPr wrap="square" rtlCol="0">
            <a:spAutoFit/>
          </a:bodyPr>
          <a:lstStyle/>
          <a:p>
            <a:pPr algn="ctr"/>
            <a:r>
              <a:rPr lang="en-GB" sz="2800" dirty="0" err="1">
                <a:solidFill>
                  <a:schemeClr val="tx2"/>
                </a:solidFill>
                <a:latin typeface="Roboto Light" panose="02000000000000000000" pitchFamily="2" charset="0"/>
                <a:ea typeface="Roboto Light" panose="02000000000000000000" pitchFamily="2" charset="0"/>
              </a:rPr>
              <a:t>Freiheit</a:t>
            </a:r>
            <a:endParaRPr lang="en-GB" sz="2800" dirty="0">
              <a:solidFill>
                <a:schemeClr val="tx2"/>
              </a:solidFill>
              <a:latin typeface="Roboto Light" panose="02000000000000000000" pitchFamily="2" charset="0"/>
              <a:ea typeface="Roboto Light" panose="02000000000000000000" pitchFamily="2" charset="0"/>
            </a:endParaRPr>
          </a:p>
        </p:txBody>
      </p:sp>
      <p:sp>
        <p:nvSpPr>
          <p:cNvPr id="22" name="Textfeld 21">
            <a:extLst>
              <a:ext uri="{FF2B5EF4-FFF2-40B4-BE49-F238E27FC236}">
                <a16:creationId xmlns:a16="http://schemas.microsoft.com/office/drawing/2014/main" id="{DCCB5E7B-A272-614F-8DBE-58B01FB16B38}"/>
              </a:ext>
            </a:extLst>
          </p:cNvPr>
          <p:cNvSpPr txBox="1"/>
          <p:nvPr/>
        </p:nvSpPr>
        <p:spPr>
          <a:xfrm>
            <a:off x="4404939" y="1680526"/>
            <a:ext cx="3841156" cy="523220"/>
          </a:xfrm>
          <a:prstGeom prst="rect">
            <a:avLst/>
          </a:prstGeom>
          <a:noFill/>
        </p:spPr>
        <p:txBody>
          <a:bodyPr wrap="square" rtlCol="0">
            <a:spAutoFit/>
          </a:bodyPr>
          <a:lstStyle/>
          <a:p>
            <a:pPr algn="ctr"/>
            <a:r>
              <a:rPr lang="en-GB" sz="2800" dirty="0" err="1">
                <a:solidFill>
                  <a:schemeClr val="tx2"/>
                </a:solidFill>
                <a:latin typeface="Roboto Light" panose="02000000000000000000" pitchFamily="2" charset="0"/>
                <a:ea typeface="Roboto Light" panose="02000000000000000000" pitchFamily="2" charset="0"/>
              </a:rPr>
              <a:t>Diskriminierungsverbot</a:t>
            </a:r>
            <a:endParaRPr lang="en-GB" sz="2800" dirty="0">
              <a:solidFill>
                <a:schemeClr val="tx2"/>
              </a:solidFill>
              <a:latin typeface="Roboto Light" panose="02000000000000000000" pitchFamily="2" charset="0"/>
              <a:ea typeface="Roboto Light" panose="02000000000000000000" pitchFamily="2" charset="0"/>
            </a:endParaRPr>
          </a:p>
        </p:txBody>
      </p:sp>
      <p:sp>
        <p:nvSpPr>
          <p:cNvPr id="23" name="Textfeld 22">
            <a:extLst>
              <a:ext uri="{FF2B5EF4-FFF2-40B4-BE49-F238E27FC236}">
                <a16:creationId xmlns:a16="http://schemas.microsoft.com/office/drawing/2014/main" id="{08A0D20D-8FAD-BC49-BBF1-3E51EF259405}"/>
              </a:ext>
            </a:extLst>
          </p:cNvPr>
          <p:cNvSpPr txBox="1"/>
          <p:nvPr/>
        </p:nvSpPr>
        <p:spPr>
          <a:xfrm>
            <a:off x="9475257" y="1680526"/>
            <a:ext cx="1680667" cy="523220"/>
          </a:xfrm>
          <a:prstGeom prst="rect">
            <a:avLst/>
          </a:prstGeom>
          <a:noFill/>
        </p:spPr>
        <p:txBody>
          <a:bodyPr wrap="square" rtlCol="0">
            <a:spAutoFit/>
          </a:bodyPr>
          <a:lstStyle/>
          <a:p>
            <a:pPr algn="ctr"/>
            <a:r>
              <a:rPr lang="en-GB" sz="2800" dirty="0" err="1">
                <a:solidFill>
                  <a:schemeClr val="tx2"/>
                </a:solidFill>
                <a:latin typeface="Roboto Light" panose="02000000000000000000" pitchFamily="2" charset="0"/>
                <a:ea typeface="Roboto Light" panose="02000000000000000000" pitchFamily="2" charset="0"/>
              </a:rPr>
              <a:t>Inklusion</a:t>
            </a:r>
            <a:endParaRPr lang="en-GB" sz="2800" dirty="0">
              <a:solidFill>
                <a:schemeClr val="tx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043794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CF9CC90-4766-48A4-85AD-B285C31867A2}"/>
              </a:ext>
            </a:extLst>
          </p:cNvPr>
          <p:cNvSpPr>
            <a:spLocks noGrp="1"/>
          </p:cNvSpPr>
          <p:nvPr>
            <p:ph type="title"/>
          </p:nvPr>
        </p:nvSpPr>
        <p:spPr>
          <a:xfrm>
            <a:off x="364141" y="350840"/>
            <a:ext cx="11491859" cy="1325563"/>
          </a:xfrm>
        </p:spPr>
        <p:txBody>
          <a:bodyPr>
            <a:normAutofit/>
          </a:bodyPr>
          <a:lstStyle/>
          <a:p>
            <a:r>
              <a:rPr lang="en-US" dirty="0"/>
              <a:t>Tolle </a:t>
            </a:r>
            <a:r>
              <a:rPr lang="en-US" dirty="0" err="1"/>
              <a:t>Ressourcen</a:t>
            </a:r>
            <a:r>
              <a:rPr lang="en-US" dirty="0"/>
              <a:t> </a:t>
            </a:r>
            <a:r>
              <a:rPr lang="en-US" dirty="0" err="1"/>
              <a:t>rund</a:t>
            </a:r>
            <a:r>
              <a:rPr lang="en-US" dirty="0"/>
              <a:t> um das </a:t>
            </a:r>
            <a:r>
              <a:rPr lang="en-US" dirty="0" err="1"/>
              <a:t>Thema</a:t>
            </a:r>
            <a:r>
              <a:rPr lang="en-US" dirty="0"/>
              <a:t> </a:t>
            </a:r>
            <a:r>
              <a:rPr lang="en-US" dirty="0" err="1"/>
              <a:t>Datenverarbeitung</a:t>
            </a:r>
            <a:r>
              <a:rPr lang="en-US" dirty="0"/>
              <a:t> </a:t>
            </a:r>
            <a:r>
              <a:rPr lang="en-US" dirty="0" err="1"/>
              <a:t>gibt</a:t>
            </a:r>
            <a:r>
              <a:rPr lang="en-US" dirty="0"/>
              <a:t> es </a:t>
            </a:r>
            <a:r>
              <a:rPr lang="en-US" dirty="0" err="1"/>
              <a:t>bei</a:t>
            </a:r>
            <a:r>
              <a:rPr lang="en-US" dirty="0"/>
              <a:t> </a:t>
            </a:r>
            <a:r>
              <a:rPr lang="en-US" dirty="0" err="1"/>
              <a:t>CfE</a:t>
            </a:r>
            <a:r>
              <a:rPr lang="en-US" dirty="0"/>
              <a:t>…</a:t>
            </a:r>
          </a:p>
        </p:txBody>
      </p:sp>
      <p:pic>
        <p:nvPicPr>
          <p:cNvPr id="4" name="Inhaltsplatzhalter 3">
            <a:extLst>
              <a:ext uri="{FF2B5EF4-FFF2-40B4-BE49-F238E27FC236}">
                <a16:creationId xmlns:a16="http://schemas.microsoft.com/office/drawing/2014/main" id="{C6ABC808-8A8D-8343-8127-FEDAC5399328}"/>
              </a:ext>
            </a:extLst>
          </p:cNvPr>
          <p:cNvPicPr>
            <a:picLocks noGrp="1" noChangeAspect="1"/>
          </p:cNvPicPr>
          <p:nvPr>
            <p:ph sz="half" idx="1"/>
          </p:nvPr>
        </p:nvPicPr>
        <p:blipFill>
          <a:blip r:embed="rId3"/>
          <a:stretch>
            <a:fillRect/>
          </a:stretch>
        </p:blipFill>
        <p:spPr>
          <a:xfrm>
            <a:off x="364141" y="1820709"/>
            <a:ext cx="2997136" cy="4221319"/>
          </a:xfrm>
          <a:prstGeom prst="rect">
            <a:avLst/>
          </a:prstGeom>
          <a:noFill/>
        </p:spPr>
      </p:pic>
      <p:sp>
        <p:nvSpPr>
          <p:cNvPr id="11" name="Content Placeholder 3">
            <a:extLst>
              <a:ext uri="{FF2B5EF4-FFF2-40B4-BE49-F238E27FC236}">
                <a16:creationId xmlns:a16="http://schemas.microsoft.com/office/drawing/2014/main" id="{0E91DD98-6CBE-444D-916D-994EC3727CF3}"/>
              </a:ext>
            </a:extLst>
          </p:cNvPr>
          <p:cNvSpPr>
            <a:spLocks noGrp="1"/>
          </p:cNvSpPr>
          <p:nvPr>
            <p:ph sz="half" idx="2"/>
          </p:nvPr>
        </p:nvSpPr>
        <p:spPr>
          <a:xfrm>
            <a:off x="8398983" y="1820709"/>
            <a:ext cx="3428875" cy="4221319"/>
          </a:xfrm>
        </p:spPr>
        <p:txBody>
          <a:bodyPr>
            <a:normAutofit fontScale="92500"/>
          </a:bodyPr>
          <a:lstStyle/>
          <a:p>
            <a:pPr marL="0" indent="0">
              <a:buNone/>
            </a:pPr>
            <a:r>
              <a:rPr lang="en-US" b="1" dirty="0" err="1"/>
              <a:t>Frage</a:t>
            </a:r>
            <a:r>
              <a:rPr lang="en-US" b="1" dirty="0"/>
              <a:t> 1: </a:t>
            </a:r>
          </a:p>
          <a:p>
            <a:pPr marL="0" indent="0">
              <a:buNone/>
            </a:pPr>
            <a:r>
              <a:rPr lang="en-US" dirty="0"/>
              <a:t>Was </a:t>
            </a:r>
            <a:r>
              <a:rPr lang="en-US" dirty="0" err="1"/>
              <a:t>wollen</a:t>
            </a:r>
            <a:r>
              <a:rPr lang="en-US" dirty="0"/>
              <a:t> </a:t>
            </a:r>
            <a:r>
              <a:rPr lang="en-US" dirty="0" err="1"/>
              <a:t>wir</a:t>
            </a:r>
            <a:r>
              <a:rPr lang="en-US" dirty="0"/>
              <a:t> </a:t>
            </a:r>
            <a:r>
              <a:rPr lang="en-US" dirty="0" err="1"/>
              <a:t>wissen</a:t>
            </a:r>
            <a:r>
              <a:rPr lang="en-US" dirty="0"/>
              <a:t> und </a:t>
            </a:r>
            <a:r>
              <a:rPr lang="en-US" dirty="0" err="1"/>
              <a:t>welche</a:t>
            </a:r>
            <a:r>
              <a:rPr lang="en-US" dirty="0"/>
              <a:t> </a:t>
            </a:r>
            <a:r>
              <a:rPr lang="en-US" dirty="0" err="1"/>
              <a:t>Daten</a:t>
            </a:r>
            <a:r>
              <a:rPr lang="en-US" dirty="0"/>
              <a:t> </a:t>
            </a:r>
            <a:r>
              <a:rPr lang="en-US" dirty="0" err="1"/>
              <a:t>benötigen</a:t>
            </a:r>
            <a:r>
              <a:rPr lang="en-US" dirty="0"/>
              <a:t> </a:t>
            </a:r>
            <a:r>
              <a:rPr lang="en-US" dirty="0" err="1"/>
              <a:t>wir</a:t>
            </a:r>
            <a:r>
              <a:rPr lang="en-US" dirty="0"/>
              <a:t> </a:t>
            </a:r>
            <a:r>
              <a:rPr lang="en-US" dirty="0" err="1"/>
              <a:t>dafür</a:t>
            </a:r>
            <a:r>
              <a:rPr lang="en-US" dirty="0"/>
              <a:t>? </a:t>
            </a:r>
          </a:p>
          <a:p>
            <a:pPr marL="0" indent="0">
              <a:buNone/>
            </a:pPr>
            <a:endParaRPr lang="en-US" dirty="0"/>
          </a:p>
          <a:p>
            <a:pPr marL="0" indent="0">
              <a:buNone/>
            </a:pPr>
            <a:r>
              <a:rPr lang="en-US" b="1" dirty="0" err="1"/>
              <a:t>Frage</a:t>
            </a:r>
            <a:r>
              <a:rPr lang="en-US" b="1" dirty="0"/>
              <a:t> 2: </a:t>
            </a:r>
          </a:p>
          <a:p>
            <a:pPr marL="0" indent="0">
              <a:buNone/>
            </a:pPr>
            <a:r>
              <a:rPr lang="en-US" dirty="0"/>
              <a:t>Wie </a:t>
            </a:r>
            <a:r>
              <a:rPr lang="en-US" dirty="0" err="1"/>
              <a:t>werden</a:t>
            </a:r>
            <a:r>
              <a:rPr lang="en-US" dirty="0"/>
              <a:t> die </a:t>
            </a:r>
            <a:r>
              <a:rPr lang="en-US" dirty="0" err="1"/>
              <a:t>tatsächlich</a:t>
            </a:r>
            <a:r>
              <a:rPr lang="en-US" dirty="0"/>
              <a:t> </a:t>
            </a:r>
            <a:r>
              <a:rPr lang="en-US" dirty="0" err="1"/>
              <a:t>benötigten</a:t>
            </a:r>
            <a:r>
              <a:rPr lang="en-US" dirty="0"/>
              <a:t> </a:t>
            </a:r>
            <a:r>
              <a:rPr lang="en-US" dirty="0" err="1"/>
              <a:t>Daten</a:t>
            </a:r>
            <a:r>
              <a:rPr lang="en-US" dirty="0"/>
              <a:t> </a:t>
            </a:r>
            <a:r>
              <a:rPr lang="en-US" dirty="0" err="1"/>
              <a:t>erhoben</a:t>
            </a:r>
            <a:r>
              <a:rPr lang="en-US" dirty="0"/>
              <a:t>? </a:t>
            </a:r>
          </a:p>
          <a:p>
            <a:endParaRPr lang="en-US" dirty="0"/>
          </a:p>
          <a:p>
            <a:endParaRPr lang="en-US" dirty="0"/>
          </a:p>
        </p:txBody>
      </p:sp>
      <p:pic>
        <p:nvPicPr>
          <p:cNvPr id="5" name="Grafik 4">
            <a:extLst>
              <a:ext uri="{FF2B5EF4-FFF2-40B4-BE49-F238E27FC236}">
                <a16:creationId xmlns:a16="http://schemas.microsoft.com/office/drawing/2014/main" id="{4C82CD22-9B4E-F440-B382-2599593CC21C}"/>
              </a:ext>
            </a:extLst>
          </p:cNvPr>
          <p:cNvPicPr>
            <a:picLocks noChangeAspect="1"/>
          </p:cNvPicPr>
          <p:nvPr/>
        </p:nvPicPr>
        <p:blipFill>
          <a:blip r:embed="rId4"/>
          <a:stretch>
            <a:fillRect/>
          </a:stretch>
        </p:blipFill>
        <p:spPr>
          <a:xfrm>
            <a:off x="3361278" y="1820707"/>
            <a:ext cx="5037705" cy="4221319"/>
          </a:xfrm>
          <a:prstGeom prst="rect">
            <a:avLst/>
          </a:prstGeom>
        </p:spPr>
      </p:pic>
      <p:sp>
        <p:nvSpPr>
          <p:cNvPr id="8" name="TextBox 8">
            <a:extLst>
              <a:ext uri="{FF2B5EF4-FFF2-40B4-BE49-F238E27FC236}">
                <a16:creationId xmlns:a16="http://schemas.microsoft.com/office/drawing/2014/main" id="{41276451-4DE8-FF46-8AB1-4A5EFDE45215}"/>
              </a:ext>
            </a:extLst>
          </p:cNvPr>
          <p:cNvSpPr txBox="1"/>
          <p:nvPr/>
        </p:nvSpPr>
        <p:spPr>
          <a:xfrm>
            <a:off x="1574717" y="6244239"/>
            <a:ext cx="7763587"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t>
            </a:r>
            <a:r>
              <a:rPr lang="en-US" sz="1067" dirty="0" err="1">
                <a:solidFill>
                  <a:schemeClr val="tx2"/>
                </a:solidFill>
                <a:latin typeface="Roboto Light" pitchFamily="2" charset="0"/>
                <a:ea typeface="Roboto Light" pitchFamily="2" charset="0"/>
                <a:cs typeface="Roboto" panose="02000000000000000000" pitchFamily="2" charset="0"/>
              </a:rPr>
              <a:t>Daten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für</a:t>
            </a:r>
            <a:r>
              <a:rPr lang="en-US" sz="1067" dirty="0">
                <a:solidFill>
                  <a:schemeClr val="tx2"/>
                </a:solidFill>
                <a:latin typeface="Roboto Light" pitchFamily="2" charset="0"/>
                <a:ea typeface="Roboto Light" pitchFamily="2" charset="0"/>
                <a:cs typeface="Roboto" panose="02000000000000000000" pitchFamily="2" charset="0"/>
              </a:rPr>
              <a:t> die </a:t>
            </a:r>
            <a:r>
              <a:rPr lang="en-US" sz="1067" dirty="0" err="1">
                <a:solidFill>
                  <a:schemeClr val="tx2"/>
                </a:solidFill>
                <a:latin typeface="Roboto Light" pitchFamily="2" charset="0"/>
                <a:ea typeface="Roboto Light" pitchFamily="2" charset="0"/>
                <a:cs typeface="Roboto" panose="02000000000000000000" pitchFamily="2" charset="0"/>
              </a:rPr>
              <a:t>vielfältige</a:t>
            </a:r>
            <a:r>
              <a:rPr lang="en-US" sz="1067" dirty="0">
                <a:solidFill>
                  <a:schemeClr val="tx2"/>
                </a:solidFill>
                <a:latin typeface="Roboto Light" pitchFamily="2" charset="0"/>
                <a:ea typeface="Roboto Light" pitchFamily="2" charset="0"/>
                <a:cs typeface="Roboto" panose="02000000000000000000" pitchFamily="2" charset="0"/>
              </a:rPr>
              <a:t> Gesellschaft, Citizens for Europe, 2019,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5"/>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Tree>
    <p:extLst>
      <p:ext uri="{BB962C8B-B14F-4D97-AF65-F5344CB8AC3E}">
        <p14:creationId xmlns:p14="http://schemas.microsoft.com/office/powerpoint/2010/main" val="2259550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BD3D600-395A-704A-B1E3-846C121F7825}"/>
              </a:ext>
            </a:extLst>
          </p:cNvPr>
          <p:cNvSpPr>
            <a:spLocks noGrp="1"/>
          </p:cNvSpPr>
          <p:nvPr>
            <p:ph type="title"/>
          </p:nvPr>
        </p:nvSpPr>
        <p:spPr/>
        <p:txBody>
          <a:bodyPr/>
          <a:lstStyle/>
          <a:p>
            <a:r>
              <a:rPr lang="en-GB" dirty="0"/>
              <a:t>…und </a:t>
            </a:r>
            <a:r>
              <a:rPr lang="en-GB" dirty="0" err="1"/>
              <a:t>auch</a:t>
            </a:r>
            <a:r>
              <a:rPr lang="en-GB" dirty="0"/>
              <a:t> </a:t>
            </a:r>
            <a:r>
              <a:rPr lang="en-GB" dirty="0" err="1"/>
              <a:t>bei</a:t>
            </a:r>
            <a:r>
              <a:rPr lang="en-GB" dirty="0"/>
              <a:t> </a:t>
            </a:r>
            <a:r>
              <a:rPr lang="en-GB" dirty="0" err="1"/>
              <a:t>uns</a:t>
            </a:r>
            <a:r>
              <a:rPr lang="en-GB" dirty="0"/>
              <a:t> </a:t>
            </a:r>
            <a:r>
              <a:rPr lang="en-GB" dirty="0" err="1"/>
              <a:t>findet</a:t>
            </a:r>
            <a:r>
              <a:rPr lang="en-GB" dirty="0"/>
              <a:t> </a:t>
            </a:r>
            <a:r>
              <a:rPr lang="en-GB" dirty="0" err="1"/>
              <a:t>Ihr</a:t>
            </a:r>
            <a:r>
              <a:rPr lang="en-GB" dirty="0"/>
              <a:t> Inspiration</a:t>
            </a:r>
          </a:p>
        </p:txBody>
      </p:sp>
      <p:pic>
        <p:nvPicPr>
          <p:cNvPr id="6" name="Grafik 5">
            <a:extLst>
              <a:ext uri="{FF2B5EF4-FFF2-40B4-BE49-F238E27FC236}">
                <a16:creationId xmlns:a16="http://schemas.microsoft.com/office/drawing/2014/main" id="{3BCB3AEE-742C-6F43-B908-94D2853E7042}"/>
              </a:ext>
            </a:extLst>
          </p:cNvPr>
          <p:cNvPicPr>
            <a:picLocks noChangeAspect="1"/>
          </p:cNvPicPr>
          <p:nvPr/>
        </p:nvPicPr>
        <p:blipFill>
          <a:blip r:embed="rId2"/>
          <a:stretch>
            <a:fillRect/>
          </a:stretch>
        </p:blipFill>
        <p:spPr>
          <a:xfrm>
            <a:off x="5519895" y="1676403"/>
            <a:ext cx="4729413" cy="3702050"/>
          </a:xfrm>
          <a:prstGeom prst="rect">
            <a:avLst/>
          </a:prstGeom>
        </p:spPr>
      </p:pic>
      <p:pic>
        <p:nvPicPr>
          <p:cNvPr id="8" name="Grafik 7" descr="Roboter">
            <a:extLst>
              <a:ext uri="{FF2B5EF4-FFF2-40B4-BE49-F238E27FC236}">
                <a16:creationId xmlns:a16="http://schemas.microsoft.com/office/drawing/2014/main" id="{00C41BB9-3F55-5943-B8F1-6226C814EB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417" y="4997988"/>
            <a:ext cx="1219200" cy="1219200"/>
          </a:xfrm>
          <a:prstGeom prst="rect">
            <a:avLst/>
          </a:prstGeom>
        </p:spPr>
      </p:pic>
      <p:sp>
        <p:nvSpPr>
          <p:cNvPr id="9" name="Rounded Rectangular Callout 13">
            <a:extLst>
              <a:ext uri="{FF2B5EF4-FFF2-40B4-BE49-F238E27FC236}">
                <a16:creationId xmlns:a16="http://schemas.microsoft.com/office/drawing/2014/main" id="{185D4EF1-C87A-1A48-A6EB-83787837CBA4}"/>
              </a:ext>
            </a:extLst>
          </p:cNvPr>
          <p:cNvSpPr/>
          <p:nvPr/>
        </p:nvSpPr>
        <p:spPr>
          <a:xfrm>
            <a:off x="9192384" y="3926011"/>
            <a:ext cx="1815633" cy="702026"/>
          </a:xfrm>
          <a:prstGeom prst="wedgeRoundRectCallout">
            <a:avLst>
              <a:gd name="adj1" fmla="val 35861"/>
              <a:gd name="adj2" fmla="val 105126"/>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Hier geht es zu unseren </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5"/>
              </a:rPr>
              <a:t>Ethikrichtlinien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0" name="Rounded Rectangular Callout 13">
            <a:extLst>
              <a:ext uri="{FF2B5EF4-FFF2-40B4-BE49-F238E27FC236}">
                <a16:creationId xmlns:a16="http://schemas.microsoft.com/office/drawing/2014/main" id="{34964C72-C669-8A43-AAA4-BD550410E67D}"/>
              </a:ext>
            </a:extLst>
          </p:cNvPr>
          <p:cNvSpPr/>
          <p:nvPr/>
        </p:nvSpPr>
        <p:spPr>
          <a:xfrm>
            <a:off x="8284567" y="4752161"/>
            <a:ext cx="1815633" cy="467539"/>
          </a:xfrm>
          <a:prstGeom prst="wedgeRoundRectCallout">
            <a:avLst>
              <a:gd name="adj1" fmla="val 71534"/>
              <a:gd name="adj2" fmla="val 69883"/>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zum </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6"/>
              </a:rPr>
              <a:t>Code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6"/>
              </a:rPr>
              <a:t>of</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6"/>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6"/>
              </a:rPr>
              <a:t>Conduct</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6"/>
              </a:rPr>
              <a:t> </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und…</a:t>
            </a:r>
          </a:p>
        </p:txBody>
      </p:sp>
      <p:sp>
        <p:nvSpPr>
          <p:cNvPr id="11" name="Rounded Rectangular Callout 13">
            <a:extLst>
              <a:ext uri="{FF2B5EF4-FFF2-40B4-BE49-F238E27FC236}">
                <a16:creationId xmlns:a16="http://schemas.microsoft.com/office/drawing/2014/main" id="{DC91182A-2E62-314D-B6DA-ABA612BC69B3}"/>
              </a:ext>
            </a:extLst>
          </p:cNvPr>
          <p:cNvSpPr/>
          <p:nvPr/>
        </p:nvSpPr>
        <p:spPr>
          <a:xfrm>
            <a:off x="7848600" y="5343825"/>
            <a:ext cx="2251599" cy="502168"/>
          </a:xfrm>
          <a:prstGeom prst="wedgeRoundRectCallout">
            <a:avLst>
              <a:gd name="adj1" fmla="val 72583"/>
              <a:gd name="adj2" fmla="val -36055"/>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zu den </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hlinkClick r:id="rId7"/>
              </a:rPr>
              <a:t>Kontaktdaten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des Datenschutzbeauftragten!</a:t>
            </a:r>
          </a:p>
        </p:txBody>
      </p:sp>
      <p:pic>
        <p:nvPicPr>
          <p:cNvPr id="12" name="Grafik 11">
            <a:extLst>
              <a:ext uri="{FF2B5EF4-FFF2-40B4-BE49-F238E27FC236}">
                <a16:creationId xmlns:a16="http://schemas.microsoft.com/office/drawing/2014/main" id="{5D9DB7C8-22EE-E945-B439-5695125AFEAD}"/>
              </a:ext>
            </a:extLst>
          </p:cNvPr>
          <p:cNvPicPr>
            <a:picLocks noChangeAspect="1"/>
          </p:cNvPicPr>
          <p:nvPr/>
        </p:nvPicPr>
        <p:blipFill>
          <a:blip r:embed="rId8"/>
          <a:stretch>
            <a:fillRect/>
          </a:stretch>
        </p:blipFill>
        <p:spPr>
          <a:xfrm>
            <a:off x="336000" y="1534352"/>
            <a:ext cx="5232527" cy="3605687"/>
          </a:xfrm>
          <a:prstGeom prst="rect">
            <a:avLst/>
          </a:prstGeom>
        </p:spPr>
      </p:pic>
    </p:spTree>
    <p:extLst>
      <p:ext uri="{BB962C8B-B14F-4D97-AF65-F5344CB8AC3E}">
        <p14:creationId xmlns:p14="http://schemas.microsoft.com/office/powerpoint/2010/main" val="319288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D3DC0-5244-DE4A-A26B-4CE4E8C2D651}"/>
              </a:ext>
            </a:extLst>
          </p:cNvPr>
          <p:cNvSpPr>
            <a:spLocks noGrp="1"/>
          </p:cNvSpPr>
          <p:nvPr>
            <p:ph type="title"/>
          </p:nvPr>
        </p:nvSpPr>
        <p:spPr>
          <a:xfrm>
            <a:off x="364141" y="350840"/>
            <a:ext cx="11491859" cy="1325563"/>
          </a:xfrm>
        </p:spPr>
        <p:txBody>
          <a:bodyPr anchor="ctr">
            <a:normAutofit/>
          </a:bodyPr>
          <a:lstStyle/>
          <a:p>
            <a:r>
              <a:rPr lang="en-GB" dirty="0" err="1"/>
              <a:t>Als</a:t>
            </a:r>
            <a:r>
              <a:rPr lang="en-GB" dirty="0"/>
              <a:t> Abend- und </a:t>
            </a:r>
            <a:r>
              <a:rPr lang="en-GB" dirty="0" err="1"/>
              <a:t>Filmempfehlung</a:t>
            </a:r>
            <a:r>
              <a:rPr lang="en-GB" dirty="0"/>
              <a:t> </a:t>
            </a:r>
            <a:r>
              <a:rPr lang="en-GB" dirty="0" err="1"/>
              <a:t>ist</a:t>
            </a:r>
            <a:r>
              <a:rPr lang="en-GB" dirty="0"/>
              <a:t> </a:t>
            </a:r>
            <a:r>
              <a:rPr lang="en-GB" dirty="0" err="1"/>
              <a:t>auch</a:t>
            </a:r>
            <a:r>
              <a:rPr lang="en-GB" dirty="0"/>
              <a:t> die </a:t>
            </a:r>
            <a:r>
              <a:rPr lang="en-GB" dirty="0" err="1"/>
              <a:t>neue</a:t>
            </a:r>
            <a:r>
              <a:rPr lang="en-GB" dirty="0"/>
              <a:t> </a:t>
            </a:r>
            <a:r>
              <a:rPr lang="en-GB" dirty="0" err="1"/>
              <a:t>Netflixdokumentation</a:t>
            </a:r>
            <a:r>
              <a:rPr lang="en-GB" dirty="0"/>
              <a:t> ‘Coded </a:t>
            </a:r>
            <a:r>
              <a:rPr lang="en-GB" dirty="0" err="1"/>
              <a:t>Bias’</a:t>
            </a:r>
            <a:r>
              <a:rPr lang="en-GB" dirty="0"/>
              <a:t> </a:t>
            </a:r>
            <a:r>
              <a:rPr lang="en-GB" dirty="0" err="1"/>
              <a:t>zu</a:t>
            </a:r>
            <a:r>
              <a:rPr lang="en-GB" dirty="0"/>
              <a:t> </a:t>
            </a:r>
            <a:r>
              <a:rPr lang="en-GB" dirty="0" err="1"/>
              <a:t>erwähnen</a:t>
            </a:r>
            <a:endParaRPr lang="en-GB" dirty="0"/>
          </a:p>
        </p:txBody>
      </p:sp>
      <p:pic>
        <p:nvPicPr>
          <p:cNvPr id="8" name="Grafik 5">
            <a:extLst>
              <a:ext uri="{FF2B5EF4-FFF2-40B4-BE49-F238E27FC236}">
                <a16:creationId xmlns:a16="http://schemas.microsoft.com/office/drawing/2014/main" id="{2558290A-054C-1149-BBC9-DD360A3683E1}"/>
              </a:ext>
            </a:extLst>
          </p:cNvPr>
          <p:cNvPicPr>
            <a:picLocks noChangeAspect="1"/>
          </p:cNvPicPr>
          <p:nvPr/>
        </p:nvPicPr>
        <p:blipFill>
          <a:blip r:embed="rId3"/>
          <a:stretch>
            <a:fillRect/>
          </a:stretch>
        </p:blipFill>
        <p:spPr>
          <a:xfrm>
            <a:off x="364141" y="2893203"/>
            <a:ext cx="5655659" cy="3148825"/>
          </a:xfrm>
          <a:prstGeom prst="rect">
            <a:avLst/>
          </a:prstGeom>
          <a:noFill/>
        </p:spPr>
      </p:pic>
      <p:sp>
        <p:nvSpPr>
          <p:cNvPr id="11" name="Content Placeholder 3">
            <a:extLst>
              <a:ext uri="{FF2B5EF4-FFF2-40B4-BE49-F238E27FC236}">
                <a16:creationId xmlns:a16="http://schemas.microsoft.com/office/drawing/2014/main" id="{D2A68C19-5988-42FC-9071-1D47868A9169}"/>
              </a:ext>
            </a:extLst>
          </p:cNvPr>
          <p:cNvSpPr>
            <a:spLocks noGrp="1"/>
          </p:cNvSpPr>
          <p:nvPr>
            <p:ph sz="half" idx="2"/>
          </p:nvPr>
        </p:nvSpPr>
        <p:spPr>
          <a:xfrm>
            <a:off x="6172201" y="1820709"/>
            <a:ext cx="5655657" cy="4221319"/>
          </a:xfrm>
        </p:spPr>
        <p:txBody>
          <a:bodyPr>
            <a:normAutofit fontScale="62500" lnSpcReduction="20000"/>
          </a:bodyPr>
          <a:lstStyle/>
          <a:p>
            <a:pPr marL="0" indent="0">
              <a:buNone/>
            </a:pPr>
            <a:r>
              <a:rPr lang="en-US" u="sng" dirty="0" err="1"/>
              <a:t>Codierter</a:t>
            </a:r>
            <a:r>
              <a:rPr lang="en-US" u="sng" dirty="0"/>
              <a:t> Bias </a:t>
            </a:r>
            <a:r>
              <a:rPr lang="en-US" dirty="0" err="1"/>
              <a:t>entsteht</a:t>
            </a:r>
            <a:r>
              <a:rPr lang="en-US" dirty="0"/>
              <a:t> </a:t>
            </a:r>
            <a:r>
              <a:rPr lang="en-US" dirty="0" err="1"/>
              <a:t>durch</a:t>
            </a:r>
            <a:r>
              <a:rPr lang="en-US" dirty="0"/>
              <a:t>…</a:t>
            </a:r>
          </a:p>
          <a:p>
            <a:pPr marL="514350" indent="-514350">
              <a:buFont typeface="+mj-lt"/>
              <a:buAutoNum type="alphaLcParenR"/>
            </a:pPr>
            <a:r>
              <a:rPr lang="en-US" dirty="0" err="1"/>
              <a:t>Stichproben</a:t>
            </a:r>
            <a:r>
              <a:rPr lang="en-US" dirty="0"/>
              <a:t>/</a:t>
            </a:r>
            <a:r>
              <a:rPr lang="en-US" dirty="0" err="1"/>
              <a:t>Daten</a:t>
            </a:r>
            <a:r>
              <a:rPr lang="en-US" dirty="0"/>
              <a:t>, die </a:t>
            </a:r>
            <a:r>
              <a:rPr lang="en-US" dirty="0" err="1"/>
              <a:t>nicht</a:t>
            </a:r>
            <a:r>
              <a:rPr lang="en-US" dirty="0"/>
              <a:t> </a:t>
            </a:r>
            <a:r>
              <a:rPr lang="en-US" dirty="0" err="1"/>
              <a:t>repräsentativ</a:t>
            </a:r>
            <a:r>
              <a:rPr lang="en-US" dirty="0"/>
              <a:t> </a:t>
            </a:r>
            <a:r>
              <a:rPr lang="en-US" dirty="0" err="1"/>
              <a:t>oder</a:t>
            </a:r>
            <a:r>
              <a:rPr lang="en-US" dirty="0"/>
              <a:t> </a:t>
            </a:r>
            <a:r>
              <a:rPr lang="en-US" dirty="0" err="1"/>
              <a:t>verzerrt</a:t>
            </a:r>
            <a:r>
              <a:rPr lang="en-US" dirty="0"/>
              <a:t> </a:t>
            </a:r>
            <a:r>
              <a:rPr lang="en-US" dirty="0" err="1"/>
              <a:t>sind</a:t>
            </a:r>
            <a:endParaRPr lang="en-US" dirty="0"/>
          </a:p>
          <a:p>
            <a:pPr marL="514350" indent="-514350">
              <a:buFont typeface="+mj-lt"/>
              <a:buAutoNum type="alphaLcParenR"/>
            </a:pPr>
            <a:r>
              <a:rPr lang="en-US" dirty="0" err="1"/>
              <a:t>Algorithmen</a:t>
            </a:r>
            <a:r>
              <a:rPr lang="en-US" dirty="0"/>
              <a:t>, die </a:t>
            </a:r>
            <a:r>
              <a:rPr lang="en-US" dirty="0" err="1"/>
              <a:t>sozio-demographische</a:t>
            </a:r>
            <a:r>
              <a:rPr lang="en-US" dirty="0"/>
              <a:t> </a:t>
            </a:r>
            <a:r>
              <a:rPr lang="en-US" dirty="0" err="1"/>
              <a:t>Variablen</a:t>
            </a:r>
            <a:r>
              <a:rPr lang="en-US" dirty="0"/>
              <a:t> </a:t>
            </a:r>
            <a:r>
              <a:rPr lang="en-US" dirty="0" err="1"/>
              <a:t>oder</a:t>
            </a:r>
            <a:r>
              <a:rPr lang="en-US" dirty="0"/>
              <a:t> </a:t>
            </a:r>
            <a:r>
              <a:rPr lang="en-US" dirty="0" err="1"/>
              <a:t>deren</a:t>
            </a:r>
            <a:r>
              <a:rPr lang="en-US" dirty="0"/>
              <a:t> Proxies </a:t>
            </a:r>
            <a:r>
              <a:rPr lang="en-US" dirty="0" err="1"/>
              <a:t>nutzen</a:t>
            </a:r>
            <a:r>
              <a:rPr lang="en-US" dirty="0"/>
              <a:t> </a:t>
            </a:r>
            <a:r>
              <a:rPr lang="en-US" dirty="0" err="1"/>
              <a:t>ohne</a:t>
            </a:r>
            <a:r>
              <a:rPr lang="en-US" dirty="0"/>
              <a:t> auf Fairness </a:t>
            </a:r>
            <a:r>
              <a:rPr lang="en-US" dirty="0" err="1"/>
              <a:t>überprüft</a:t>
            </a:r>
            <a:r>
              <a:rPr lang="en-US" dirty="0"/>
              <a:t> </a:t>
            </a:r>
            <a:r>
              <a:rPr lang="en-US" dirty="0" err="1"/>
              <a:t>zu</a:t>
            </a:r>
            <a:r>
              <a:rPr lang="en-US" dirty="0"/>
              <a:t> </a:t>
            </a:r>
            <a:r>
              <a:rPr lang="en-US" dirty="0" err="1"/>
              <a:t>werden</a:t>
            </a:r>
            <a:endParaRPr lang="en-US" dirty="0"/>
          </a:p>
          <a:p>
            <a:pPr marL="0" indent="0">
              <a:buNone/>
            </a:pPr>
            <a:r>
              <a:rPr lang="en-US" dirty="0"/>
              <a:t>Das </a:t>
            </a:r>
            <a:r>
              <a:rPr lang="en-US" dirty="0" err="1"/>
              <a:t>kann</a:t>
            </a:r>
            <a:r>
              <a:rPr lang="en-US" dirty="0"/>
              <a:t> </a:t>
            </a:r>
            <a:r>
              <a:rPr lang="en-US" dirty="0" err="1"/>
              <a:t>neben</a:t>
            </a:r>
            <a:r>
              <a:rPr lang="en-US" dirty="0"/>
              <a:t> der </a:t>
            </a:r>
            <a:r>
              <a:rPr lang="en-US" dirty="0" err="1"/>
              <a:t>Förderung</a:t>
            </a:r>
            <a:r>
              <a:rPr lang="en-US" dirty="0"/>
              <a:t> von </a:t>
            </a:r>
            <a:r>
              <a:rPr lang="en-US" dirty="0" err="1"/>
              <a:t>Vorurteilen</a:t>
            </a:r>
            <a:r>
              <a:rPr lang="en-US" dirty="0"/>
              <a:t> in der Gesellschaft </a:t>
            </a:r>
            <a:r>
              <a:rPr lang="en-US" dirty="0" err="1"/>
              <a:t>für</a:t>
            </a:r>
            <a:r>
              <a:rPr lang="en-US" dirty="0"/>
              <a:t> vulnerable Gruppen, </a:t>
            </a:r>
            <a:r>
              <a:rPr lang="en-US" dirty="0" err="1"/>
              <a:t>u.a.</a:t>
            </a:r>
            <a:r>
              <a:rPr lang="en-US" dirty="0"/>
              <a:t> Frauen und </a:t>
            </a:r>
            <a:r>
              <a:rPr lang="en-US" dirty="0" err="1"/>
              <a:t>BPoCs</a:t>
            </a:r>
            <a:r>
              <a:rPr lang="en-US" dirty="0"/>
              <a:t>, </a:t>
            </a:r>
            <a:r>
              <a:rPr lang="en-US" dirty="0" err="1"/>
              <a:t>konkrete</a:t>
            </a:r>
            <a:r>
              <a:rPr lang="en-US" dirty="0"/>
              <a:t> </a:t>
            </a:r>
            <a:r>
              <a:rPr lang="en-US" u="sng" dirty="0" err="1"/>
              <a:t>strukturelle</a:t>
            </a:r>
            <a:r>
              <a:rPr lang="en-US" u="sng" dirty="0"/>
              <a:t> </a:t>
            </a:r>
            <a:r>
              <a:rPr lang="en-US" u="sng" dirty="0" err="1"/>
              <a:t>Benachteiligung</a:t>
            </a:r>
            <a:r>
              <a:rPr lang="en-US" dirty="0"/>
              <a:t> </a:t>
            </a:r>
            <a:r>
              <a:rPr lang="en-US" dirty="0" err="1"/>
              <a:t>bedeuten</a:t>
            </a:r>
            <a:r>
              <a:rPr lang="en-US" dirty="0"/>
              <a:t>:</a:t>
            </a:r>
          </a:p>
          <a:p>
            <a:pPr>
              <a:buFontTx/>
              <a:buChar char="-"/>
            </a:pPr>
            <a:r>
              <a:rPr lang="en-US" dirty="0" err="1"/>
              <a:t>Kein</a:t>
            </a:r>
            <a:r>
              <a:rPr lang="en-US" dirty="0"/>
              <a:t> </a:t>
            </a:r>
            <a:r>
              <a:rPr lang="en-US" dirty="0" err="1"/>
              <a:t>oder</a:t>
            </a:r>
            <a:r>
              <a:rPr lang="en-US" dirty="0"/>
              <a:t> </a:t>
            </a:r>
            <a:r>
              <a:rPr lang="en-US" dirty="0" err="1"/>
              <a:t>geringerer</a:t>
            </a:r>
            <a:r>
              <a:rPr lang="en-US" dirty="0"/>
              <a:t> </a:t>
            </a:r>
            <a:r>
              <a:rPr lang="en-US" dirty="0" err="1"/>
              <a:t>Zugang</a:t>
            </a:r>
            <a:r>
              <a:rPr lang="en-US" dirty="0"/>
              <a:t> </a:t>
            </a:r>
            <a:r>
              <a:rPr lang="en-US" dirty="0" err="1"/>
              <a:t>zum</a:t>
            </a:r>
            <a:r>
              <a:rPr lang="en-US" dirty="0"/>
              <a:t> </a:t>
            </a:r>
            <a:r>
              <a:rPr lang="en-US" dirty="0" err="1"/>
              <a:t>Finanz</a:t>
            </a:r>
            <a:r>
              <a:rPr lang="en-US" dirty="0"/>
              <a:t>- und </a:t>
            </a:r>
            <a:r>
              <a:rPr lang="en-US" dirty="0" err="1"/>
              <a:t>Arbeitsmarkt</a:t>
            </a:r>
            <a:r>
              <a:rPr lang="en-US" dirty="0"/>
              <a:t> und </a:t>
            </a:r>
            <a:r>
              <a:rPr lang="en-US" dirty="0" err="1"/>
              <a:t>Technologien</a:t>
            </a:r>
            <a:endParaRPr lang="en-US" dirty="0"/>
          </a:p>
          <a:p>
            <a:pPr>
              <a:buFontTx/>
              <a:buChar char="-"/>
            </a:pPr>
            <a:r>
              <a:rPr lang="en-US" dirty="0"/>
              <a:t>Targeted Advertising von </a:t>
            </a:r>
            <a:r>
              <a:rPr lang="en-US" dirty="0" err="1"/>
              <a:t>zweifelhaften</a:t>
            </a:r>
            <a:r>
              <a:rPr lang="en-US" dirty="0"/>
              <a:t> </a:t>
            </a:r>
            <a:r>
              <a:rPr lang="en-US" dirty="0" err="1"/>
              <a:t>Produkten</a:t>
            </a:r>
            <a:r>
              <a:rPr lang="en-US" dirty="0"/>
              <a:t> </a:t>
            </a:r>
            <a:r>
              <a:rPr lang="en-US" dirty="0" err="1"/>
              <a:t>oder</a:t>
            </a:r>
            <a:r>
              <a:rPr lang="en-US" dirty="0"/>
              <a:t> </a:t>
            </a:r>
            <a:r>
              <a:rPr lang="en-US" dirty="0" err="1"/>
              <a:t>Dienstleistungen</a:t>
            </a:r>
            <a:endParaRPr lang="en-US" dirty="0"/>
          </a:p>
          <a:p>
            <a:pPr>
              <a:buFontTx/>
              <a:buChar char="-"/>
            </a:pPr>
            <a:r>
              <a:rPr lang="en-US" dirty="0"/>
              <a:t>Racial Profiling und Surveillance </a:t>
            </a:r>
            <a:r>
              <a:rPr lang="en-US" dirty="0" err="1"/>
              <a:t>durch</a:t>
            </a:r>
            <a:r>
              <a:rPr lang="en-US" dirty="0"/>
              <a:t> </a:t>
            </a:r>
            <a:r>
              <a:rPr lang="en-US" dirty="0" err="1"/>
              <a:t>Sicherheitsbehörden</a:t>
            </a:r>
            <a:endParaRPr lang="en-US" dirty="0"/>
          </a:p>
        </p:txBody>
      </p:sp>
      <p:sp>
        <p:nvSpPr>
          <p:cNvPr id="9" name="TextBox 8">
            <a:extLst>
              <a:ext uri="{FF2B5EF4-FFF2-40B4-BE49-F238E27FC236}">
                <a16:creationId xmlns:a16="http://schemas.microsoft.com/office/drawing/2014/main" id="{7A0F2101-50D2-0243-A5D3-946956B04075}"/>
              </a:ext>
            </a:extLst>
          </p:cNvPr>
          <p:cNvSpPr txBox="1"/>
          <p:nvPr/>
        </p:nvSpPr>
        <p:spPr>
          <a:xfrm>
            <a:off x="1574717" y="6244239"/>
            <a:ext cx="7763587"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Coded Bias, Shalini </a:t>
            </a:r>
            <a:r>
              <a:rPr lang="en-US" sz="1067" dirty="0" err="1">
                <a:solidFill>
                  <a:schemeClr val="tx2"/>
                </a:solidFill>
                <a:latin typeface="Roboto Light" pitchFamily="2" charset="0"/>
                <a:ea typeface="Roboto Light" pitchFamily="2" charset="0"/>
                <a:cs typeface="Roboto" panose="02000000000000000000" pitchFamily="2" charset="0"/>
              </a:rPr>
              <a:t>Kantayya</a:t>
            </a:r>
            <a:r>
              <a:rPr lang="en-US" sz="1067" dirty="0">
                <a:solidFill>
                  <a:schemeClr val="tx2"/>
                </a:solidFill>
                <a:latin typeface="Roboto Light" pitchFamily="2" charset="0"/>
                <a:ea typeface="Roboto Light" pitchFamily="2" charset="0"/>
                <a:cs typeface="Roboto" panose="02000000000000000000" pitchFamily="2" charset="0"/>
              </a:rPr>
              <a:t>, Netflix, 2020,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05.04.21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4"/>
              </a:rPr>
              <a:t>Link</a:t>
            </a:r>
            <a:endParaRPr lang="en-US" sz="1067" dirty="0">
              <a:solidFill>
                <a:schemeClr val="tx2"/>
              </a:solidFill>
              <a:latin typeface="Roboto Light" pitchFamily="2" charset="0"/>
              <a:ea typeface="Roboto Light" pitchFamily="2" charset="0"/>
              <a:cs typeface="Roboto" panose="02000000000000000000" pitchFamily="2" charset="0"/>
            </a:endParaRPr>
          </a:p>
        </p:txBody>
      </p:sp>
      <p:sp>
        <p:nvSpPr>
          <p:cNvPr id="10" name="Rounded Rectangular Callout 13">
            <a:extLst>
              <a:ext uri="{FF2B5EF4-FFF2-40B4-BE49-F238E27FC236}">
                <a16:creationId xmlns:a16="http://schemas.microsoft.com/office/drawing/2014/main" id="{A79F45C2-39B8-C344-A92D-9E0B479822F7}"/>
              </a:ext>
            </a:extLst>
          </p:cNvPr>
          <p:cNvSpPr/>
          <p:nvPr/>
        </p:nvSpPr>
        <p:spPr>
          <a:xfrm>
            <a:off x="364141" y="2127380"/>
            <a:ext cx="2827829" cy="914625"/>
          </a:xfrm>
          <a:prstGeom prst="wedgeRoundRectCallout">
            <a:avLst>
              <a:gd name="adj1" fmla="val 43780"/>
              <a:gd name="adj2" fmla="val 1019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‚Data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is</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reflection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of</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our</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history</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The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past</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dwells</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within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our</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algorithms</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389210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F440-A1DD-BB41-A7B9-ED20F9373457}"/>
              </a:ext>
            </a:extLst>
          </p:cNvPr>
          <p:cNvSpPr>
            <a:spLocks noGrp="1"/>
          </p:cNvSpPr>
          <p:nvPr>
            <p:ph type="title"/>
          </p:nvPr>
        </p:nvSpPr>
        <p:spPr/>
        <p:txBody>
          <a:bodyPr/>
          <a:lstStyle/>
          <a:p>
            <a:r>
              <a:rPr lang="en-US" dirty="0" err="1"/>
              <a:t>Inhalte</a:t>
            </a:r>
            <a:endParaRPr lang="en-US" dirty="0"/>
          </a:p>
        </p:txBody>
      </p:sp>
      <p:graphicFrame>
        <p:nvGraphicFramePr>
          <p:cNvPr id="4" name="Table 2">
            <a:extLst>
              <a:ext uri="{FF2B5EF4-FFF2-40B4-BE49-F238E27FC236}">
                <a16:creationId xmlns:a16="http://schemas.microsoft.com/office/drawing/2014/main" id="{4825DDC9-B9F9-EC45-B593-A7FDEE536B69}"/>
              </a:ext>
            </a:extLst>
          </p:cNvPr>
          <p:cNvGraphicFramePr>
            <a:graphicFrameLocks noGrp="1"/>
          </p:cNvGraphicFramePr>
          <p:nvPr>
            <p:extLst>
              <p:ext uri="{D42A27DB-BD31-4B8C-83A1-F6EECF244321}">
                <p14:modId xmlns:p14="http://schemas.microsoft.com/office/powerpoint/2010/main" val="3601380867"/>
              </p:ext>
            </p:extLst>
          </p:nvPr>
        </p:nvGraphicFramePr>
        <p:xfrm>
          <a:off x="514013" y="1373071"/>
          <a:ext cx="11163975" cy="1994880"/>
        </p:xfrm>
        <a:graphic>
          <a:graphicData uri="http://schemas.openxmlformats.org/drawingml/2006/table">
            <a:tbl>
              <a:tblPr firstRow="1" bandRow="1">
                <a:tableStyleId>{5C22544A-7EE6-4342-B048-85BDC9FD1C3A}</a:tableStyleId>
              </a:tblPr>
              <a:tblGrid>
                <a:gridCol w="6721036">
                  <a:extLst>
                    <a:ext uri="{9D8B030D-6E8A-4147-A177-3AD203B41FA5}">
                      <a16:colId xmlns:a16="http://schemas.microsoft.com/office/drawing/2014/main" val="20000"/>
                    </a:ext>
                  </a:extLst>
                </a:gridCol>
                <a:gridCol w="2901387">
                  <a:extLst>
                    <a:ext uri="{9D8B030D-6E8A-4147-A177-3AD203B41FA5}">
                      <a16:colId xmlns:a16="http://schemas.microsoft.com/office/drawing/2014/main" val="2411647928"/>
                    </a:ext>
                  </a:extLst>
                </a:gridCol>
                <a:gridCol w="1541552">
                  <a:extLst>
                    <a:ext uri="{9D8B030D-6E8A-4147-A177-3AD203B41FA5}">
                      <a16:colId xmlns:a16="http://schemas.microsoft.com/office/drawing/2014/main" val="2845167643"/>
                    </a:ext>
                  </a:extLst>
                </a:gridCol>
              </a:tblGrid>
              <a:tr h="288000">
                <a:tc>
                  <a:txBody>
                    <a:bodyPr/>
                    <a:lstStyle/>
                    <a:p>
                      <a:pPr marL="0" algn="l" defTabSz="457200" rtl="0" eaLnBrk="1" latinLnBrk="0" hangingPunct="1"/>
                      <a:r>
                        <a:rPr lang="de-DE" sz="15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Themen</a:t>
                      </a:r>
                    </a:p>
                  </a:txBody>
                  <a:tcPr marL="60960" marR="60960" marT="12960" marB="12960" anchor="ctr">
                    <a:lnB w="9525" cap="flat" cmpd="sng" algn="ctr">
                      <a:solidFill>
                        <a:srgbClr val="FFFFFF">
                          <a:lumMod val="65000"/>
                        </a:srgbClr>
                      </a:solidFill>
                      <a:prstDash val="sysDot"/>
                      <a:round/>
                      <a:headEnd type="none" w="med" len="med"/>
                      <a:tailEnd type="none" w="med" len="med"/>
                    </a:lnB>
                    <a:solidFill>
                      <a:schemeClr val="accent6"/>
                    </a:solidFill>
                  </a:tcPr>
                </a:tc>
                <a:tc>
                  <a:txBody>
                    <a:bodyPr/>
                    <a:lstStyle/>
                    <a:p>
                      <a:pPr marL="0" algn="ctr" defTabSz="457200" rtl="0" eaLnBrk="1" latinLnBrk="0" hangingPunct="1"/>
                      <a:r>
                        <a:rPr lang="de-DE" sz="15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Methodik</a:t>
                      </a:r>
                    </a:p>
                  </a:txBody>
                  <a:tcPr marL="60960" marR="60960" marT="12960" marB="12960" anchor="ctr">
                    <a:lnB w="9525" cap="flat" cmpd="sng" algn="ctr">
                      <a:solidFill>
                        <a:srgbClr val="FFFFFF">
                          <a:lumMod val="65000"/>
                        </a:srgbClr>
                      </a:solidFill>
                      <a:prstDash val="sysDot"/>
                      <a:round/>
                      <a:headEnd type="none" w="med" len="med"/>
                      <a:tailEnd type="none" w="med" len="med"/>
                    </a:lnB>
                    <a:solidFill>
                      <a:schemeClr val="accent6"/>
                    </a:solidFill>
                  </a:tcPr>
                </a:tc>
                <a:tc>
                  <a:txBody>
                    <a:bodyPr/>
                    <a:lstStyle/>
                    <a:p>
                      <a:pPr marL="0" algn="ctr" defTabSz="457200" rtl="0" eaLnBrk="1" latinLnBrk="0" hangingPunct="1"/>
                      <a:r>
                        <a:rPr lang="de-DE" sz="15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Zeitaufwand</a:t>
                      </a:r>
                    </a:p>
                  </a:txBody>
                  <a:tcPr marL="60960" marR="60960" marT="12960" marB="12960" anchor="ctr">
                    <a:lnB w="9525" cap="flat" cmpd="sng" algn="ctr">
                      <a:solidFill>
                        <a:srgbClr val="FFFFFF">
                          <a:lumMod val="65000"/>
                        </a:srgbClr>
                      </a:solidFill>
                      <a:prstDash val="sysDot"/>
                      <a:round/>
                      <a:headEnd type="none" w="med" len="med"/>
                      <a:tailEnd type="none" w="med" len="med"/>
                    </a:lnB>
                    <a:solidFill>
                      <a:schemeClr val="accent6"/>
                    </a:solidFill>
                  </a:tcPr>
                </a:tc>
                <a:extLst>
                  <a:ext uri="{0D108BD9-81ED-4DB2-BD59-A6C34878D82A}">
                    <a16:rowId xmlns:a16="http://schemas.microsoft.com/office/drawing/2014/main" val="10000"/>
                  </a:ext>
                </a:extLst>
              </a:tr>
              <a:tr h="568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5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Einführung in Datenschutz und Datenethik</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5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5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60min</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extLst>
                  <a:ext uri="{0D108BD9-81ED-4DB2-BD59-A6C34878D82A}">
                    <a16:rowId xmlns:a16="http://schemas.microsoft.com/office/drawing/2014/main" val="10001"/>
                  </a:ext>
                </a:extLst>
              </a:tr>
              <a:tr h="568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5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Übungsblatt Datenschutz und Datenethik</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5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45min</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23176644"/>
                  </a:ext>
                </a:extLst>
              </a:tr>
              <a:tr h="5689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5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Q&amp;A Datenschutz und Datenethik (Do, 22.04.21, 18 Uhr)</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5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5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45min</a:t>
                      </a:r>
                    </a:p>
                  </a:txBody>
                  <a:tcPr marL="60960" marR="60960" marT="60960" marB="6096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extLst>
                  <a:ext uri="{0D108BD9-81ED-4DB2-BD59-A6C34878D82A}">
                    <a16:rowId xmlns:a16="http://schemas.microsoft.com/office/drawing/2014/main" val="2491817251"/>
                  </a:ext>
                </a:extLst>
              </a:tr>
            </a:tbl>
          </a:graphicData>
        </a:graphic>
      </p:graphicFrame>
      <p:grpSp>
        <p:nvGrpSpPr>
          <p:cNvPr id="269" name="Gruppieren 268">
            <a:extLst>
              <a:ext uri="{FF2B5EF4-FFF2-40B4-BE49-F238E27FC236}">
                <a16:creationId xmlns:a16="http://schemas.microsoft.com/office/drawing/2014/main" id="{195DDB65-E1BF-CC4A-957F-DA3FC1A5A8D0}"/>
              </a:ext>
            </a:extLst>
          </p:cNvPr>
          <p:cNvGrpSpPr/>
          <p:nvPr/>
        </p:nvGrpSpPr>
        <p:grpSpPr>
          <a:xfrm>
            <a:off x="7323285" y="1793701"/>
            <a:ext cx="2656000" cy="288000"/>
            <a:chOff x="5492464" y="1286813"/>
            <a:chExt cx="1992000" cy="216000"/>
          </a:xfrm>
        </p:grpSpPr>
        <p:pic>
          <p:nvPicPr>
            <p:cNvPr id="209" name="Grafik 208">
              <a:extLst>
                <a:ext uri="{FF2B5EF4-FFF2-40B4-BE49-F238E27FC236}">
                  <a16:creationId xmlns:a16="http://schemas.microsoft.com/office/drawing/2014/main" id="{12449819-1518-8D47-96EE-97DFCC963D40}"/>
                </a:ext>
              </a:extLst>
            </p:cNvPr>
            <p:cNvPicPr>
              <a:picLocks noChangeAspect="1"/>
            </p:cNvPicPr>
            <p:nvPr/>
          </p:nvPicPr>
          <p:blipFill>
            <a:blip r:embed="rId3">
              <a:lum bright="70000" contrast="-70000"/>
            </a:blip>
            <a:stretch>
              <a:fillRect/>
            </a:stretch>
          </p:blipFill>
          <p:spPr>
            <a:xfrm>
              <a:off x="6824207" y="1286813"/>
              <a:ext cx="216000" cy="216000"/>
            </a:xfrm>
            <a:prstGeom prst="rect">
              <a:avLst/>
            </a:prstGeom>
          </p:spPr>
        </p:pic>
        <p:pic>
          <p:nvPicPr>
            <p:cNvPr id="207" name="Grafik 206">
              <a:extLst>
                <a:ext uri="{FF2B5EF4-FFF2-40B4-BE49-F238E27FC236}">
                  <a16:creationId xmlns:a16="http://schemas.microsoft.com/office/drawing/2014/main" id="{18B3FB26-9E58-1443-AFC0-94196F11513C}"/>
                </a:ext>
              </a:extLst>
            </p:cNvPr>
            <p:cNvPicPr>
              <a:picLocks noChangeAspect="1"/>
            </p:cNvPicPr>
            <p:nvPr/>
          </p:nvPicPr>
          <p:blipFill>
            <a:blip r:embed="rId4">
              <a:lum bright="70000" contrast="-70000"/>
            </a:blip>
            <a:stretch>
              <a:fillRect/>
            </a:stretch>
          </p:blipFill>
          <p:spPr>
            <a:xfrm>
              <a:off x="5936721" y="1286813"/>
              <a:ext cx="216000" cy="216000"/>
            </a:xfrm>
            <a:prstGeom prst="rect">
              <a:avLst/>
            </a:prstGeom>
          </p:spPr>
        </p:pic>
        <p:pic>
          <p:nvPicPr>
            <p:cNvPr id="211" name="Grafik 210">
              <a:extLst>
                <a:ext uri="{FF2B5EF4-FFF2-40B4-BE49-F238E27FC236}">
                  <a16:creationId xmlns:a16="http://schemas.microsoft.com/office/drawing/2014/main" id="{7455EC2C-CA86-6446-AEDE-556319947768}"/>
                </a:ext>
              </a:extLst>
            </p:cNvPr>
            <p:cNvPicPr>
              <a:picLocks noChangeAspect="1"/>
            </p:cNvPicPr>
            <p:nvPr/>
          </p:nvPicPr>
          <p:blipFill>
            <a:blip r:embed="rId5">
              <a:lum bright="70000" contrast="-70000"/>
            </a:blip>
            <a:stretch>
              <a:fillRect/>
            </a:stretch>
          </p:blipFill>
          <p:spPr>
            <a:xfrm>
              <a:off x="6380464" y="1286813"/>
              <a:ext cx="216000" cy="216000"/>
            </a:xfrm>
            <a:prstGeom prst="rect">
              <a:avLst/>
            </a:prstGeom>
          </p:spPr>
        </p:pic>
        <p:pic>
          <p:nvPicPr>
            <p:cNvPr id="213" name="Grafik 212">
              <a:extLst>
                <a:ext uri="{FF2B5EF4-FFF2-40B4-BE49-F238E27FC236}">
                  <a16:creationId xmlns:a16="http://schemas.microsoft.com/office/drawing/2014/main" id="{E8CFED08-FF79-AC40-9A30-8648A2A11A77}"/>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215" name="Grafik 214">
              <a:extLst>
                <a:ext uri="{FF2B5EF4-FFF2-40B4-BE49-F238E27FC236}">
                  <a16:creationId xmlns:a16="http://schemas.microsoft.com/office/drawing/2014/main" id="{DA2DAE30-D616-2F4D-854C-A3F949A9EE12}"/>
                </a:ext>
              </a:extLst>
            </p:cNvPr>
            <p:cNvPicPr>
              <a:picLocks noChangeAspect="1"/>
            </p:cNvPicPr>
            <p:nvPr/>
          </p:nvPicPr>
          <p:blipFill>
            <a:blip r:embed="rId7"/>
            <a:stretch>
              <a:fillRect/>
            </a:stretch>
          </p:blipFill>
          <p:spPr>
            <a:xfrm>
              <a:off x="5492464" y="1286813"/>
              <a:ext cx="216000" cy="216000"/>
            </a:xfrm>
            <a:prstGeom prst="rect">
              <a:avLst/>
            </a:prstGeom>
          </p:spPr>
        </p:pic>
      </p:grpSp>
      <p:grpSp>
        <p:nvGrpSpPr>
          <p:cNvPr id="270" name="Gruppieren 269">
            <a:extLst>
              <a:ext uri="{FF2B5EF4-FFF2-40B4-BE49-F238E27FC236}">
                <a16:creationId xmlns:a16="http://schemas.microsoft.com/office/drawing/2014/main" id="{D2D0DB09-E043-0649-AF0E-46210BD640A7}"/>
              </a:ext>
            </a:extLst>
          </p:cNvPr>
          <p:cNvGrpSpPr/>
          <p:nvPr/>
        </p:nvGrpSpPr>
        <p:grpSpPr>
          <a:xfrm>
            <a:off x="7323285" y="2936901"/>
            <a:ext cx="2656000" cy="288000"/>
            <a:chOff x="5492464" y="1286813"/>
            <a:chExt cx="1992000" cy="216000"/>
          </a:xfrm>
        </p:grpSpPr>
        <p:pic>
          <p:nvPicPr>
            <p:cNvPr id="271" name="Grafik 270">
              <a:extLst>
                <a:ext uri="{FF2B5EF4-FFF2-40B4-BE49-F238E27FC236}">
                  <a16:creationId xmlns:a16="http://schemas.microsoft.com/office/drawing/2014/main" id="{6CEFACAA-C750-3244-970D-8E1BE39926A7}"/>
                </a:ext>
              </a:extLst>
            </p:cNvPr>
            <p:cNvPicPr>
              <a:picLocks noChangeAspect="1"/>
            </p:cNvPicPr>
            <p:nvPr/>
          </p:nvPicPr>
          <p:blipFill>
            <a:blip r:embed="rId3"/>
            <a:stretch>
              <a:fillRect/>
            </a:stretch>
          </p:blipFill>
          <p:spPr>
            <a:xfrm>
              <a:off x="6824207" y="1286813"/>
              <a:ext cx="216000" cy="216000"/>
            </a:xfrm>
            <a:prstGeom prst="rect">
              <a:avLst/>
            </a:prstGeom>
          </p:spPr>
        </p:pic>
        <p:pic>
          <p:nvPicPr>
            <p:cNvPr id="272" name="Grafik 271">
              <a:extLst>
                <a:ext uri="{FF2B5EF4-FFF2-40B4-BE49-F238E27FC236}">
                  <a16:creationId xmlns:a16="http://schemas.microsoft.com/office/drawing/2014/main" id="{7F511270-57DF-D14F-A4DF-E799429FCC60}"/>
                </a:ext>
              </a:extLst>
            </p:cNvPr>
            <p:cNvPicPr>
              <a:picLocks noChangeAspect="1"/>
            </p:cNvPicPr>
            <p:nvPr/>
          </p:nvPicPr>
          <p:blipFill>
            <a:blip r:embed="rId4"/>
            <a:stretch>
              <a:fillRect/>
            </a:stretch>
          </p:blipFill>
          <p:spPr>
            <a:xfrm>
              <a:off x="5936721" y="1286813"/>
              <a:ext cx="216000" cy="216000"/>
            </a:xfrm>
            <a:prstGeom prst="rect">
              <a:avLst/>
            </a:prstGeom>
          </p:spPr>
        </p:pic>
        <p:pic>
          <p:nvPicPr>
            <p:cNvPr id="273" name="Grafik 272">
              <a:extLst>
                <a:ext uri="{FF2B5EF4-FFF2-40B4-BE49-F238E27FC236}">
                  <a16:creationId xmlns:a16="http://schemas.microsoft.com/office/drawing/2014/main" id="{1EBF1092-2665-1B4A-A4A8-ABA3727A1C90}"/>
                </a:ext>
              </a:extLst>
            </p:cNvPr>
            <p:cNvPicPr>
              <a:picLocks noChangeAspect="1"/>
            </p:cNvPicPr>
            <p:nvPr/>
          </p:nvPicPr>
          <p:blipFill>
            <a:blip r:embed="rId5"/>
            <a:stretch>
              <a:fillRect/>
            </a:stretch>
          </p:blipFill>
          <p:spPr>
            <a:xfrm>
              <a:off x="6380464" y="1286813"/>
              <a:ext cx="216000" cy="216000"/>
            </a:xfrm>
            <a:prstGeom prst="rect">
              <a:avLst/>
            </a:prstGeom>
          </p:spPr>
        </p:pic>
        <p:pic>
          <p:nvPicPr>
            <p:cNvPr id="274" name="Grafik 273">
              <a:extLst>
                <a:ext uri="{FF2B5EF4-FFF2-40B4-BE49-F238E27FC236}">
                  <a16:creationId xmlns:a16="http://schemas.microsoft.com/office/drawing/2014/main" id="{5539135A-5DF6-5343-B714-6077B8830E6A}"/>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275" name="Grafik 274">
              <a:extLst>
                <a:ext uri="{FF2B5EF4-FFF2-40B4-BE49-F238E27FC236}">
                  <a16:creationId xmlns:a16="http://schemas.microsoft.com/office/drawing/2014/main" id="{54705A38-60E9-5549-9FD6-790A64D4F87D}"/>
                </a:ext>
              </a:extLst>
            </p:cNvPr>
            <p:cNvPicPr>
              <a:picLocks noChangeAspect="1"/>
            </p:cNvPicPr>
            <p:nvPr/>
          </p:nvPicPr>
          <p:blipFill>
            <a:blip r:embed="rId7">
              <a:lum bright="70000" contrast="-70000"/>
            </a:blip>
            <a:stretch>
              <a:fillRect/>
            </a:stretch>
          </p:blipFill>
          <p:spPr>
            <a:xfrm>
              <a:off x="5492464" y="1286813"/>
              <a:ext cx="216000" cy="216000"/>
            </a:xfrm>
            <a:prstGeom prst="rect">
              <a:avLst/>
            </a:prstGeom>
          </p:spPr>
        </p:pic>
      </p:grpSp>
      <p:grpSp>
        <p:nvGrpSpPr>
          <p:cNvPr id="324" name="Gruppieren 323">
            <a:extLst>
              <a:ext uri="{FF2B5EF4-FFF2-40B4-BE49-F238E27FC236}">
                <a16:creationId xmlns:a16="http://schemas.microsoft.com/office/drawing/2014/main" id="{7B5BD5C6-020F-7E44-8C24-634D67DA6171}"/>
              </a:ext>
            </a:extLst>
          </p:cNvPr>
          <p:cNvGrpSpPr/>
          <p:nvPr/>
        </p:nvGrpSpPr>
        <p:grpSpPr>
          <a:xfrm>
            <a:off x="7323285" y="2365168"/>
            <a:ext cx="2656000" cy="292800"/>
            <a:chOff x="5492464" y="1286813"/>
            <a:chExt cx="1992000" cy="216000"/>
          </a:xfrm>
        </p:grpSpPr>
        <p:pic>
          <p:nvPicPr>
            <p:cNvPr id="325" name="Grafik 324">
              <a:extLst>
                <a:ext uri="{FF2B5EF4-FFF2-40B4-BE49-F238E27FC236}">
                  <a16:creationId xmlns:a16="http://schemas.microsoft.com/office/drawing/2014/main" id="{82870C3F-A039-434B-B9CA-E0747C13DF68}"/>
                </a:ext>
              </a:extLst>
            </p:cNvPr>
            <p:cNvPicPr>
              <a:picLocks noChangeAspect="1"/>
            </p:cNvPicPr>
            <p:nvPr/>
          </p:nvPicPr>
          <p:blipFill>
            <a:blip r:embed="rId3">
              <a:lum bright="70000" contrast="-70000"/>
            </a:blip>
            <a:stretch>
              <a:fillRect/>
            </a:stretch>
          </p:blipFill>
          <p:spPr>
            <a:xfrm>
              <a:off x="6824207" y="1286813"/>
              <a:ext cx="216000" cy="216000"/>
            </a:xfrm>
            <a:prstGeom prst="rect">
              <a:avLst/>
            </a:prstGeom>
          </p:spPr>
        </p:pic>
        <p:pic>
          <p:nvPicPr>
            <p:cNvPr id="326" name="Grafik 325">
              <a:extLst>
                <a:ext uri="{FF2B5EF4-FFF2-40B4-BE49-F238E27FC236}">
                  <a16:creationId xmlns:a16="http://schemas.microsoft.com/office/drawing/2014/main" id="{76F38DC0-52D6-E94B-B9B1-EE3D3A1C7334}"/>
                </a:ext>
              </a:extLst>
            </p:cNvPr>
            <p:cNvPicPr>
              <a:picLocks noChangeAspect="1"/>
            </p:cNvPicPr>
            <p:nvPr/>
          </p:nvPicPr>
          <p:blipFill>
            <a:blip r:embed="rId4">
              <a:lum bright="70000" contrast="-70000"/>
            </a:blip>
            <a:stretch>
              <a:fillRect/>
            </a:stretch>
          </p:blipFill>
          <p:spPr>
            <a:xfrm>
              <a:off x="5936721" y="1286813"/>
              <a:ext cx="216000" cy="216000"/>
            </a:xfrm>
            <a:prstGeom prst="rect">
              <a:avLst/>
            </a:prstGeom>
          </p:spPr>
        </p:pic>
        <p:pic>
          <p:nvPicPr>
            <p:cNvPr id="327" name="Grafik 326">
              <a:extLst>
                <a:ext uri="{FF2B5EF4-FFF2-40B4-BE49-F238E27FC236}">
                  <a16:creationId xmlns:a16="http://schemas.microsoft.com/office/drawing/2014/main" id="{465338FC-1476-2343-B18E-04DB373B2527}"/>
                </a:ext>
              </a:extLst>
            </p:cNvPr>
            <p:cNvPicPr>
              <a:picLocks noChangeAspect="1"/>
            </p:cNvPicPr>
            <p:nvPr/>
          </p:nvPicPr>
          <p:blipFill>
            <a:blip r:embed="rId5"/>
            <a:stretch>
              <a:fillRect/>
            </a:stretch>
          </p:blipFill>
          <p:spPr>
            <a:xfrm>
              <a:off x="6380464" y="1286813"/>
              <a:ext cx="216000" cy="216000"/>
            </a:xfrm>
            <a:prstGeom prst="rect">
              <a:avLst/>
            </a:prstGeom>
          </p:spPr>
        </p:pic>
        <p:pic>
          <p:nvPicPr>
            <p:cNvPr id="328" name="Grafik 327">
              <a:extLst>
                <a:ext uri="{FF2B5EF4-FFF2-40B4-BE49-F238E27FC236}">
                  <a16:creationId xmlns:a16="http://schemas.microsoft.com/office/drawing/2014/main" id="{382C0B35-7C4A-3340-8B61-D54697067945}"/>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329" name="Grafik 328">
              <a:extLst>
                <a:ext uri="{FF2B5EF4-FFF2-40B4-BE49-F238E27FC236}">
                  <a16:creationId xmlns:a16="http://schemas.microsoft.com/office/drawing/2014/main" id="{095ADF5E-5CAD-DC4E-BED8-A07024821D0C}"/>
                </a:ext>
              </a:extLst>
            </p:cNvPr>
            <p:cNvPicPr>
              <a:picLocks noChangeAspect="1"/>
            </p:cNvPicPr>
            <p:nvPr/>
          </p:nvPicPr>
          <p:blipFill>
            <a:blip r:embed="rId7">
              <a:lum bright="70000" contrast="-70000"/>
            </a:blip>
            <a:stretch>
              <a:fillRect/>
            </a:stretch>
          </p:blipFill>
          <p:spPr>
            <a:xfrm>
              <a:off x="5492464" y="1286813"/>
              <a:ext cx="216000" cy="216000"/>
            </a:xfrm>
            <a:prstGeom prst="rect">
              <a:avLst/>
            </a:prstGeom>
          </p:spPr>
        </p:pic>
      </p:grpSp>
      <p:grpSp>
        <p:nvGrpSpPr>
          <p:cNvPr id="346" name="Gruppieren 345">
            <a:extLst>
              <a:ext uri="{FF2B5EF4-FFF2-40B4-BE49-F238E27FC236}">
                <a16:creationId xmlns:a16="http://schemas.microsoft.com/office/drawing/2014/main" id="{DE2B651F-FEF2-634B-9462-2C57FB184A3E}"/>
              </a:ext>
            </a:extLst>
          </p:cNvPr>
          <p:cNvGrpSpPr/>
          <p:nvPr/>
        </p:nvGrpSpPr>
        <p:grpSpPr>
          <a:xfrm>
            <a:off x="3392687" y="6349490"/>
            <a:ext cx="5406627" cy="338554"/>
            <a:chOff x="2320302" y="4755942"/>
            <a:chExt cx="4054970" cy="253916"/>
          </a:xfrm>
        </p:grpSpPr>
        <p:grpSp>
          <p:nvGrpSpPr>
            <p:cNvPr id="345" name="Gruppieren 344">
              <a:extLst>
                <a:ext uri="{FF2B5EF4-FFF2-40B4-BE49-F238E27FC236}">
                  <a16:creationId xmlns:a16="http://schemas.microsoft.com/office/drawing/2014/main" id="{4897A3D0-BBA7-CC45-B94D-34D7C26B2878}"/>
                </a:ext>
              </a:extLst>
            </p:cNvPr>
            <p:cNvGrpSpPr/>
            <p:nvPr/>
          </p:nvGrpSpPr>
          <p:grpSpPr>
            <a:xfrm>
              <a:off x="2320302" y="4755942"/>
              <a:ext cx="663119" cy="253916"/>
              <a:chOff x="1107292" y="4729763"/>
              <a:chExt cx="663119" cy="253916"/>
            </a:xfrm>
          </p:grpSpPr>
          <p:pic>
            <p:nvPicPr>
              <p:cNvPr id="335" name="Grafik 334">
                <a:extLst>
                  <a:ext uri="{FF2B5EF4-FFF2-40B4-BE49-F238E27FC236}">
                    <a16:creationId xmlns:a16="http://schemas.microsoft.com/office/drawing/2014/main" id="{0FDE7182-8AE7-7349-8F11-19FE4BC6F7B3}"/>
                  </a:ext>
                </a:extLst>
              </p:cNvPr>
              <p:cNvPicPr>
                <a:picLocks noChangeAspect="1"/>
              </p:cNvPicPr>
              <p:nvPr/>
            </p:nvPicPr>
            <p:blipFill>
              <a:blip r:embed="rId7"/>
              <a:stretch>
                <a:fillRect/>
              </a:stretch>
            </p:blipFill>
            <p:spPr>
              <a:xfrm>
                <a:off x="1107292" y="4760263"/>
                <a:ext cx="216000" cy="216000"/>
              </a:xfrm>
              <a:prstGeom prst="rect">
                <a:avLst/>
              </a:prstGeom>
            </p:spPr>
          </p:pic>
          <p:sp>
            <p:nvSpPr>
              <p:cNvPr id="336" name="Textfeld 335">
                <a:extLst>
                  <a:ext uri="{FF2B5EF4-FFF2-40B4-BE49-F238E27FC236}">
                    <a16:creationId xmlns:a16="http://schemas.microsoft.com/office/drawing/2014/main" id="{187DB98C-28DD-9F42-AB36-4212FBAF3DC2}"/>
                  </a:ext>
                </a:extLst>
              </p:cNvPr>
              <p:cNvSpPr txBox="1"/>
              <p:nvPr/>
            </p:nvSpPr>
            <p:spPr>
              <a:xfrm>
                <a:off x="1246940" y="4729763"/>
                <a:ext cx="523471" cy="253916"/>
              </a:xfrm>
              <a:prstGeom prst="rect">
                <a:avLst/>
              </a:prstGeom>
              <a:noFill/>
            </p:spPr>
            <p:txBody>
              <a:bodyPr wrap="square" rtlCol="0">
                <a:spAutoFit/>
              </a:bodyPr>
              <a:lstStyle/>
              <a:p>
                <a:r>
                  <a:rPr lang="en-US" sz="800" dirty="0">
                    <a:latin typeface="Roboto Light" panose="02000000000000000000" pitchFamily="2" charset="0"/>
                    <a:ea typeface="Roboto Light" panose="02000000000000000000" pitchFamily="2" charset="0"/>
                    <a:cs typeface="Roboto Light" panose="02000000000000000000" pitchFamily="2" charset="0"/>
                  </a:rPr>
                  <a:t>Input von </a:t>
                </a:r>
                <a:r>
                  <a:rPr lang="en-US" sz="800" dirty="0" err="1">
                    <a:latin typeface="Roboto Light" panose="02000000000000000000" pitchFamily="2" charset="0"/>
                    <a:ea typeface="Roboto Light" panose="02000000000000000000" pitchFamily="2" charset="0"/>
                    <a:cs typeface="Roboto Light" panose="02000000000000000000" pitchFamily="2" charset="0"/>
                  </a:rPr>
                  <a:t>CorrelAid</a:t>
                </a:r>
                <a:endParaRPr lang="en-US" sz="800" dirty="0">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344" name="Gruppieren 343">
              <a:extLst>
                <a:ext uri="{FF2B5EF4-FFF2-40B4-BE49-F238E27FC236}">
                  <a16:creationId xmlns:a16="http://schemas.microsoft.com/office/drawing/2014/main" id="{B586CA49-8A10-8444-9472-CAFAAE4A76E2}"/>
                </a:ext>
              </a:extLst>
            </p:cNvPr>
            <p:cNvGrpSpPr/>
            <p:nvPr/>
          </p:nvGrpSpPr>
          <p:grpSpPr>
            <a:xfrm>
              <a:off x="3061265" y="4755942"/>
              <a:ext cx="761243" cy="253916"/>
              <a:chOff x="2135749" y="4729763"/>
              <a:chExt cx="761243" cy="253916"/>
            </a:xfrm>
          </p:grpSpPr>
          <p:pic>
            <p:nvPicPr>
              <p:cNvPr id="332" name="Grafik 331">
                <a:extLst>
                  <a:ext uri="{FF2B5EF4-FFF2-40B4-BE49-F238E27FC236}">
                    <a16:creationId xmlns:a16="http://schemas.microsoft.com/office/drawing/2014/main" id="{C92F6B91-1215-5E45-B143-9EE89CCEFCFC}"/>
                  </a:ext>
                </a:extLst>
              </p:cNvPr>
              <p:cNvPicPr>
                <a:picLocks noChangeAspect="1"/>
              </p:cNvPicPr>
              <p:nvPr/>
            </p:nvPicPr>
            <p:blipFill>
              <a:blip r:embed="rId4"/>
              <a:stretch>
                <a:fillRect/>
              </a:stretch>
            </p:blipFill>
            <p:spPr>
              <a:xfrm>
                <a:off x="2135749" y="4760263"/>
                <a:ext cx="216000" cy="216000"/>
              </a:xfrm>
              <a:prstGeom prst="rect">
                <a:avLst/>
              </a:prstGeom>
            </p:spPr>
          </p:pic>
          <p:sp>
            <p:nvSpPr>
              <p:cNvPr id="337" name="Textfeld 336">
                <a:extLst>
                  <a:ext uri="{FF2B5EF4-FFF2-40B4-BE49-F238E27FC236}">
                    <a16:creationId xmlns:a16="http://schemas.microsoft.com/office/drawing/2014/main" id="{CF66E510-7056-0B43-8809-735A5DF99A74}"/>
                  </a:ext>
                </a:extLst>
              </p:cNvPr>
              <p:cNvSpPr txBox="1"/>
              <p:nvPr/>
            </p:nvSpPr>
            <p:spPr>
              <a:xfrm>
                <a:off x="2333977" y="4729763"/>
                <a:ext cx="563015" cy="253916"/>
              </a:xfrm>
              <a:prstGeom prst="rect">
                <a:avLst/>
              </a:prstGeom>
              <a:noFill/>
            </p:spPr>
            <p:txBody>
              <a:bodyPr wrap="square" rtlCol="0">
                <a:spAutoFit/>
              </a:bodyPr>
              <a:lstStyle/>
              <a:p>
                <a:r>
                  <a:rPr lang="en-US" sz="800" dirty="0" err="1">
                    <a:latin typeface="Roboto Light" panose="02000000000000000000" pitchFamily="2" charset="0"/>
                    <a:ea typeface="Roboto Light" panose="02000000000000000000" pitchFamily="2" charset="0"/>
                    <a:cs typeface="Roboto Light" panose="02000000000000000000" pitchFamily="2" charset="0"/>
                  </a:rPr>
                  <a:t>Diskussion</a:t>
                </a:r>
                <a:r>
                  <a:rPr lang="en-US" sz="800" dirty="0">
                    <a:latin typeface="Roboto Light" panose="02000000000000000000" pitchFamily="2" charset="0"/>
                    <a:ea typeface="Roboto Light" panose="02000000000000000000" pitchFamily="2" charset="0"/>
                    <a:cs typeface="Roboto Light" panose="02000000000000000000" pitchFamily="2" charset="0"/>
                  </a:rPr>
                  <a:t> </a:t>
                </a:r>
                <a:r>
                  <a:rPr lang="en-US" sz="800" dirty="0" err="1">
                    <a:latin typeface="Roboto Light" panose="02000000000000000000" pitchFamily="2" charset="0"/>
                    <a:ea typeface="Roboto Light" panose="02000000000000000000" pitchFamily="2" charset="0"/>
                    <a:cs typeface="Roboto Light" panose="02000000000000000000" pitchFamily="2" charset="0"/>
                  </a:rPr>
                  <a:t>im</a:t>
                </a:r>
                <a:r>
                  <a:rPr lang="en-US" sz="800" dirty="0">
                    <a:latin typeface="Roboto Light" panose="02000000000000000000" pitchFamily="2" charset="0"/>
                    <a:ea typeface="Roboto Light" panose="02000000000000000000" pitchFamily="2" charset="0"/>
                    <a:cs typeface="Roboto Light" panose="02000000000000000000" pitchFamily="2" charset="0"/>
                  </a:rPr>
                  <a:t> Plenum</a:t>
                </a:r>
              </a:p>
            </p:txBody>
          </p:sp>
        </p:grpSp>
        <p:grpSp>
          <p:nvGrpSpPr>
            <p:cNvPr id="343" name="Gruppieren 342">
              <a:extLst>
                <a:ext uri="{FF2B5EF4-FFF2-40B4-BE49-F238E27FC236}">
                  <a16:creationId xmlns:a16="http://schemas.microsoft.com/office/drawing/2014/main" id="{D5CBFC39-6074-F74C-B47F-BC2D26E73EA6}"/>
                </a:ext>
              </a:extLst>
            </p:cNvPr>
            <p:cNvGrpSpPr/>
            <p:nvPr/>
          </p:nvGrpSpPr>
          <p:grpSpPr>
            <a:xfrm>
              <a:off x="3900352" y="4755942"/>
              <a:ext cx="726107" cy="253916"/>
              <a:chOff x="3125592" y="4729763"/>
              <a:chExt cx="726107" cy="253916"/>
            </a:xfrm>
          </p:grpSpPr>
          <p:pic>
            <p:nvPicPr>
              <p:cNvPr id="333" name="Grafik 332">
                <a:extLst>
                  <a:ext uri="{FF2B5EF4-FFF2-40B4-BE49-F238E27FC236}">
                    <a16:creationId xmlns:a16="http://schemas.microsoft.com/office/drawing/2014/main" id="{1635313B-3F49-AD48-8A03-C735A0766AD5}"/>
                  </a:ext>
                </a:extLst>
              </p:cNvPr>
              <p:cNvPicPr>
                <a:picLocks noChangeAspect="1"/>
              </p:cNvPicPr>
              <p:nvPr/>
            </p:nvPicPr>
            <p:blipFill>
              <a:blip r:embed="rId5"/>
              <a:stretch>
                <a:fillRect/>
              </a:stretch>
            </p:blipFill>
            <p:spPr>
              <a:xfrm>
                <a:off x="3125592" y="4760263"/>
                <a:ext cx="216000" cy="216000"/>
              </a:xfrm>
              <a:prstGeom prst="rect">
                <a:avLst/>
              </a:prstGeom>
            </p:spPr>
          </p:pic>
          <p:sp>
            <p:nvSpPr>
              <p:cNvPr id="338" name="Textfeld 337">
                <a:extLst>
                  <a:ext uri="{FF2B5EF4-FFF2-40B4-BE49-F238E27FC236}">
                    <a16:creationId xmlns:a16="http://schemas.microsoft.com/office/drawing/2014/main" id="{59345368-36E0-7E41-A788-F43E500C89F5}"/>
                  </a:ext>
                </a:extLst>
              </p:cNvPr>
              <p:cNvSpPr txBox="1"/>
              <p:nvPr/>
            </p:nvSpPr>
            <p:spPr>
              <a:xfrm>
                <a:off x="3288684" y="4729763"/>
                <a:ext cx="563015" cy="253916"/>
              </a:xfrm>
              <a:prstGeom prst="rect">
                <a:avLst/>
              </a:prstGeom>
              <a:noFill/>
            </p:spPr>
            <p:txBody>
              <a:bodyPr wrap="square" rtlCol="0">
                <a:spAutoFit/>
              </a:bodyPr>
              <a:lstStyle/>
              <a:p>
                <a:r>
                  <a:rPr lang="en-US" sz="800" dirty="0">
                    <a:latin typeface="Roboto Light" panose="02000000000000000000" pitchFamily="2" charset="0"/>
                    <a:ea typeface="Roboto Light" panose="02000000000000000000" pitchFamily="2" charset="0"/>
                    <a:cs typeface="Roboto Light" panose="02000000000000000000" pitchFamily="2" charset="0"/>
                  </a:rPr>
                  <a:t>Arbeit </a:t>
                </a:r>
                <a:r>
                  <a:rPr lang="en-US" sz="800" dirty="0" err="1">
                    <a:latin typeface="Roboto Light" panose="02000000000000000000" pitchFamily="2" charset="0"/>
                    <a:ea typeface="Roboto Light" panose="02000000000000000000" pitchFamily="2" charset="0"/>
                    <a:cs typeface="Roboto Light" panose="02000000000000000000" pitchFamily="2" charset="0"/>
                  </a:rPr>
                  <a:t>mit</a:t>
                </a:r>
                <a:r>
                  <a:rPr lang="en-US" sz="800" dirty="0">
                    <a:latin typeface="Roboto Light" panose="02000000000000000000" pitchFamily="2" charset="0"/>
                    <a:ea typeface="Roboto Light" panose="02000000000000000000" pitchFamily="2" charset="0"/>
                    <a:cs typeface="Roboto Light" panose="02000000000000000000" pitchFamily="2" charset="0"/>
                  </a:rPr>
                  <a:t> Coaches</a:t>
                </a:r>
              </a:p>
            </p:txBody>
          </p:sp>
        </p:grpSp>
        <p:grpSp>
          <p:nvGrpSpPr>
            <p:cNvPr id="342" name="Gruppieren 341">
              <a:extLst>
                <a:ext uri="{FF2B5EF4-FFF2-40B4-BE49-F238E27FC236}">
                  <a16:creationId xmlns:a16="http://schemas.microsoft.com/office/drawing/2014/main" id="{2CB94288-1825-2348-9A68-9E8B68E74EC5}"/>
                </a:ext>
              </a:extLst>
            </p:cNvPr>
            <p:cNvGrpSpPr/>
            <p:nvPr/>
          </p:nvGrpSpPr>
          <p:grpSpPr>
            <a:xfrm>
              <a:off x="4704303" y="4755942"/>
              <a:ext cx="863242" cy="253916"/>
              <a:chOff x="3886835" y="4729763"/>
              <a:chExt cx="863242" cy="253916"/>
            </a:xfrm>
          </p:grpSpPr>
          <p:pic>
            <p:nvPicPr>
              <p:cNvPr id="331" name="Grafik 330">
                <a:extLst>
                  <a:ext uri="{FF2B5EF4-FFF2-40B4-BE49-F238E27FC236}">
                    <a16:creationId xmlns:a16="http://schemas.microsoft.com/office/drawing/2014/main" id="{4208DD80-C5EB-8A4D-A10B-E78676A7C2C1}"/>
                  </a:ext>
                </a:extLst>
              </p:cNvPr>
              <p:cNvPicPr>
                <a:picLocks noChangeAspect="1"/>
              </p:cNvPicPr>
              <p:nvPr/>
            </p:nvPicPr>
            <p:blipFill>
              <a:blip r:embed="rId3"/>
              <a:stretch>
                <a:fillRect/>
              </a:stretch>
            </p:blipFill>
            <p:spPr>
              <a:xfrm>
                <a:off x="3886835" y="4760263"/>
                <a:ext cx="216000" cy="216000"/>
              </a:xfrm>
              <a:prstGeom prst="rect">
                <a:avLst/>
              </a:prstGeom>
            </p:spPr>
          </p:pic>
          <p:sp>
            <p:nvSpPr>
              <p:cNvPr id="339" name="Textfeld 338">
                <a:extLst>
                  <a:ext uri="{FF2B5EF4-FFF2-40B4-BE49-F238E27FC236}">
                    <a16:creationId xmlns:a16="http://schemas.microsoft.com/office/drawing/2014/main" id="{30B780A9-1874-A14B-9CB4-D0CD00FDC493}"/>
                  </a:ext>
                </a:extLst>
              </p:cNvPr>
              <p:cNvSpPr txBox="1"/>
              <p:nvPr/>
            </p:nvSpPr>
            <p:spPr>
              <a:xfrm>
                <a:off x="4076504" y="4729763"/>
                <a:ext cx="673573" cy="253916"/>
              </a:xfrm>
              <a:prstGeom prst="rect">
                <a:avLst/>
              </a:prstGeom>
              <a:noFill/>
            </p:spPr>
            <p:txBody>
              <a:bodyPr wrap="square" rtlCol="0">
                <a:spAutoFit/>
              </a:bodyPr>
              <a:lstStyle/>
              <a:p>
                <a:r>
                  <a:rPr lang="en-US" sz="800" dirty="0">
                    <a:latin typeface="Roboto Light" panose="02000000000000000000" pitchFamily="2" charset="0"/>
                    <a:ea typeface="Roboto Light" panose="02000000000000000000" pitchFamily="2" charset="0"/>
                    <a:cs typeface="Roboto Light" panose="02000000000000000000" pitchFamily="2" charset="0"/>
                  </a:rPr>
                  <a:t>Peer.-to-Peer </a:t>
                </a:r>
                <a:r>
                  <a:rPr lang="en-US" sz="800" dirty="0" err="1">
                    <a:latin typeface="Roboto Light" panose="02000000000000000000" pitchFamily="2" charset="0"/>
                    <a:ea typeface="Roboto Light" panose="02000000000000000000" pitchFamily="2" charset="0"/>
                    <a:cs typeface="Roboto Light" panose="02000000000000000000" pitchFamily="2" charset="0"/>
                  </a:rPr>
                  <a:t>Austausch</a:t>
                </a:r>
                <a:endParaRPr lang="en-US" sz="800" dirty="0">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341" name="Gruppieren 340">
              <a:extLst>
                <a:ext uri="{FF2B5EF4-FFF2-40B4-BE49-F238E27FC236}">
                  <a16:creationId xmlns:a16="http://schemas.microsoft.com/office/drawing/2014/main" id="{F6259824-D9D9-9B45-9DA7-CC873AF77A45}"/>
                </a:ext>
              </a:extLst>
            </p:cNvPr>
            <p:cNvGrpSpPr/>
            <p:nvPr/>
          </p:nvGrpSpPr>
          <p:grpSpPr>
            <a:xfrm>
              <a:off x="5645390" y="4755942"/>
              <a:ext cx="729882" cy="253916"/>
              <a:chOff x="7162678" y="4729763"/>
              <a:chExt cx="729882" cy="253916"/>
            </a:xfrm>
          </p:grpSpPr>
          <p:pic>
            <p:nvPicPr>
              <p:cNvPr id="334" name="Grafik 333">
                <a:extLst>
                  <a:ext uri="{FF2B5EF4-FFF2-40B4-BE49-F238E27FC236}">
                    <a16:creationId xmlns:a16="http://schemas.microsoft.com/office/drawing/2014/main" id="{D98D9296-F404-CA40-B1B7-6B715F98C353}"/>
                  </a:ext>
                </a:extLst>
              </p:cNvPr>
              <p:cNvPicPr>
                <a:picLocks noChangeAspect="1"/>
              </p:cNvPicPr>
              <p:nvPr/>
            </p:nvPicPr>
            <p:blipFill>
              <a:blip r:embed="rId6"/>
              <a:stretch>
                <a:fillRect/>
              </a:stretch>
            </p:blipFill>
            <p:spPr>
              <a:xfrm>
                <a:off x="7162678" y="4760263"/>
                <a:ext cx="216000" cy="216000"/>
              </a:xfrm>
              <a:prstGeom prst="rect">
                <a:avLst/>
              </a:prstGeom>
            </p:spPr>
          </p:pic>
          <p:sp>
            <p:nvSpPr>
              <p:cNvPr id="340" name="Textfeld 339">
                <a:extLst>
                  <a:ext uri="{FF2B5EF4-FFF2-40B4-BE49-F238E27FC236}">
                    <a16:creationId xmlns:a16="http://schemas.microsoft.com/office/drawing/2014/main" id="{40180760-6489-0E4C-9965-B31CBF29C834}"/>
                  </a:ext>
                </a:extLst>
              </p:cNvPr>
              <p:cNvSpPr txBox="1"/>
              <p:nvPr/>
            </p:nvSpPr>
            <p:spPr>
              <a:xfrm>
                <a:off x="7329545" y="4729763"/>
                <a:ext cx="563015" cy="253916"/>
              </a:xfrm>
              <a:prstGeom prst="rect">
                <a:avLst/>
              </a:prstGeom>
              <a:noFill/>
            </p:spPr>
            <p:txBody>
              <a:bodyPr wrap="square" rtlCol="0">
                <a:spAutoFit/>
              </a:bodyPr>
              <a:lstStyle/>
              <a:p>
                <a:r>
                  <a:rPr lang="en-US" sz="800" dirty="0" err="1">
                    <a:latin typeface="Roboto Light" panose="02000000000000000000" pitchFamily="2" charset="0"/>
                    <a:ea typeface="Roboto Light" panose="02000000000000000000" pitchFamily="2" charset="0"/>
                    <a:cs typeface="Roboto Light" panose="02000000000000000000" pitchFamily="2" charset="0"/>
                  </a:rPr>
                  <a:t>Externer</a:t>
                </a:r>
                <a:r>
                  <a:rPr lang="en-US" sz="800" dirty="0">
                    <a:latin typeface="Roboto Light" panose="02000000000000000000" pitchFamily="2" charset="0"/>
                    <a:ea typeface="Roboto Light" panose="02000000000000000000" pitchFamily="2" charset="0"/>
                    <a:cs typeface="Roboto Light" panose="02000000000000000000" pitchFamily="2" charset="0"/>
                  </a:rPr>
                  <a:t> Input</a:t>
                </a:r>
              </a:p>
            </p:txBody>
          </p:sp>
        </p:grpSp>
      </p:grpSp>
      <p:sp>
        <p:nvSpPr>
          <p:cNvPr id="347" name="Textfeld 346">
            <a:extLst>
              <a:ext uri="{FF2B5EF4-FFF2-40B4-BE49-F238E27FC236}">
                <a16:creationId xmlns:a16="http://schemas.microsoft.com/office/drawing/2014/main" id="{EEDAE3C3-E90B-2F4B-AF87-8CC29622E4DE}"/>
              </a:ext>
            </a:extLst>
          </p:cNvPr>
          <p:cNvSpPr txBox="1"/>
          <p:nvPr/>
        </p:nvSpPr>
        <p:spPr>
          <a:xfrm>
            <a:off x="2675610" y="6387103"/>
            <a:ext cx="697961" cy="215444"/>
          </a:xfrm>
          <a:prstGeom prst="rect">
            <a:avLst/>
          </a:prstGeom>
          <a:noFill/>
        </p:spPr>
        <p:txBody>
          <a:bodyPr wrap="square" rtlCol="0">
            <a:spAutoFit/>
          </a:bodyPr>
          <a:lstStyle/>
          <a:p>
            <a:r>
              <a:rPr lang="en-US" sz="800" dirty="0" err="1">
                <a:latin typeface="Roboto Light" panose="02000000000000000000" pitchFamily="2" charset="0"/>
                <a:ea typeface="Roboto Light" panose="02000000000000000000" pitchFamily="2" charset="0"/>
                <a:cs typeface="Roboto Light" panose="02000000000000000000" pitchFamily="2" charset="0"/>
              </a:rPr>
              <a:t>Legende</a:t>
            </a:r>
            <a:r>
              <a:rPr lang="en-US" sz="800" dirty="0">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169568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A8505-87A9-CD4F-BF24-6EA282C39A45}"/>
              </a:ext>
            </a:extLst>
          </p:cNvPr>
          <p:cNvSpPr>
            <a:spLocks noGrp="1"/>
          </p:cNvSpPr>
          <p:nvPr>
            <p:ph type="title"/>
          </p:nvPr>
        </p:nvSpPr>
        <p:spPr/>
        <p:txBody>
          <a:bodyPr>
            <a:normAutofit/>
          </a:bodyPr>
          <a:lstStyle/>
          <a:p>
            <a:r>
              <a:rPr lang="en-GB" dirty="0"/>
              <a:t>“</a:t>
            </a:r>
            <a:r>
              <a:rPr lang="en-GB" dirty="0" err="1"/>
              <a:t>Datenschutz</a:t>
            </a:r>
            <a:r>
              <a:rPr lang="en-GB" dirty="0"/>
              <a:t> </a:t>
            </a:r>
            <a:r>
              <a:rPr lang="en-GB" dirty="0" err="1"/>
              <a:t>ist</a:t>
            </a:r>
            <a:r>
              <a:rPr lang="en-GB" dirty="0"/>
              <a:t> was </a:t>
            </a:r>
            <a:r>
              <a:rPr lang="en-GB" dirty="0" err="1"/>
              <a:t>Neues</a:t>
            </a:r>
            <a:r>
              <a:rPr lang="en-GB" dirty="0"/>
              <a:t>!”</a:t>
            </a:r>
            <a:br>
              <a:rPr lang="en-GB" dirty="0"/>
            </a:br>
            <a:endParaRPr lang="en-GB" dirty="0"/>
          </a:p>
        </p:txBody>
      </p:sp>
      <p:sp>
        <p:nvSpPr>
          <p:cNvPr id="4" name="Abgerundetes Rechteck 3">
            <a:extLst>
              <a:ext uri="{FF2B5EF4-FFF2-40B4-BE49-F238E27FC236}">
                <a16:creationId xmlns:a16="http://schemas.microsoft.com/office/drawing/2014/main" id="{20E598D3-B35E-4349-B7D5-31F5DC59296C}"/>
              </a:ext>
            </a:extLst>
          </p:cNvPr>
          <p:cNvSpPr/>
          <p:nvPr/>
        </p:nvSpPr>
        <p:spPr>
          <a:xfrm rot="566174">
            <a:off x="9281104" y="530497"/>
            <a:ext cx="2272196" cy="976452"/>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Roboto Light" panose="02000000000000000000" pitchFamily="2" charset="0"/>
                <a:ea typeface="Roboto Light" panose="02000000000000000000" pitchFamily="2" charset="0"/>
              </a:rPr>
              <a:t>Myth Buster</a:t>
            </a:r>
          </a:p>
          <a:p>
            <a:pPr algn="ctr"/>
            <a:r>
              <a:rPr lang="en-GB" sz="1800" i="1" dirty="0">
                <a:solidFill>
                  <a:srgbClr val="C00000"/>
                </a:solidFill>
                <a:latin typeface="Roboto Light" panose="02000000000000000000" pitchFamily="2" charset="0"/>
                <a:ea typeface="Roboto Light" panose="02000000000000000000" pitchFamily="2" charset="0"/>
              </a:rPr>
              <a:t>Edition </a:t>
            </a:r>
            <a:r>
              <a:rPr lang="en-GB" sz="1800" i="1" dirty="0" err="1">
                <a:solidFill>
                  <a:srgbClr val="C00000"/>
                </a:solidFill>
                <a:latin typeface="Roboto Light" panose="02000000000000000000" pitchFamily="2" charset="0"/>
                <a:ea typeface="Roboto Light" panose="02000000000000000000" pitchFamily="2" charset="0"/>
              </a:rPr>
              <a:t>Datenschutz</a:t>
            </a:r>
            <a:endParaRPr lang="en-GB" sz="1800" i="1" dirty="0">
              <a:solidFill>
                <a:srgbClr val="C00000"/>
              </a:solidFill>
              <a:latin typeface="Roboto Light" panose="02000000000000000000" pitchFamily="2" charset="0"/>
              <a:ea typeface="Roboto Light" panose="02000000000000000000" pitchFamily="2" charset="0"/>
            </a:endParaRPr>
          </a:p>
        </p:txBody>
      </p:sp>
      <p:cxnSp>
        <p:nvCxnSpPr>
          <p:cNvPr id="19" name="Gerade Verbindung mit Pfeil 18">
            <a:extLst>
              <a:ext uri="{FF2B5EF4-FFF2-40B4-BE49-F238E27FC236}">
                <a16:creationId xmlns:a16="http://schemas.microsoft.com/office/drawing/2014/main" id="{8459CB0C-9305-964E-9EF3-1D7CBE3D0FC3}"/>
              </a:ext>
            </a:extLst>
          </p:cNvPr>
          <p:cNvCxnSpPr>
            <a:cxnSpLocks/>
          </p:cNvCxnSpPr>
          <p:nvPr/>
        </p:nvCxnSpPr>
        <p:spPr>
          <a:xfrm>
            <a:off x="469424" y="3574019"/>
            <a:ext cx="1138657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8EE19840-C48C-9545-B730-589AF157C52B}"/>
              </a:ext>
            </a:extLst>
          </p:cNvPr>
          <p:cNvSpPr txBox="1"/>
          <p:nvPr/>
        </p:nvSpPr>
        <p:spPr>
          <a:xfrm>
            <a:off x="336000" y="3581523"/>
            <a:ext cx="525391" cy="276999"/>
          </a:xfrm>
          <a:prstGeom prst="rect">
            <a:avLst/>
          </a:prstGeom>
          <a:noFill/>
        </p:spPr>
        <p:txBody>
          <a:bodyPr wrap="square" rtlCol="0">
            <a:spAutoFit/>
          </a:bodyPr>
          <a:lstStyle/>
          <a:p>
            <a:r>
              <a:rPr lang="de-DE" sz="1200" i="1" dirty="0">
                <a:latin typeface="Roboto Light" pitchFamily="2" charset="0"/>
                <a:ea typeface="Roboto Light" pitchFamily="2" charset="0"/>
              </a:rPr>
              <a:t>1977</a:t>
            </a:r>
          </a:p>
        </p:txBody>
      </p:sp>
      <p:sp>
        <p:nvSpPr>
          <p:cNvPr id="21" name="Textfeld 20">
            <a:extLst>
              <a:ext uri="{FF2B5EF4-FFF2-40B4-BE49-F238E27FC236}">
                <a16:creationId xmlns:a16="http://schemas.microsoft.com/office/drawing/2014/main" id="{D27AEB09-848B-3147-A02F-9587C7190E68}"/>
              </a:ext>
            </a:extLst>
          </p:cNvPr>
          <p:cNvSpPr txBox="1"/>
          <p:nvPr/>
        </p:nvSpPr>
        <p:spPr>
          <a:xfrm>
            <a:off x="11131826" y="3285157"/>
            <a:ext cx="724175" cy="281359"/>
          </a:xfrm>
          <a:prstGeom prst="rect">
            <a:avLst/>
          </a:prstGeom>
          <a:noFill/>
        </p:spPr>
        <p:txBody>
          <a:bodyPr wrap="square" rtlCol="0">
            <a:spAutoFit/>
          </a:bodyPr>
          <a:lstStyle/>
          <a:p>
            <a:r>
              <a:rPr lang="de-DE" sz="1200" i="1" dirty="0">
                <a:latin typeface="Roboto Light" pitchFamily="2" charset="0"/>
                <a:ea typeface="Roboto Light" pitchFamily="2" charset="0"/>
              </a:rPr>
              <a:t>heute</a:t>
            </a:r>
          </a:p>
        </p:txBody>
      </p:sp>
      <p:sp>
        <p:nvSpPr>
          <p:cNvPr id="22" name="Rounded Rectangle 10">
            <a:extLst>
              <a:ext uri="{FF2B5EF4-FFF2-40B4-BE49-F238E27FC236}">
                <a16:creationId xmlns:a16="http://schemas.microsoft.com/office/drawing/2014/main" id="{E66C6CBA-1952-E24C-89E1-7D8515DD7FCB}"/>
              </a:ext>
            </a:extLst>
          </p:cNvPr>
          <p:cNvSpPr/>
          <p:nvPr/>
        </p:nvSpPr>
        <p:spPr>
          <a:xfrm>
            <a:off x="402711" y="3875147"/>
            <a:ext cx="3358406" cy="2087540"/>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Erstes Bundesdatenschutzgesetz wird verabschiedet</a:t>
            </a:r>
          </a:p>
          <a:p>
            <a:pPr marL="228594" indent="-228594">
              <a:spcBef>
                <a:spcPts val="300"/>
              </a:spcBef>
              <a:buFont typeface="Symbol" pitchFamily="2" charset="2"/>
              <a:buChar char="-"/>
            </a:pPr>
            <a:r>
              <a:rPr lang="de-DE" sz="1070" dirty="0">
                <a:solidFill>
                  <a:schemeClr val="tx2"/>
                </a:solidFill>
                <a:latin typeface="Roboto Light" pitchFamily="2" charset="0"/>
                <a:ea typeface="Roboto Light" pitchFamily="2" charset="0"/>
                <a:cs typeface="Open Sans" panose="020B0606030504020204" pitchFamily="34" charset="0"/>
              </a:rPr>
              <a:t>Titel: Gesetz zum Schutz vor Missbrauch personenbezogener Daten bei der Datenverarbeitung</a:t>
            </a:r>
          </a:p>
          <a:p>
            <a:pPr marL="228594" indent="-228594">
              <a:spcBef>
                <a:spcPts val="300"/>
              </a:spcBef>
              <a:buFont typeface="Symbol" pitchFamily="2" charset="2"/>
              <a:buChar char="-"/>
            </a:pPr>
            <a:r>
              <a:rPr lang="de-DE" sz="1070" dirty="0">
                <a:solidFill>
                  <a:schemeClr val="tx2"/>
                </a:solidFill>
                <a:latin typeface="Roboto Light" pitchFamily="2" charset="0"/>
                <a:ea typeface="Roboto Light" pitchFamily="2" charset="0"/>
                <a:cs typeface="Open Sans" panose="020B0606030504020204" pitchFamily="34" charset="0"/>
              </a:rPr>
              <a:t>Hintergrund: Verwaltungen nutzen beispielsweise im Steuerwesen zunehmen automatisierte Datenverarbeitung</a:t>
            </a:r>
          </a:p>
          <a:p>
            <a:pPr marL="228594" indent="-228594">
              <a:spcBef>
                <a:spcPts val="300"/>
              </a:spcBef>
              <a:buFont typeface="Symbol" pitchFamily="2" charset="2"/>
              <a:buChar char="-"/>
            </a:pPr>
            <a:r>
              <a:rPr lang="de-DE" sz="1070" dirty="0">
                <a:solidFill>
                  <a:schemeClr val="tx2"/>
                </a:solidFill>
                <a:latin typeface="Roboto Light" pitchFamily="2" charset="0"/>
                <a:ea typeface="Roboto Light" pitchFamily="2" charset="0"/>
                <a:cs typeface="Open Sans" panose="020B0606030504020204" pitchFamily="34" charset="0"/>
              </a:rPr>
              <a:t>Zweck: Schutz der </a:t>
            </a:r>
            <a:r>
              <a:rPr lang="de-DE" sz="1070" dirty="0" err="1">
                <a:solidFill>
                  <a:schemeClr val="tx2"/>
                </a:solidFill>
                <a:latin typeface="Roboto Light" pitchFamily="2" charset="0"/>
                <a:ea typeface="Roboto Light" pitchFamily="2" charset="0"/>
                <a:cs typeface="Open Sans" panose="020B0606030504020204" pitchFamily="34" charset="0"/>
              </a:rPr>
              <a:t>Bürger:innen</a:t>
            </a:r>
            <a:r>
              <a:rPr lang="de-DE" sz="1070" dirty="0">
                <a:solidFill>
                  <a:schemeClr val="tx2"/>
                </a:solidFill>
                <a:latin typeface="Roboto Light" pitchFamily="2" charset="0"/>
                <a:ea typeface="Roboto Light" pitchFamily="2" charset="0"/>
                <a:cs typeface="Open Sans" panose="020B0606030504020204" pitchFamily="34" charset="0"/>
              </a:rPr>
              <a:t> vor Informationsmacht und Privatsphäreneingriffe des Staates</a:t>
            </a:r>
          </a:p>
        </p:txBody>
      </p:sp>
      <p:sp>
        <p:nvSpPr>
          <p:cNvPr id="25" name="Rounded Rectangle 10">
            <a:extLst>
              <a:ext uri="{FF2B5EF4-FFF2-40B4-BE49-F238E27FC236}">
                <a16:creationId xmlns:a16="http://schemas.microsoft.com/office/drawing/2014/main" id="{A9ACBF4F-4DF9-BE40-AB29-959675C2E066}"/>
              </a:ext>
            </a:extLst>
          </p:cNvPr>
          <p:cNvSpPr/>
          <p:nvPr/>
        </p:nvSpPr>
        <p:spPr>
          <a:xfrm>
            <a:off x="3288787" y="1059619"/>
            <a:ext cx="2601656" cy="2253693"/>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Volkszählungsurteil des Bundesverfassungsgerichts</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Das Recht auf informationelle Selbstbestimmung leitet sich laut dem </a:t>
            </a:r>
            <a:r>
              <a:rPr lang="de-DE" sz="1067" dirty="0" err="1">
                <a:solidFill>
                  <a:schemeClr val="tx2"/>
                </a:solidFill>
                <a:latin typeface="Roboto Light" pitchFamily="2" charset="0"/>
                <a:ea typeface="Roboto Light" pitchFamily="2" charset="0"/>
                <a:cs typeface="Open Sans" panose="020B0606030504020204" pitchFamily="34" charset="0"/>
              </a:rPr>
              <a:t>BVerG</a:t>
            </a:r>
            <a:r>
              <a:rPr lang="de-DE" sz="1067" dirty="0">
                <a:solidFill>
                  <a:schemeClr val="tx2"/>
                </a:solidFill>
                <a:latin typeface="Roboto Light" pitchFamily="2" charset="0"/>
                <a:ea typeface="Roboto Light" pitchFamily="2" charset="0"/>
                <a:cs typeface="Open Sans" panose="020B0606030504020204" pitchFamily="34" charset="0"/>
              </a:rPr>
              <a:t> aus Art.1 I, der Würde des Menschen, und Art 2. I, das Recht auf freie Entfaltung der Persönlichkeit, her</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Damit ist es ein Fall des allgemeinen Persönlichkeitsrechts</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Um dieses Verständnis wird 1990 auch das BDSG ergänzt</a:t>
            </a:r>
          </a:p>
        </p:txBody>
      </p:sp>
      <p:sp>
        <p:nvSpPr>
          <p:cNvPr id="26" name="Rounded Rectangle 14">
            <a:extLst>
              <a:ext uri="{FF2B5EF4-FFF2-40B4-BE49-F238E27FC236}">
                <a16:creationId xmlns:a16="http://schemas.microsoft.com/office/drawing/2014/main" id="{47657BD9-9385-344D-AB58-1C4672C141CF}"/>
              </a:ext>
            </a:extLst>
          </p:cNvPr>
          <p:cNvSpPr/>
          <p:nvPr/>
        </p:nvSpPr>
        <p:spPr>
          <a:xfrm>
            <a:off x="8570907" y="3868056"/>
            <a:ext cx="3047065" cy="2064002"/>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Datenschutz-Grundverordnung der EU tritt in Kraft</a:t>
            </a:r>
            <a:endParaRPr lang="de-DE" sz="1000" dirty="0">
              <a:solidFill>
                <a:srgbClr val="135399"/>
              </a:solidFill>
              <a:latin typeface="Roboto Light" pitchFamily="2" charset="0"/>
              <a:ea typeface="Roboto Light" pitchFamily="2" charset="0"/>
              <a:cs typeface="Open Sans" panose="020B0606030504020204" pitchFamily="34" charset="0"/>
            </a:endParaRP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Nachdem bereits 1995 ein einheitliches Gesetz zum Datenschutz auf EU-Ebene veröffentlicht wurde, passt sich die Gesetzgebung nun Digitalisierung und Globalisierung an</a:t>
            </a:r>
          </a:p>
          <a:p>
            <a:pPr marL="228594" indent="-228594">
              <a:spcBef>
                <a:spcPts val="300"/>
              </a:spcBef>
              <a:buFont typeface="Symbol" pitchFamily="2" charset="2"/>
              <a:buChar char="-"/>
            </a:pPr>
            <a:r>
              <a:rPr lang="de-DE" sz="1067" dirty="0">
                <a:solidFill>
                  <a:schemeClr val="tx2"/>
                </a:solidFill>
                <a:latin typeface="Roboto Light" pitchFamily="2" charset="0"/>
                <a:ea typeface="Roboto Light" pitchFamily="2" charset="0"/>
                <a:cs typeface="Open Sans" panose="020B0606030504020204" pitchFamily="34" charset="0"/>
              </a:rPr>
              <a:t>Seit 2018 gelten nun Auskunfts- und Nachweispflicht – und Verstöße gegen den Datenschutz werden richtig teuer</a:t>
            </a:r>
          </a:p>
        </p:txBody>
      </p:sp>
      <p:sp>
        <p:nvSpPr>
          <p:cNvPr id="34" name="Rounded Rectangle 8">
            <a:extLst>
              <a:ext uri="{FF2B5EF4-FFF2-40B4-BE49-F238E27FC236}">
                <a16:creationId xmlns:a16="http://schemas.microsoft.com/office/drawing/2014/main" id="{A7183BC1-AB13-1E41-BB5D-354692D14D09}"/>
              </a:ext>
            </a:extLst>
          </p:cNvPr>
          <p:cNvSpPr/>
          <p:nvPr/>
        </p:nvSpPr>
        <p:spPr>
          <a:xfrm>
            <a:off x="6502442" y="1577013"/>
            <a:ext cx="2475962" cy="1736299"/>
          </a:xfrm>
          <a:prstGeom prst="roundRect">
            <a:avLst>
              <a:gd name="adj" fmla="val 10669"/>
            </a:avLst>
          </a:prstGeom>
          <a:solidFill>
            <a:schemeClr val="bg1"/>
          </a:solidFill>
          <a:ln>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de-DE" sz="1200" dirty="0">
                <a:solidFill>
                  <a:srgbClr val="135399"/>
                </a:solidFill>
                <a:latin typeface="Roboto Light" pitchFamily="2" charset="0"/>
                <a:ea typeface="Roboto Light" pitchFamily="2" charset="0"/>
                <a:cs typeface="Open Sans" panose="020B0606030504020204" pitchFamily="34" charset="0"/>
              </a:rPr>
              <a:t>Aufnahme der Informations-freiheit in das BDSG</a:t>
            </a:r>
          </a:p>
          <a:p>
            <a:pPr>
              <a:spcBef>
                <a:spcPts val="300"/>
              </a:spcBef>
            </a:pPr>
            <a:r>
              <a:rPr lang="de-DE" sz="1067" dirty="0">
                <a:solidFill>
                  <a:schemeClr val="tx2"/>
                </a:solidFill>
                <a:latin typeface="Roboto Light" pitchFamily="2" charset="0"/>
                <a:ea typeface="Roboto Light" pitchFamily="2" charset="0"/>
                <a:cs typeface="Open Sans" panose="020B0606030504020204" pitchFamily="34" charset="0"/>
              </a:rPr>
              <a:t>Jede natürliche Person hat nun das Recht, sich an den Bundes-beauftragten für Datenschutz und Informationsfreiheit  zu wenden, wenn sie der Auffassung ist, dass ihr Recht auf Informationszugang nicht hinreichend beachtet wurde</a:t>
            </a:r>
          </a:p>
        </p:txBody>
      </p:sp>
      <p:sp>
        <p:nvSpPr>
          <p:cNvPr id="35" name="Textfeld 34">
            <a:extLst>
              <a:ext uri="{FF2B5EF4-FFF2-40B4-BE49-F238E27FC236}">
                <a16:creationId xmlns:a16="http://schemas.microsoft.com/office/drawing/2014/main" id="{750EC000-AB15-E349-A188-DAC6C6867594}"/>
              </a:ext>
            </a:extLst>
          </p:cNvPr>
          <p:cNvSpPr txBox="1"/>
          <p:nvPr/>
        </p:nvSpPr>
        <p:spPr>
          <a:xfrm>
            <a:off x="3288787" y="3285157"/>
            <a:ext cx="2096475" cy="276999"/>
          </a:xfrm>
          <a:prstGeom prst="rect">
            <a:avLst/>
          </a:prstGeom>
          <a:noFill/>
        </p:spPr>
        <p:txBody>
          <a:bodyPr wrap="square" rtlCol="0">
            <a:spAutoFit/>
          </a:bodyPr>
          <a:lstStyle/>
          <a:p>
            <a:r>
              <a:rPr lang="de-DE" sz="1200" i="1" dirty="0">
                <a:latin typeface="Roboto Light" pitchFamily="2" charset="0"/>
                <a:ea typeface="Roboto Light" pitchFamily="2" charset="0"/>
              </a:rPr>
              <a:t>1983</a:t>
            </a:r>
          </a:p>
        </p:txBody>
      </p:sp>
      <p:sp>
        <p:nvSpPr>
          <p:cNvPr id="36" name="Textfeld 35">
            <a:extLst>
              <a:ext uri="{FF2B5EF4-FFF2-40B4-BE49-F238E27FC236}">
                <a16:creationId xmlns:a16="http://schemas.microsoft.com/office/drawing/2014/main" id="{4B2FAF1E-626B-0340-9DB8-55FD7E991317}"/>
              </a:ext>
            </a:extLst>
          </p:cNvPr>
          <p:cNvSpPr txBox="1"/>
          <p:nvPr/>
        </p:nvSpPr>
        <p:spPr>
          <a:xfrm>
            <a:off x="6532822" y="3302108"/>
            <a:ext cx="525391" cy="276999"/>
          </a:xfrm>
          <a:prstGeom prst="rect">
            <a:avLst/>
          </a:prstGeom>
          <a:noFill/>
        </p:spPr>
        <p:txBody>
          <a:bodyPr wrap="square" rtlCol="0">
            <a:spAutoFit/>
          </a:bodyPr>
          <a:lstStyle/>
          <a:p>
            <a:r>
              <a:rPr lang="de-DE" sz="1200" i="1" dirty="0">
                <a:latin typeface="Roboto Light" pitchFamily="2" charset="0"/>
                <a:ea typeface="Roboto Light" pitchFamily="2" charset="0"/>
              </a:rPr>
              <a:t>2006</a:t>
            </a:r>
          </a:p>
        </p:txBody>
      </p:sp>
      <p:pic>
        <p:nvPicPr>
          <p:cNvPr id="39" name="Grafik 38" descr="Richterin mit einfarbiger Füllung">
            <a:extLst>
              <a:ext uri="{FF2B5EF4-FFF2-40B4-BE49-F238E27FC236}">
                <a16:creationId xmlns:a16="http://schemas.microsoft.com/office/drawing/2014/main" id="{4EE75DE3-CBB5-0644-9753-A9EE0962D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1341" y="3834727"/>
            <a:ext cx="1162757" cy="1162757"/>
          </a:xfrm>
          <a:prstGeom prst="rect">
            <a:avLst/>
          </a:prstGeom>
        </p:spPr>
      </p:pic>
      <p:sp>
        <p:nvSpPr>
          <p:cNvPr id="40" name="Rounded Rectangular Callout 13">
            <a:extLst>
              <a:ext uri="{FF2B5EF4-FFF2-40B4-BE49-F238E27FC236}">
                <a16:creationId xmlns:a16="http://schemas.microsoft.com/office/drawing/2014/main" id="{EC39FC59-5774-7F4F-82E7-218A0DD3DA1D}"/>
              </a:ext>
            </a:extLst>
          </p:cNvPr>
          <p:cNvSpPr/>
          <p:nvPr/>
        </p:nvSpPr>
        <p:spPr>
          <a:xfrm>
            <a:off x="5890443" y="4803466"/>
            <a:ext cx="2008624" cy="1162757"/>
          </a:xfrm>
          <a:prstGeom prst="wedgeRoundRectCallout">
            <a:avLst>
              <a:gd name="adj1" fmla="val -55507"/>
              <a:gd name="adj2" fmla="val -79317"/>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„Das Grundrecht gewährleistet insoweit die Befugnis des Einzelnen, grundsätzlich selbst über die Preisgabe und Verwendung seiner persönlichen Daten zu bestimmen.“</a:t>
            </a:r>
          </a:p>
        </p:txBody>
      </p:sp>
      <p:pic>
        <p:nvPicPr>
          <p:cNvPr id="15" name="Grafik 14" descr="Gericht mit einfarbiger Füllung">
            <a:extLst>
              <a:ext uri="{FF2B5EF4-FFF2-40B4-BE49-F238E27FC236}">
                <a16:creationId xmlns:a16="http://schemas.microsoft.com/office/drawing/2014/main" id="{0D1FA959-9EBF-4F4E-8AA7-02CBE5CD91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89197">
            <a:off x="760692" y="2114830"/>
            <a:ext cx="914400" cy="914400"/>
          </a:xfrm>
          <a:prstGeom prst="rect">
            <a:avLst/>
          </a:prstGeom>
        </p:spPr>
      </p:pic>
      <p:sp>
        <p:nvSpPr>
          <p:cNvPr id="41" name="TextBox 8">
            <a:extLst>
              <a:ext uri="{FF2B5EF4-FFF2-40B4-BE49-F238E27FC236}">
                <a16:creationId xmlns:a16="http://schemas.microsoft.com/office/drawing/2014/main" id="{250A1071-4CD7-5E43-AA27-E8B5CA121836}"/>
              </a:ext>
            </a:extLst>
          </p:cNvPr>
          <p:cNvSpPr txBox="1"/>
          <p:nvPr/>
        </p:nvSpPr>
        <p:spPr>
          <a:xfrm>
            <a:off x="1574717" y="6244239"/>
            <a:ext cx="9848026" cy="420756"/>
          </a:xfrm>
          <a:prstGeom prst="rect">
            <a:avLst/>
          </a:prstGeom>
          <a:noFill/>
        </p:spPr>
        <p:txBody>
          <a:bodyPr wrap="square" rtlCol="0">
            <a:spAutoFit/>
          </a:bodyPr>
          <a:lstStyle/>
          <a:p>
            <a:r>
              <a:rPr lang="en-US" sz="1067" dirty="0" err="1">
                <a:solidFill>
                  <a:schemeClr val="tx2"/>
                </a:solidFill>
                <a:latin typeface="Roboto Light" pitchFamily="2" charset="0"/>
                <a:ea typeface="Roboto Light" pitchFamily="2" charset="0"/>
                <a:cs typeface="Roboto" panose="02000000000000000000" pitchFamily="2" charset="0"/>
              </a:rPr>
              <a:t>Quellen</a:t>
            </a:r>
            <a:r>
              <a:rPr lang="en-US" sz="1067" dirty="0">
                <a:solidFill>
                  <a:schemeClr val="tx2"/>
                </a:solidFill>
                <a:latin typeface="Roboto Light" pitchFamily="2" charset="0"/>
                <a:ea typeface="Roboto Light" pitchFamily="2" charset="0"/>
                <a:cs typeface="Roboto" panose="02000000000000000000" pitchFamily="2" charset="0"/>
              </a:rPr>
              <a:t>: 27. </a:t>
            </a:r>
            <a:r>
              <a:rPr lang="en-US" sz="1067" dirty="0" err="1">
                <a:solidFill>
                  <a:schemeClr val="tx2"/>
                </a:solidFill>
                <a:latin typeface="Roboto Light" pitchFamily="2" charset="0"/>
                <a:ea typeface="Roboto Light" pitchFamily="2" charset="0"/>
                <a:cs typeface="Roboto" panose="02000000000000000000" pitchFamily="2" charset="0"/>
              </a:rPr>
              <a:t>Januar</a:t>
            </a:r>
            <a:r>
              <a:rPr lang="en-US" sz="1067" dirty="0">
                <a:solidFill>
                  <a:schemeClr val="tx2"/>
                </a:solidFill>
                <a:latin typeface="Roboto Light" pitchFamily="2" charset="0"/>
                <a:ea typeface="Roboto Light" pitchFamily="2" charset="0"/>
                <a:cs typeface="Roboto" panose="02000000000000000000" pitchFamily="2" charset="0"/>
              </a:rPr>
              <a:t> 1977: Das </a:t>
            </a:r>
            <a:r>
              <a:rPr lang="en-US" sz="1067" dirty="0" err="1">
                <a:solidFill>
                  <a:schemeClr val="tx2"/>
                </a:solidFill>
                <a:latin typeface="Roboto Light" pitchFamily="2" charset="0"/>
                <a:ea typeface="Roboto Light" pitchFamily="2" charset="0"/>
                <a:cs typeface="Roboto" panose="02000000000000000000" pitchFamily="2" charset="0"/>
              </a:rPr>
              <a:t>Bundesdatenschutzgesetz</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wird</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verabschiedet</a:t>
            </a:r>
            <a:r>
              <a:rPr lang="en-US" sz="1067" dirty="0">
                <a:solidFill>
                  <a:schemeClr val="tx2"/>
                </a:solidFill>
                <a:latin typeface="Roboto Light" pitchFamily="2" charset="0"/>
                <a:ea typeface="Roboto Light" pitchFamily="2" charset="0"/>
                <a:cs typeface="Roboto" panose="02000000000000000000" pitchFamily="2" charset="0"/>
              </a:rPr>
              <a:t>, BPD, 27.01.2017,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7"/>
              </a:rPr>
              <a:t>Link</a:t>
            </a:r>
            <a:r>
              <a:rPr lang="en-US" sz="1067" dirty="0">
                <a:solidFill>
                  <a:schemeClr val="tx2"/>
                </a:solidFill>
                <a:latin typeface="Roboto Light" pitchFamily="2" charset="0"/>
                <a:ea typeface="Roboto Light" pitchFamily="2" charset="0"/>
                <a:cs typeface="Roboto" panose="02000000000000000000" pitchFamily="2" charset="0"/>
              </a:rPr>
              <a:t>.</a:t>
            </a:r>
          </a:p>
          <a:p>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Leitsätze</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zum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Urteil</a:t>
            </a:r>
            <a:r>
              <a:rPr lang="en-US" sz="1067" dirty="0">
                <a:solidFill>
                  <a:schemeClr val="tx2"/>
                </a:solidFill>
                <a:latin typeface="Roboto Light" pitchFamily="2" charset="0"/>
                <a:ea typeface="Roboto Light" pitchFamily="2" charset="0"/>
                <a:cs typeface="Roboto" panose="02000000000000000000" pitchFamily="2" charset="0"/>
              </a:rPr>
              <a:t> des </a:t>
            </a:r>
            <a:r>
              <a:rPr lang="en-US" sz="1067" dirty="0" err="1">
                <a:solidFill>
                  <a:schemeClr val="tx2"/>
                </a:solidFill>
                <a:latin typeface="Roboto Light" pitchFamily="2" charset="0"/>
                <a:ea typeface="Roboto Light" pitchFamily="2" charset="0"/>
                <a:cs typeface="Roboto" panose="02000000000000000000" pitchFamily="2" charset="0"/>
              </a:rPr>
              <a:t>Ersten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Senats</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vom</a:t>
            </a:r>
            <a:r>
              <a:rPr lang="en-US" sz="1067" dirty="0">
                <a:solidFill>
                  <a:schemeClr val="tx2"/>
                </a:solidFill>
                <a:latin typeface="Roboto Light" pitchFamily="2" charset="0"/>
                <a:ea typeface="Roboto Light" pitchFamily="2" charset="0"/>
                <a:cs typeface="Roboto" panose="02000000000000000000" pitchFamily="2" charset="0"/>
              </a:rPr>
              <a:t> 15. </a:t>
            </a:r>
            <a:r>
              <a:rPr lang="en-US" sz="1067" dirty="0" err="1">
                <a:solidFill>
                  <a:schemeClr val="tx2"/>
                </a:solidFill>
                <a:latin typeface="Roboto Light" pitchFamily="2" charset="0"/>
                <a:ea typeface="Roboto Light" pitchFamily="2" charset="0"/>
                <a:cs typeface="Roboto" panose="02000000000000000000" pitchFamily="2" charset="0"/>
              </a:rPr>
              <a:t>Dezember</a:t>
            </a:r>
            <a:r>
              <a:rPr lang="en-US" sz="1067" dirty="0">
                <a:solidFill>
                  <a:schemeClr val="tx2"/>
                </a:solidFill>
                <a:latin typeface="Roboto Light" pitchFamily="2" charset="0"/>
                <a:ea typeface="Roboto Light" pitchFamily="2" charset="0"/>
                <a:cs typeface="Roboto" panose="02000000000000000000" pitchFamily="2" charset="0"/>
              </a:rPr>
              <a:t> 1983, </a:t>
            </a:r>
            <a:r>
              <a:rPr lang="en-US" sz="1067" dirty="0" err="1">
                <a:solidFill>
                  <a:schemeClr val="tx2"/>
                </a:solidFill>
                <a:latin typeface="Roboto Light" pitchFamily="2" charset="0"/>
                <a:ea typeface="Roboto Light" pitchFamily="2" charset="0"/>
                <a:cs typeface="Roboto" panose="02000000000000000000" pitchFamily="2" charset="0"/>
              </a:rPr>
              <a:t>Bundesverfassungsgericht</a:t>
            </a:r>
            <a:r>
              <a:rPr lang="en-US" sz="1067" dirty="0">
                <a:solidFill>
                  <a:schemeClr val="tx2"/>
                </a:solidFill>
                <a:latin typeface="Roboto Light" pitchFamily="2" charset="0"/>
                <a:ea typeface="Roboto Light" pitchFamily="2" charset="0"/>
                <a:cs typeface="Roboto" panose="02000000000000000000" pitchFamily="2" charset="0"/>
              </a:rPr>
              <a:t>, 15. </a:t>
            </a:r>
            <a:r>
              <a:rPr lang="en-US" sz="1067" dirty="0" err="1">
                <a:solidFill>
                  <a:schemeClr val="tx2"/>
                </a:solidFill>
                <a:latin typeface="Roboto Light" pitchFamily="2" charset="0"/>
                <a:ea typeface="Roboto Light" pitchFamily="2" charset="0"/>
                <a:cs typeface="Roboto" panose="02000000000000000000" pitchFamily="2" charset="0"/>
              </a:rPr>
              <a:t>Dezember</a:t>
            </a:r>
            <a:r>
              <a:rPr lang="en-US" sz="1067" dirty="0">
                <a:solidFill>
                  <a:schemeClr val="tx2"/>
                </a:solidFill>
                <a:latin typeface="Roboto Light" pitchFamily="2" charset="0"/>
                <a:ea typeface="Roboto Light" pitchFamily="2" charset="0"/>
                <a:cs typeface="Roboto" panose="02000000000000000000" pitchFamily="2" charset="0"/>
              </a:rPr>
              <a:t> 1983,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8"/>
              </a:rPr>
              <a:t>Link</a:t>
            </a:r>
            <a:r>
              <a:rPr lang="en-US" sz="1067" dirty="0">
                <a:solidFill>
                  <a:schemeClr val="tx2"/>
                </a:solidFill>
                <a:latin typeface="Roboto Light" pitchFamily="2" charset="0"/>
                <a:ea typeface="Roboto Light" pitchFamily="2" charset="0"/>
                <a:cs typeface="Roboto" panose="02000000000000000000" pitchFamily="2" charset="0"/>
              </a:rPr>
              <a:t>.</a:t>
            </a:r>
          </a:p>
        </p:txBody>
      </p:sp>
      <p:sp>
        <p:nvSpPr>
          <p:cNvPr id="43" name="Textfeld 42">
            <a:extLst>
              <a:ext uri="{FF2B5EF4-FFF2-40B4-BE49-F238E27FC236}">
                <a16:creationId xmlns:a16="http://schemas.microsoft.com/office/drawing/2014/main" id="{D304CED4-F979-6E44-9034-080A15CEA89A}"/>
              </a:ext>
            </a:extLst>
          </p:cNvPr>
          <p:cNvSpPr txBox="1"/>
          <p:nvPr/>
        </p:nvSpPr>
        <p:spPr>
          <a:xfrm>
            <a:off x="8570907" y="3578574"/>
            <a:ext cx="525391" cy="276999"/>
          </a:xfrm>
          <a:prstGeom prst="rect">
            <a:avLst/>
          </a:prstGeom>
          <a:noFill/>
        </p:spPr>
        <p:txBody>
          <a:bodyPr wrap="square" rtlCol="0">
            <a:spAutoFit/>
          </a:bodyPr>
          <a:lstStyle/>
          <a:p>
            <a:r>
              <a:rPr lang="de-DE" sz="1200" i="1" dirty="0">
                <a:latin typeface="Roboto Light" pitchFamily="2" charset="0"/>
                <a:ea typeface="Roboto Light" pitchFamily="2" charset="0"/>
              </a:rPr>
              <a:t>2016</a:t>
            </a:r>
          </a:p>
        </p:txBody>
      </p:sp>
      <p:pic>
        <p:nvPicPr>
          <p:cNvPr id="45" name="Grafik 44" descr="Fliegendes Geld mit einfarbiger Füllung">
            <a:extLst>
              <a:ext uri="{FF2B5EF4-FFF2-40B4-BE49-F238E27FC236}">
                <a16:creationId xmlns:a16="http://schemas.microsoft.com/office/drawing/2014/main" id="{AC9E77DC-7E18-314A-B245-6F4AB0DFCB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4047" y="2347439"/>
            <a:ext cx="914400" cy="914400"/>
          </a:xfrm>
          <a:prstGeom prst="rect">
            <a:avLst/>
          </a:prstGeom>
        </p:spPr>
      </p:pic>
      <p:sp>
        <p:nvSpPr>
          <p:cNvPr id="46" name="Textfeld 45">
            <a:extLst>
              <a:ext uri="{FF2B5EF4-FFF2-40B4-BE49-F238E27FC236}">
                <a16:creationId xmlns:a16="http://schemas.microsoft.com/office/drawing/2014/main" id="{3282D3C5-55A0-124A-B470-5FFFD4E9BF23}"/>
              </a:ext>
            </a:extLst>
          </p:cNvPr>
          <p:cNvSpPr txBox="1"/>
          <p:nvPr/>
        </p:nvSpPr>
        <p:spPr>
          <a:xfrm rot="2069160">
            <a:off x="10066170" y="2238065"/>
            <a:ext cx="958118" cy="300082"/>
          </a:xfrm>
          <a:prstGeom prst="rect">
            <a:avLst/>
          </a:prstGeom>
          <a:noFill/>
        </p:spPr>
        <p:txBody>
          <a:bodyPr wrap="square" rtlCol="0">
            <a:spAutoFit/>
          </a:bodyPr>
          <a:lstStyle/>
          <a:p>
            <a:r>
              <a:rPr lang="en-GB" dirty="0">
                <a:solidFill>
                  <a:schemeClr val="tx2"/>
                </a:solidFill>
                <a:latin typeface="Bradley Hand ITC" panose="03070402050302030203" pitchFamily="66" charset="77"/>
              </a:rPr>
              <a:t>20. Mio €</a:t>
            </a:r>
          </a:p>
        </p:txBody>
      </p:sp>
    </p:spTree>
    <p:extLst>
      <p:ext uri="{BB962C8B-B14F-4D97-AF65-F5344CB8AC3E}">
        <p14:creationId xmlns:p14="http://schemas.microsoft.com/office/powerpoint/2010/main" val="69641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6834A-2905-2A46-86BC-11D6474B0380}"/>
              </a:ext>
            </a:extLst>
          </p:cNvPr>
          <p:cNvSpPr>
            <a:spLocks noGrp="1"/>
          </p:cNvSpPr>
          <p:nvPr>
            <p:ph type="title"/>
          </p:nvPr>
        </p:nvSpPr>
        <p:spPr/>
        <p:txBody>
          <a:bodyPr>
            <a:normAutofit/>
          </a:bodyPr>
          <a:lstStyle/>
          <a:p>
            <a:r>
              <a:rPr lang="en-GB" dirty="0"/>
              <a:t>Das </a:t>
            </a:r>
            <a:r>
              <a:rPr lang="en-GB" dirty="0" err="1"/>
              <a:t>Recht</a:t>
            </a:r>
            <a:r>
              <a:rPr lang="en-GB" dirty="0"/>
              <a:t> auf </a:t>
            </a:r>
            <a:r>
              <a:rPr lang="en-GB" dirty="0" err="1"/>
              <a:t>informationelle</a:t>
            </a:r>
            <a:r>
              <a:rPr lang="en-GB" dirty="0"/>
              <a:t> </a:t>
            </a:r>
            <a:r>
              <a:rPr lang="en-GB" dirty="0" err="1"/>
              <a:t>Selbstbestimmung</a:t>
            </a:r>
            <a:r>
              <a:rPr lang="en-GB" dirty="0"/>
              <a:t> </a:t>
            </a:r>
            <a:r>
              <a:rPr lang="en-GB" dirty="0" err="1"/>
              <a:t>ergibt</a:t>
            </a:r>
            <a:r>
              <a:rPr lang="en-GB" dirty="0"/>
              <a:t> </a:t>
            </a:r>
            <a:r>
              <a:rPr lang="en-GB" dirty="0" err="1"/>
              <a:t>sich</a:t>
            </a:r>
            <a:r>
              <a:rPr lang="en-GB" dirty="0"/>
              <a:t> also </a:t>
            </a:r>
            <a:r>
              <a:rPr lang="en-GB" dirty="0" err="1"/>
              <a:t>aus</a:t>
            </a:r>
            <a:r>
              <a:rPr lang="en-GB" dirty="0"/>
              <a:t> der </a:t>
            </a:r>
            <a:r>
              <a:rPr lang="en-GB" dirty="0" err="1"/>
              <a:t>Verfassung</a:t>
            </a:r>
            <a:endParaRPr lang="en-GB" dirty="0"/>
          </a:p>
        </p:txBody>
      </p:sp>
      <p:pic>
        <p:nvPicPr>
          <p:cNvPr id="5" name="Grafik 4" descr="Roboter">
            <a:extLst>
              <a:ext uri="{FF2B5EF4-FFF2-40B4-BE49-F238E27FC236}">
                <a16:creationId xmlns:a16="http://schemas.microsoft.com/office/drawing/2014/main" id="{3026F181-DA5E-D048-BC52-39E799944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417" y="4997988"/>
            <a:ext cx="1219200" cy="1219200"/>
          </a:xfrm>
          <a:prstGeom prst="rect">
            <a:avLst/>
          </a:prstGeom>
        </p:spPr>
      </p:pic>
      <p:sp>
        <p:nvSpPr>
          <p:cNvPr id="6" name="Rounded Rectangular Callout 13">
            <a:extLst>
              <a:ext uri="{FF2B5EF4-FFF2-40B4-BE49-F238E27FC236}">
                <a16:creationId xmlns:a16="http://schemas.microsoft.com/office/drawing/2014/main" id="{8060106D-5FA7-D04B-B5E3-A174C0D6EC38}"/>
              </a:ext>
            </a:extLst>
          </p:cNvPr>
          <p:cNvSpPr/>
          <p:nvPr/>
        </p:nvSpPr>
        <p:spPr>
          <a:xfrm>
            <a:off x="9167446" y="2977663"/>
            <a:ext cx="2688554" cy="1926912"/>
          </a:xfrm>
          <a:prstGeom prst="wedgeRoundRectCallout">
            <a:avLst>
              <a:gd name="adj1" fmla="val 25090"/>
              <a:gd name="adj2" fmla="val 59502"/>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Als verantwortungsbewusste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Datenwissenschaftler:innen</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schützen wir die verfassungsrechtlich garantierten Persönlich-</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keitsrechte</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(Datenschutz) durch strukturelle Maßnahmen und eine funktionierende IT (Datensicherheit)</a:t>
            </a:r>
          </a:p>
        </p:txBody>
      </p:sp>
      <p:pic>
        <p:nvPicPr>
          <p:cNvPr id="9" name="Grafik 8">
            <a:extLst>
              <a:ext uri="{FF2B5EF4-FFF2-40B4-BE49-F238E27FC236}">
                <a16:creationId xmlns:a16="http://schemas.microsoft.com/office/drawing/2014/main" id="{FDA1D572-6498-B844-92C5-09ACBAC26137}"/>
              </a:ext>
            </a:extLst>
          </p:cNvPr>
          <p:cNvPicPr>
            <a:picLocks noChangeAspect="1"/>
          </p:cNvPicPr>
          <p:nvPr/>
        </p:nvPicPr>
        <p:blipFill>
          <a:blip r:embed="rId5"/>
          <a:stretch>
            <a:fillRect/>
          </a:stretch>
        </p:blipFill>
        <p:spPr>
          <a:xfrm>
            <a:off x="336000" y="1543422"/>
            <a:ext cx="4320518" cy="4518837"/>
          </a:xfrm>
          <a:prstGeom prst="rect">
            <a:avLst/>
          </a:prstGeom>
        </p:spPr>
      </p:pic>
      <p:sp>
        <p:nvSpPr>
          <p:cNvPr id="11" name="TextBox 8">
            <a:extLst>
              <a:ext uri="{FF2B5EF4-FFF2-40B4-BE49-F238E27FC236}">
                <a16:creationId xmlns:a16="http://schemas.microsoft.com/office/drawing/2014/main" id="{CA721C94-B79D-2049-8F51-16D5DA6CAB59}"/>
              </a:ext>
            </a:extLst>
          </p:cNvPr>
          <p:cNvSpPr txBox="1"/>
          <p:nvPr/>
        </p:nvSpPr>
        <p:spPr>
          <a:xfrm>
            <a:off x="1574717" y="6244239"/>
            <a:ext cx="9630312" cy="584968"/>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t>
            </a:r>
            <a:r>
              <a:rPr lang="en-US" sz="1067" dirty="0" err="1">
                <a:solidFill>
                  <a:schemeClr val="tx2"/>
                </a:solidFill>
                <a:latin typeface="Roboto Light" pitchFamily="2" charset="0"/>
                <a:ea typeface="Roboto Light" pitchFamily="2" charset="0"/>
                <a:cs typeface="Roboto" panose="02000000000000000000" pitchFamily="2" charset="0"/>
              </a:rPr>
              <a:t>Grundgesetz</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für</a:t>
            </a:r>
            <a:r>
              <a:rPr lang="en-US" sz="1067" dirty="0">
                <a:solidFill>
                  <a:schemeClr val="tx2"/>
                </a:solidFill>
                <a:latin typeface="Roboto Light" pitchFamily="2" charset="0"/>
                <a:ea typeface="Roboto Light" pitchFamily="2" charset="0"/>
                <a:cs typeface="Roboto" panose="02000000000000000000" pitchFamily="2" charset="0"/>
              </a:rPr>
              <a:t> die </a:t>
            </a:r>
            <a:r>
              <a:rPr lang="en-US" sz="1067" dirty="0" err="1">
                <a:solidFill>
                  <a:schemeClr val="tx2"/>
                </a:solidFill>
                <a:latin typeface="Roboto Light" pitchFamily="2" charset="0"/>
                <a:ea typeface="Roboto Light" pitchFamily="2" charset="0"/>
                <a:cs typeface="Roboto" panose="02000000000000000000" pitchFamily="2" charset="0"/>
              </a:rPr>
              <a:t>Bundesrepublik</a:t>
            </a:r>
            <a:r>
              <a:rPr lang="en-US" sz="1067" dirty="0">
                <a:solidFill>
                  <a:schemeClr val="tx2"/>
                </a:solidFill>
                <a:latin typeface="Roboto Light" pitchFamily="2" charset="0"/>
                <a:ea typeface="Roboto Light" pitchFamily="2" charset="0"/>
                <a:cs typeface="Roboto" panose="02000000000000000000" pitchFamily="2" charset="0"/>
              </a:rPr>
              <a:t> Deutschland in der </a:t>
            </a:r>
            <a:r>
              <a:rPr lang="en-US" sz="1067" dirty="0" err="1">
                <a:solidFill>
                  <a:schemeClr val="tx2"/>
                </a:solidFill>
                <a:latin typeface="Roboto Light" pitchFamily="2" charset="0"/>
                <a:ea typeface="Roboto Light" pitchFamily="2" charset="0"/>
                <a:cs typeface="Roboto" panose="02000000000000000000" pitchFamily="2" charset="0"/>
              </a:rPr>
              <a:t>im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Bundesgesetzblatt</a:t>
            </a:r>
            <a:r>
              <a:rPr lang="en-US" sz="1067" dirty="0">
                <a:solidFill>
                  <a:schemeClr val="tx2"/>
                </a:solidFill>
                <a:latin typeface="Roboto Light" pitchFamily="2" charset="0"/>
                <a:ea typeface="Roboto Light" pitchFamily="2" charset="0"/>
                <a:cs typeface="Roboto" panose="02000000000000000000" pitchFamily="2" charset="0"/>
              </a:rPr>
              <a:t> Teil III, </a:t>
            </a:r>
            <a:r>
              <a:rPr lang="en-US" sz="1067" dirty="0" err="1">
                <a:solidFill>
                  <a:schemeClr val="tx2"/>
                </a:solidFill>
                <a:latin typeface="Roboto Light" pitchFamily="2" charset="0"/>
                <a:ea typeface="Roboto Light" pitchFamily="2" charset="0"/>
                <a:cs typeface="Roboto" panose="02000000000000000000" pitchFamily="2" charset="0"/>
              </a:rPr>
              <a:t>Gliederungsnummer</a:t>
            </a:r>
            <a:r>
              <a:rPr lang="en-US" sz="1067" dirty="0">
                <a:solidFill>
                  <a:schemeClr val="tx2"/>
                </a:solidFill>
                <a:latin typeface="Roboto Light" pitchFamily="2" charset="0"/>
                <a:ea typeface="Roboto Light" pitchFamily="2" charset="0"/>
                <a:cs typeface="Roboto" panose="02000000000000000000" pitchFamily="2" charset="0"/>
              </a:rPr>
              <a:t> 100-1, </a:t>
            </a:r>
            <a:r>
              <a:rPr lang="en-US" sz="1067" dirty="0" err="1">
                <a:solidFill>
                  <a:schemeClr val="tx2"/>
                </a:solidFill>
                <a:latin typeface="Roboto Light" pitchFamily="2" charset="0"/>
                <a:ea typeface="Roboto Light" pitchFamily="2" charset="0"/>
                <a:cs typeface="Roboto" panose="02000000000000000000" pitchFamily="2" charset="0"/>
              </a:rPr>
              <a:t>veröffentlichten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bereinigten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Fassung</a:t>
            </a:r>
            <a:r>
              <a:rPr lang="en-US" sz="1067" dirty="0">
                <a:solidFill>
                  <a:schemeClr val="tx2"/>
                </a:solidFill>
                <a:latin typeface="Roboto Light" pitchFamily="2" charset="0"/>
                <a:ea typeface="Roboto Light" pitchFamily="2" charset="0"/>
                <a:cs typeface="Roboto" panose="02000000000000000000" pitchFamily="2" charset="0"/>
              </a:rPr>
              <a:t>, das </a:t>
            </a:r>
            <a:r>
              <a:rPr lang="en-US" sz="1067" dirty="0" err="1">
                <a:solidFill>
                  <a:schemeClr val="tx2"/>
                </a:solidFill>
                <a:latin typeface="Roboto Light" pitchFamily="2" charset="0"/>
                <a:ea typeface="Roboto Light" pitchFamily="2" charset="0"/>
                <a:cs typeface="Roboto" panose="02000000000000000000" pitchFamily="2" charset="0"/>
              </a:rPr>
              <a:t>zuletzt</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durch</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Artikel</a:t>
            </a:r>
            <a:r>
              <a:rPr lang="en-US" sz="1067" dirty="0">
                <a:solidFill>
                  <a:schemeClr val="tx2"/>
                </a:solidFill>
                <a:latin typeface="Roboto Light" pitchFamily="2" charset="0"/>
                <a:ea typeface="Roboto Light" pitchFamily="2" charset="0"/>
                <a:cs typeface="Roboto" panose="02000000000000000000" pitchFamily="2" charset="0"/>
              </a:rPr>
              <a:t> 1 u. 2 </a:t>
            </a:r>
            <a:r>
              <a:rPr lang="en-US" sz="1067" dirty="0" err="1">
                <a:solidFill>
                  <a:schemeClr val="tx2"/>
                </a:solidFill>
                <a:latin typeface="Roboto Light" pitchFamily="2" charset="0"/>
                <a:ea typeface="Roboto Light" pitchFamily="2" charset="0"/>
                <a:cs typeface="Roboto" panose="02000000000000000000" pitchFamily="2" charset="0"/>
              </a:rPr>
              <a:t>Satz</a:t>
            </a:r>
            <a:r>
              <a:rPr lang="en-US" sz="1067" dirty="0">
                <a:solidFill>
                  <a:schemeClr val="tx2"/>
                </a:solidFill>
                <a:latin typeface="Roboto Light" pitchFamily="2" charset="0"/>
                <a:ea typeface="Roboto Light" pitchFamily="2" charset="0"/>
                <a:cs typeface="Roboto" panose="02000000000000000000" pitchFamily="2" charset="0"/>
              </a:rPr>
              <a:t> 2 des </a:t>
            </a:r>
            <a:r>
              <a:rPr lang="en-US" sz="1067" dirty="0" err="1">
                <a:solidFill>
                  <a:schemeClr val="tx2"/>
                </a:solidFill>
                <a:latin typeface="Roboto Light" pitchFamily="2" charset="0"/>
                <a:ea typeface="Roboto Light" pitchFamily="2" charset="0"/>
                <a:cs typeface="Roboto" panose="02000000000000000000" pitchFamily="2" charset="0"/>
              </a:rPr>
              <a:t>Gesetzes</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vom</a:t>
            </a:r>
            <a:r>
              <a:rPr lang="en-US" sz="1067" dirty="0">
                <a:solidFill>
                  <a:schemeClr val="tx2"/>
                </a:solidFill>
                <a:latin typeface="Roboto Light" pitchFamily="2" charset="0"/>
                <a:ea typeface="Roboto Light" pitchFamily="2" charset="0"/>
                <a:cs typeface="Roboto" panose="02000000000000000000" pitchFamily="2" charset="0"/>
              </a:rPr>
              <a:t> 29. September 2020 (</a:t>
            </a:r>
            <a:r>
              <a:rPr lang="en-US" sz="1067" dirty="0" err="1">
                <a:solidFill>
                  <a:schemeClr val="tx2"/>
                </a:solidFill>
                <a:latin typeface="Roboto Light" pitchFamily="2" charset="0"/>
                <a:ea typeface="Roboto Light" pitchFamily="2" charset="0"/>
                <a:cs typeface="Roboto" panose="02000000000000000000" pitchFamily="2" charset="0"/>
              </a:rPr>
              <a:t>BGBl</a:t>
            </a:r>
            <a:r>
              <a:rPr lang="en-US" sz="1067" dirty="0">
                <a:solidFill>
                  <a:schemeClr val="tx2"/>
                </a:solidFill>
                <a:latin typeface="Roboto Light" pitchFamily="2" charset="0"/>
                <a:ea typeface="Roboto Light" pitchFamily="2" charset="0"/>
                <a:cs typeface="Roboto" panose="02000000000000000000" pitchFamily="2" charset="0"/>
              </a:rPr>
              <a:t>. I S. 2048) </a:t>
            </a:r>
            <a:r>
              <a:rPr lang="en-US" sz="1067" dirty="0" err="1">
                <a:solidFill>
                  <a:schemeClr val="tx2"/>
                </a:solidFill>
                <a:latin typeface="Roboto Light" pitchFamily="2" charset="0"/>
                <a:ea typeface="Roboto Light" pitchFamily="2" charset="0"/>
                <a:cs typeface="Roboto" panose="02000000000000000000" pitchFamily="2" charset="0"/>
              </a:rPr>
              <a:t>geändert</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worden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ist</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Webauftritt</a:t>
            </a:r>
            <a:r>
              <a:rPr lang="en-US" sz="1067" dirty="0">
                <a:solidFill>
                  <a:schemeClr val="tx2"/>
                </a:solidFill>
                <a:latin typeface="Roboto Light" pitchFamily="2" charset="0"/>
                <a:ea typeface="Roboto Light" pitchFamily="2" charset="0"/>
                <a:cs typeface="Roboto" panose="02000000000000000000" pitchFamily="2" charset="0"/>
              </a:rPr>
              <a:t> des </a:t>
            </a:r>
            <a:r>
              <a:rPr lang="en-US" sz="1067" dirty="0" err="1">
                <a:solidFill>
                  <a:schemeClr val="tx2"/>
                </a:solidFill>
                <a:latin typeface="Roboto Light" pitchFamily="2" charset="0"/>
                <a:ea typeface="Roboto Light" pitchFamily="2" charset="0"/>
                <a:cs typeface="Roboto" panose="02000000000000000000" pitchFamily="2" charset="0"/>
              </a:rPr>
              <a:t>Deutschen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Bundestags</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6"/>
              </a:rPr>
              <a:t>Link</a:t>
            </a:r>
            <a:r>
              <a:rPr lang="en-US" sz="1067" dirty="0">
                <a:solidFill>
                  <a:schemeClr val="tx2"/>
                </a:solidFill>
                <a:latin typeface="Roboto Light" pitchFamily="2" charset="0"/>
                <a:ea typeface="Roboto Light" pitchFamily="2" charset="0"/>
                <a:cs typeface="Roboto" panose="02000000000000000000" pitchFamily="2" charset="0"/>
              </a:rPr>
              <a:t>.</a:t>
            </a:r>
          </a:p>
        </p:txBody>
      </p:sp>
      <p:sp>
        <p:nvSpPr>
          <p:cNvPr id="12" name="Abgerundetes Rechteck 11">
            <a:extLst>
              <a:ext uri="{FF2B5EF4-FFF2-40B4-BE49-F238E27FC236}">
                <a16:creationId xmlns:a16="http://schemas.microsoft.com/office/drawing/2014/main" id="{A02B8DE1-AACD-104D-B091-1DE7A08E6427}"/>
              </a:ext>
            </a:extLst>
          </p:cNvPr>
          <p:cNvSpPr/>
          <p:nvPr/>
        </p:nvSpPr>
        <p:spPr>
          <a:xfrm rot="21050650">
            <a:off x="5130074" y="3103345"/>
            <a:ext cx="3563816" cy="1477106"/>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Roboto Light" panose="02000000000000000000" pitchFamily="2" charset="0"/>
                <a:ea typeface="Roboto Light" panose="02000000000000000000" pitchFamily="2" charset="0"/>
              </a:rPr>
              <a:t>Allgemeines</a:t>
            </a:r>
            <a:r>
              <a:rPr lang="en-GB" sz="2800" dirty="0">
                <a:solidFill>
                  <a:srgbClr val="C00000"/>
                </a:solidFill>
                <a:latin typeface="Roboto Light" panose="02000000000000000000" pitchFamily="2" charset="0"/>
                <a:ea typeface="Roboto Light" panose="02000000000000000000" pitchFamily="2" charset="0"/>
              </a:rPr>
              <a:t> </a:t>
            </a:r>
            <a:r>
              <a:rPr lang="en-GB" sz="2800" dirty="0" err="1">
                <a:solidFill>
                  <a:srgbClr val="C00000"/>
                </a:solidFill>
                <a:latin typeface="Roboto Light" panose="02000000000000000000" pitchFamily="2" charset="0"/>
                <a:ea typeface="Roboto Light" panose="02000000000000000000" pitchFamily="2" charset="0"/>
              </a:rPr>
              <a:t>Persönlichkeitsrecht</a:t>
            </a:r>
            <a:r>
              <a:rPr lang="en-GB" sz="2800" dirty="0">
                <a:solidFill>
                  <a:srgbClr val="C00000"/>
                </a:solidFill>
                <a:latin typeface="Roboto Light" panose="02000000000000000000" pitchFamily="2" charset="0"/>
                <a:ea typeface="Roboto Light" panose="02000000000000000000" pitchFamily="2" charset="0"/>
              </a:rPr>
              <a:t> (APR)</a:t>
            </a:r>
          </a:p>
        </p:txBody>
      </p:sp>
      <p:sp>
        <p:nvSpPr>
          <p:cNvPr id="13" name="Geschweifte Klammer rechts 12">
            <a:extLst>
              <a:ext uri="{FF2B5EF4-FFF2-40B4-BE49-F238E27FC236}">
                <a16:creationId xmlns:a16="http://schemas.microsoft.com/office/drawing/2014/main" id="{511D0C38-5ED9-0F44-892D-F26A133EB72E}"/>
              </a:ext>
            </a:extLst>
          </p:cNvPr>
          <p:cNvSpPr/>
          <p:nvPr/>
        </p:nvSpPr>
        <p:spPr>
          <a:xfrm>
            <a:off x="4656518" y="3235449"/>
            <a:ext cx="378740" cy="1926912"/>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672837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E6A7B-A80B-E347-9DD8-82AF709DFBB0}"/>
              </a:ext>
            </a:extLst>
          </p:cNvPr>
          <p:cNvSpPr>
            <a:spLocks noGrp="1"/>
          </p:cNvSpPr>
          <p:nvPr>
            <p:ph type="title"/>
          </p:nvPr>
        </p:nvSpPr>
        <p:spPr/>
        <p:txBody>
          <a:bodyPr>
            <a:normAutofit/>
          </a:bodyPr>
          <a:lstStyle/>
          <a:p>
            <a:r>
              <a:rPr lang="en-GB" dirty="0"/>
              <a:t>Die </a:t>
            </a:r>
            <a:r>
              <a:rPr lang="en-GB" dirty="0" err="1"/>
              <a:t>Neuerung</a:t>
            </a:r>
            <a:r>
              <a:rPr lang="en-GB" dirty="0"/>
              <a:t> </a:t>
            </a:r>
            <a:r>
              <a:rPr lang="en-GB" dirty="0" err="1"/>
              <a:t>durch</a:t>
            </a:r>
            <a:r>
              <a:rPr lang="en-GB" dirty="0"/>
              <a:t> die DSGVO </a:t>
            </a:r>
            <a:r>
              <a:rPr lang="en-GB" dirty="0" err="1"/>
              <a:t>ist</a:t>
            </a:r>
            <a:r>
              <a:rPr lang="en-GB" dirty="0"/>
              <a:t> </a:t>
            </a:r>
            <a:r>
              <a:rPr lang="en-GB" dirty="0" err="1"/>
              <a:t>für</a:t>
            </a:r>
            <a:r>
              <a:rPr lang="en-GB" dirty="0"/>
              <a:t> digital- und </a:t>
            </a:r>
            <a:r>
              <a:rPr lang="en-GB" dirty="0" err="1"/>
              <a:t>datenorientierte</a:t>
            </a:r>
            <a:r>
              <a:rPr lang="en-GB" dirty="0"/>
              <a:t> </a:t>
            </a:r>
            <a:r>
              <a:rPr lang="en-GB" dirty="0" err="1"/>
              <a:t>Organisationen</a:t>
            </a:r>
            <a:r>
              <a:rPr lang="en-GB" dirty="0"/>
              <a:t> </a:t>
            </a:r>
            <a:r>
              <a:rPr lang="en-GB" dirty="0" err="1"/>
              <a:t>kein</a:t>
            </a:r>
            <a:r>
              <a:rPr lang="en-GB" dirty="0"/>
              <a:t> </a:t>
            </a:r>
            <a:r>
              <a:rPr lang="en-GB" dirty="0" err="1"/>
              <a:t>beliebtes</a:t>
            </a:r>
            <a:r>
              <a:rPr lang="en-GB" dirty="0"/>
              <a:t> </a:t>
            </a:r>
            <a:r>
              <a:rPr lang="en-GB" dirty="0" err="1"/>
              <a:t>Thema</a:t>
            </a:r>
            <a:endParaRPr lang="en-GB" dirty="0"/>
          </a:p>
        </p:txBody>
      </p:sp>
      <p:pic>
        <p:nvPicPr>
          <p:cNvPr id="4" name="Grafik 3">
            <a:extLst>
              <a:ext uri="{FF2B5EF4-FFF2-40B4-BE49-F238E27FC236}">
                <a16:creationId xmlns:a16="http://schemas.microsoft.com/office/drawing/2014/main" id="{747ADFE6-003E-0B4F-8BFB-D4223781162D}"/>
              </a:ext>
            </a:extLst>
          </p:cNvPr>
          <p:cNvPicPr>
            <a:picLocks noChangeAspect="1"/>
          </p:cNvPicPr>
          <p:nvPr/>
        </p:nvPicPr>
        <p:blipFill>
          <a:blip r:embed="rId3"/>
          <a:stretch>
            <a:fillRect/>
          </a:stretch>
        </p:blipFill>
        <p:spPr>
          <a:xfrm>
            <a:off x="336000" y="1751524"/>
            <a:ext cx="3879161" cy="4417593"/>
          </a:xfrm>
          <a:prstGeom prst="rect">
            <a:avLst/>
          </a:prstGeom>
        </p:spPr>
      </p:pic>
      <p:sp>
        <p:nvSpPr>
          <p:cNvPr id="24" name="TextBox 8">
            <a:extLst>
              <a:ext uri="{FF2B5EF4-FFF2-40B4-BE49-F238E27FC236}">
                <a16:creationId xmlns:a16="http://schemas.microsoft.com/office/drawing/2014/main" id="{0298D0C9-1765-5047-A716-41E71198AF3D}"/>
              </a:ext>
            </a:extLst>
          </p:cNvPr>
          <p:cNvSpPr txBox="1"/>
          <p:nvPr/>
        </p:nvSpPr>
        <p:spPr>
          <a:xfrm>
            <a:off x="1574717" y="6244239"/>
            <a:ext cx="9848026" cy="256545"/>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t>
            </a:r>
            <a:r>
              <a:rPr lang="en-US" sz="1067" dirty="0" err="1">
                <a:solidFill>
                  <a:schemeClr val="tx2"/>
                </a:solidFill>
                <a:latin typeface="Roboto Light" pitchFamily="2" charset="0"/>
                <a:ea typeface="Roboto Light" pitchFamily="2" charset="0"/>
                <a:cs typeface="Roboto" panose="02000000000000000000" pitchFamily="2" charset="0"/>
              </a:rPr>
              <a:t>Zwei</a:t>
            </a:r>
            <a:r>
              <a:rPr lang="en-US" sz="1067" dirty="0">
                <a:solidFill>
                  <a:schemeClr val="tx2"/>
                </a:solidFill>
                <a:latin typeface="Roboto Light" pitchFamily="2" charset="0"/>
                <a:ea typeface="Roboto Light" pitchFamily="2" charset="0"/>
                <a:cs typeface="Roboto" panose="02000000000000000000" pitchFamily="2" charset="0"/>
              </a:rPr>
              <a:t> Jahre DS-GVO: </a:t>
            </a:r>
            <a:r>
              <a:rPr lang="en-US" sz="1067" dirty="0" err="1">
                <a:solidFill>
                  <a:schemeClr val="tx2"/>
                </a:solidFill>
                <a:latin typeface="Roboto Light" pitchFamily="2" charset="0"/>
                <a:ea typeface="Roboto Light" pitchFamily="2" charset="0"/>
                <a:cs typeface="Roboto" panose="02000000000000000000" pitchFamily="2" charset="0"/>
              </a:rPr>
              <a:t>Bitkom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zieht</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durchwachsene</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Bilanz</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Krösmann</a:t>
            </a:r>
            <a:r>
              <a:rPr lang="en-US" sz="1067" dirty="0">
                <a:solidFill>
                  <a:schemeClr val="tx2"/>
                </a:solidFill>
                <a:latin typeface="Roboto Light" pitchFamily="2" charset="0"/>
                <a:ea typeface="Roboto Light" pitchFamily="2" charset="0"/>
                <a:cs typeface="Roboto" panose="02000000000000000000" pitchFamily="2" charset="0"/>
              </a:rPr>
              <a:t> &amp; </a:t>
            </a:r>
            <a:r>
              <a:rPr lang="en-US" sz="1067" dirty="0" err="1">
                <a:solidFill>
                  <a:schemeClr val="tx2"/>
                </a:solidFill>
                <a:latin typeface="Roboto Light" pitchFamily="2" charset="0"/>
                <a:ea typeface="Roboto Light" pitchFamily="2" charset="0"/>
                <a:cs typeface="Roboto" panose="02000000000000000000" pitchFamily="2" charset="0"/>
              </a:rPr>
              <a:t>Weiß</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bitkom</a:t>
            </a:r>
            <a:r>
              <a:rPr lang="en-US" sz="1067" dirty="0">
                <a:solidFill>
                  <a:schemeClr val="tx2"/>
                </a:solidFill>
                <a:latin typeface="Roboto Light" pitchFamily="2" charset="0"/>
                <a:ea typeface="Roboto Light" pitchFamily="2" charset="0"/>
                <a:cs typeface="Roboto" panose="02000000000000000000" pitchFamily="2" charset="0"/>
              </a:rPr>
              <a:t> Presse, 20.05.20,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4"/>
              </a:rPr>
              <a:t>Link</a:t>
            </a:r>
            <a:r>
              <a:rPr lang="en-US" sz="1067" dirty="0">
                <a:solidFill>
                  <a:schemeClr val="tx2"/>
                </a:solidFill>
                <a:latin typeface="Roboto Light" pitchFamily="2" charset="0"/>
                <a:ea typeface="Roboto Light" pitchFamily="2" charset="0"/>
                <a:cs typeface="Roboto" panose="02000000000000000000" pitchFamily="2" charset="0"/>
              </a:rPr>
              <a:t>.</a:t>
            </a:r>
          </a:p>
        </p:txBody>
      </p:sp>
      <p:sp>
        <p:nvSpPr>
          <p:cNvPr id="25" name="Rounded Rectangular Callout 13">
            <a:extLst>
              <a:ext uri="{FF2B5EF4-FFF2-40B4-BE49-F238E27FC236}">
                <a16:creationId xmlns:a16="http://schemas.microsoft.com/office/drawing/2014/main" id="{76EEC475-BF50-8342-AF76-08BC51FF4319}"/>
              </a:ext>
            </a:extLst>
          </p:cNvPr>
          <p:cNvSpPr/>
          <p:nvPr/>
        </p:nvSpPr>
        <p:spPr>
          <a:xfrm>
            <a:off x="4215161" y="1751524"/>
            <a:ext cx="6902782" cy="2559219"/>
          </a:xfrm>
          <a:prstGeom prst="wedgeRoundRectCallout">
            <a:avLst>
              <a:gd name="adj1" fmla="val 36211"/>
              <a:gd name="adj2" fmla="val 70697"/>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t>
            </a:r>
            <a:r>
              <a:rPr lang="de-DE" sz="1333" b="1"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Die Corona-Krise zeigt, welche herausragende Bedeutung der Datenschutz in Deutschland inzwischen hat. Dabei dominiert der Datenschutz selbst in dieser Krisensituation viele weitere Rechte wie das Recht auf körperliche Unversehrtheit, Versammlungsfreiheit, Gewerbefreiheit oder den Zugang zu schulischer Bildung</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So werden einerseits weitgehende Einschränkungen von Grundrechten akzeptiert, gleichzeitig scheiterte die Veröffentlichung einer von vielen Einschränkungen befreienden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Tracing</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-App an Datenschutzbedenken. Schulen können ihren Unterrichtsbetrieb nicht wieder aufnehmen und verlieren zu vielen Schülern einen funktionierenden Kontakt, gleichzeitig wird Lehrern der Einsatz vieler gut funktionierender Videoplattformen mit Hinweisen auf Datenschutzprobleme kategorisch verboten. Offenkundig ist das bislang gut ausbalancierte System an Freiheits- und Schutzrechten mit der DS-GVO aus den Fugen geraten.“</a:t>
            </a:r>
          </a:p>
        </p:txBody>
      </p:sp>
      <p:pic>
        <p:nvPicPr>
          <p:cNvPr id="28" name="Grafik 27" descr="Büromitarbeiter mit einfarbiger Füllung">
            <a:extLst>
              <a:ext uri="{FF2B5EF4-FFF2-40B4-BE49-F238E27FC236}">
                <a16:creationId xmlns:a16="http://schemas.microsoft.com/office/drawing/2014/main" id="{AE97EB79-1A99-0C4A-8CA4-F24B38CAEF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9543" y="4310743"/>
            <a:ext cx="1473200" cy="1473200"/>
          </a:xfrm>
          <a:prstGeom prst="rect">
            <a:avLst/>
          </a:prstGeom>
        </p:spPr>
      </p:pic>
      <p:sp>
        <p:nvSpPr>
          <p:cNvPr id="29" name="Textfeld 28">
            <a:extLst>
              <a:ext uri="{FF2B5EF4-FFF2-40B4-BE49-F238E27FC236}">
                <a16:creationId xmlns:a16="http://schemas.microsoft.com/office/drawing/2014/main" id="{6013D178-7E71-5F43-AB4E-7FD335C17128}"/>
              </a:ext>
            </a:extLst>
          </p:cNvPr>
          <p:cNvSpPr txBox="1"/>
          <p:nvPr/>
        </p:nvSpPr>
        <p:spPr>
          <a:xfrm>
            <a:off x="9855200" y="5645897"/>
            <a:ext cx="1654629" cy="523220"/>
          </a:xfrm>
          <a:prstGeom prst="rect">
            <a:avLst/>
          </a:prstGeom>
          <a:noFill/>
        </p:spPr>
        <p:txBody>
          <a:bodyPr wrap="square" rtlCol="0">
            <a:spAutoFit/>
          </a:bodyPr>
          <a:lstStyle/>
          <a:p>
            <a:pPr algn="ctr"/>
            <a:r>
              <a:rPr lang="en-US" sz="1400" i="1" spc="42" dirty="0">
                <a:solidFill>
                  <a:srgbClr val="3D3D3B"/>
                </a:solidFill>
                <a:latin typeface="Roboto Light" panose="02000000000000000000" pitchFamily="2" charset="0"/>
                <a:ea typeface="Roboto Light" panose="02000000000000000000" pitchFamily="2" charset="0"/>
              </a:rPr>
              <a:t>Achim Berg </a:t>
            </a:r>
            <a:r>
              <a:rPr lang="en-US" sz="1400" i="1" spc="42" dirty="0" err="1">
                <a:solidFill>
                  <a:srgbClr val="3D3D3B"/>
                </a:solidFill>
                <a:latin typeface="Roboto Light" panose="02000000000000000000" pitchFamily="2" charset="0"/>
                <a:ea typeface="Roboto Light" panose="02000000000000000000" pitchFamily="2" charset="0"/>
              </a:rPr>
              <a:t>Bitkom</a:t>
            </a:r>
            <a:r>
              <a:rPr lang="en-US" sz="1400" i="1" spc="42" dirty="0">
                <a:solidFill>
                  <a:srgbClr val="3D3D3B"/>
                </a:solidFill>
                <a:latin typeface="Roboto Light" panose="02000000000000000000" pitchFamily="2" charset="0"/>
                <a:ea typeface="Roboto Light" panose="02000000000000000000" pitchFamily="2" charset="0"/>
              </a:rPr>
              <a:t> </a:t>
            </a:r>
            <a:r>
              <a:rPr lang="en-US" sz="1400" i="1" spc="42" dirty="0" err="1">
                <a:solidFill>
                  <a:srgbClr val="3D3D3B"/>
                </a:solidFill>
                <a:latin typeface="Roboto Light" panose="02000000000000000000" pitchFamily="2" charset="0"/>
                <a:ea typeface="Roboto Light" panose="02000000000000000000" pitchFamily="2" charset="0"/>
              </a:rPr>
              <a:t>Präsident</a:t>
            </a:r>
            <a:endParaRPr lang="en-US" sz="1400" i="1" spc="42" dirty="0">
              <a:solidFill>
                <a:srgbClr val="3D3D3B"/>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2702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E6A7B-A80B-E347-9DD8-82AF709DFBB0}"/>
              </a:ext>
            </a:extLst>
          </p:cNvPr>
          <p:cNvSpPr>
            <a:spLocks noGrp="1"/>
          </p:cNvSpPr>
          <p:nvPr>
            <p:ph type="title"/>
          </p:nvPr>
        </p:nvSpPr>
        <p:spPr/>
        <p:txBody>
          <a:bodyPr/>
          <a:lstStyle/>
          <a:p>
            <a:r>
              <a:rPr lang="en-GB" dirty="0" err="1"/>
              <a:t>Doch</a:t>
            </a:r>
            <a:r>
              <a:rPr lang="en-GB" dirty="0"/>
              <a:t> </a:t>
            </a:r>
            <a:r>
              <a:rPr lang="en-GB" dirty="0" err="1"/>
              <a:t>trotz</a:t>
            </a:r>
            <a:r>
              <a:rPr lang="en-GB" dirty="0"/>
              <a:t> </a:t>
            </a:r>
            <a:r>
              <a:rPr lang="en-GB" dirty="0" err="1"/>
              <a:t>aller</a:t>
            </a:r>
            <a:r>
              <a:rPr lang="en-GB" dirty="0"/>
              <a:t> </a:t>
            </a:r>
            <a:r>
              <a:rPr lang="en-GB" dirty="0" err="1"/>
              <a:t>derzeitigen</a:t>
            </a:r>
            <a:r>
              <a:rPr lang="en-GB" dirty="0"/>
              <a:t> </a:t>
            </a:r>
            <a:r>
              <a:rPr lang="en-GB" dirty="0" err="1"/>
              <a:t>Hürden</a:t>
            </a:r>
            <a:r>
              <a:rPr lang="en-GB" dirty="0"/>
              <a:t> </a:t>
            </a:r>
            <a:r>
              <a:rPr lang="en-GB" dirty="0" err="1"/>
              <a:t>sehen</a:t>
            </a:r>
            <a:r>
              <a:rPr lang="en-GB" dirty="0"/>
              <a:t> die </a:t>
            </a:r>
            <a:r>
              <a:rPr lang="en-GB" dirty="0" err="1"/>
              <a:t>deutschen</a:t>
            </a:r>
            <a:r>
              <a:rPr lang="en-GB" dirty="0"/>
              <a:t> </a:t>
            </a:r>
            <a:r>
              <a:rPr lang="en-GB" dirty="0" err="1"/>
              <a:t>Unternehmen</a:t>
            </a:r>
            <a:r>
              <a:rPr lang="en-GB" dirty="0"/>
              <a:t> den </a:t>
            </a:r>
            <a:r>
              <a:rPr lang="en-GB" dirty="0" err="1"/>
              <a:t>Datenschutz</a:t>
            </a:r>
            <a:r>
              <a:rPr lang="en-GB" dirty="0"/>
              <a:t> </a:t>
            </a:r>
            <a:r>
              <a:rPr lang="en-GB" dirty="0" err="1"/>
              <a:t>positiv</a:t>
            </a:r>
            <a:endParaRPr lang="en-GB" dirty="0"/>
          </a:p>
        </p:txBody>
      </p:sp>
      <p:pic>
        <p:nvPicPr>
          <p:cNvPr id="5" name="Grafik 4">
            <a:extLst>
              <a:ext uri="{FF2B5EF4-FFF2-40B4-BE49-F238E27FC236}">
                <a16:creationId xmlns:a16="http://schemas.microsoft.com/office/drawing/2014/main" id="{0132DEF5-6250-8847-8BCC-CD6BDEF3F7EE}"/>
              </a:ext>
            </a:extLst>
          </p:cNvPr>
          <p:cNvPicPr>
            <a:picLocks noChangeAspect="1"/>
          </p:cNvPicPr>
          <p:nvPr/>
        </p:nvPicPr>
        <p:blipFill>
          <a:blip r:embed="rId3"/>
          <a:stretch>
            <a:fillRect/>
          </a:stretch>
        </p:blipFill>
        <p:spPr>
          <a:xfrm>
            <a:off x="336000" y="1676403"/>
            <a:ext cx="3520534" cy="4417593"/>
          </a:xfrm>
          <a:prstGeom prst="rect">
            <a:avLst/>
          </a:prstGeom>
        </p:spPr>
      </p:pic>
      <p:grpSp>
        <p:nvGrpSpPr>
          <p:cNvPr id="6" name="Gruppieren 5">
            <a:extLst>
              <a:ext uri="{FF2B5EF4-FFF2-40B4-BE49-F238E27FC236}">
                <a16:creationId xmlns:a16="http://schemas.microsoft.com/office/drawing/2014/main" id="{45BC13C9-32F1-BB4A-90B2-264DFE2BF566}"/>
              </a:ext>
            </a:extLst>
          </p:cNvPr>
          <p:cNvGrpSpPr/>
          <p:nvPr/>
        </p:nvGrpSpPr>
        <p:grpSpPr>
          <a:xfrm>
            <a:off x="5922348" y="1773170"/>
            <a:ext cx="4745652" cy="584775"/>
            <a:chOff x="6363989" y="1578565"/>
            <a:chExt cx="5593836" cy="585337"/>
          </a:xfrm>
        </p:grpSpPr>
        <p:sp>
          <p:nvSpPr>
            <p:cNvPr id="7" name="Textfeld 6">
              <a:extLst>
                <a:ext uri="{FF2B5EF4-FFF2-40B4-BE49-F238E27FC236}">
                  <a16:creationId xmlns:a16="http://schemas.microsoft.com/office/drawing/2014/main" id="{E0B12148-7E08-DA4F-923A-B84CB3D42053}"/>
                </a:ext>
              </a:extLst>
            </p:cNvPr>
            <p:cNvSpPr txBox="1"/>
            <p:nvPr/>
          </p:nvSpPr>
          <p:spPr>
            <a:xfrm>
              <a:off x="7148996" y="1610764"/>
              <a:ext cx="4808829"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 der </a:t>
              </a:r>
              <a:r>
                <a:rPr lang="en-US" sz="1400" spc="42" dirty="0" err="1">
                  <a:solidFill>
                    <a:srgbClr val="3D3D3B"/>
                  </a:solidFill>
                  <a:latin typeface="Roboto Light" panose="02000000000000000000" pitchFamily="2" charset="0"/>
                  <a:ea typeface="Roboto Light" panose="02000000000000000000" pitchFamily="2" charset="0"/>
                </a:rPr>
                <a:t>Unternehmen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haben</a:t>
              </a:r>
              <a:r>
                <a:rPr lang="en-US" sz="1400" spc="42" dirty="0">
                  <a:solidFill>
                    <a:srgbClr val="3D3D3B"/>
                  </a:solidFill>
                  <a:latin typeface="Roboto Light" panose="02000000000000000000" pitchFamily="2" charset="0"/>
                  <a:ea typeface="Roboto Light" panose="02000000000000000000" pitchFamily="2" charset="0"/>
                </a:rPr>
                <a:t> die DSGVO </a:t>
              </a:r>
              <a:r>
                <a:rPr lang="en-US" sz="1400" spc="42" dirty="0" err="1">
                  <a:solidFill>
                    <a:srgbClr val="3D3D3B"/>
                  </a:solidFill>
                  <a:latin typeface="Roboto Light" panose="02000000000000000000" pitchFamily="2" charset="0"/>
                  <a:ea typeface="Roboto Light" panose="02000000000000000000" pitchFamily="2" charset="0"/>
                </a:rPr>
                <a:t>komplett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umgesetzt</a:t>
              </a:r>
              <a:endParaRPr lang="en-US" sz="1400" spc="42" dirty="0">
                <a:solidFill>
                  <a:srgbClr val="3D3D3B"/>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AEA56544-2346-1E48-94AE-C3444EEF0B6E}"/>
                </a:ext>
              </a:extLst>
            </p:cNvPr>
            <p:cNvSpPr txBox="1"/>
            <p:nvPr/>
          </p:nvSpPr>
          <p:spPr>
            <a:xfrm>
              <a:off x="6363989" y="1578565"/>
              <a:ext cx="883716" cy="585337"/>
            </a:xfrm>
            <a:prstGeom prst="rect">
              <a:avLst/>
            </a:prstGeom>
            <a:noFill/>
          </p:spPr>
          <p:txBody>
            <a:bodyPr wrap="square" rtlCol="0">
              <a:spAutoFit/>
            </a:bodyPr>
            <a:lstStyle/>
            <a:p>
              <a:r>
                <a:rPr lang="de-DE" sz="3200" b="1" dirty="0">
                  <a:solidFill>
                    <a:schemeClr val="accent1"/>
                  </a:solidFill>
                  <a:latin typeface="Roboto" panose="02000000000000000000" pitchFamily="2" charset="0"/>
                  <a:ea typeface="Roboto" panose="02000000000000000000" pitchFamily="2" charset="0"/>
                </a:rPr>
                <a:t>20</a:t>
              </a:r>
            </a:p>
          </p:txBody>
        </p:sp>
      </p:grpSp>
      <p:grpSp>
        <p:nvGrpSpPr>
          <p:cNvPr id="9" name="Gruppieren 8">
            <a:extLst>
              <a:ext uri="{FF2B5EF4-FFF2-40B4-BE49-F238E27FC236}">
                <a16:creationId xmlns:a16="http://schemas.microsoft.com/office/drawing/2014/main" id="{21113637-C3E0-8242-87A5-54EAFCC9F48C}"/>
              </a:ext>
            </a:extLst>
          </p:cNvPr>
          <p:cNvGrpSpPr/>
          <p:nvPr/>
        </p:nvGrpSpPr>
        <p:grpSpPr>
          <a:xfrm>
            <a:off x="5340809" y="2403723"/>
            <a:ext cx="5103169" cy="584775"/>
            <a:chOff x="7750237" y="2271773"/>
            <a:chExt cx="6015251" cy="585337"/>
          </a:xfrm>
        </p:grpSpPr>
        <p:sp>
          <p:nvSpPr>
            <p:cNvPr id="10" name="Textfeld 9">
              <a:extLst>
                <a:ext uri="{FF2B5EF4-FFF2-40B4-BE49-F238E27FC236}">
                  <a16:creationId xmlns:a16="http://schemas.microsoft.com/office/drawing/2014/main" id="{091960FC-D1BC-B747-99DA-5CC0DA7BEB3E}"/>
                </a:ext>
              </a:extLst>
            </p:cNvPr>
            <p:cNvSpPr txBox="1"/>
            <p:nvPr/>
          </p:nvSpPr>
          <p:spPr>
            <a:xfrm>
              <a:off x="7750237" y="2271773"/>
              <a:ext cx="849312" cy="585337"/>
            </a:xfrm>
            <a:prstGeom prst="rect">
              <a:avLst/>
            </a:prstGeom>
            <a:noFill/>
          </p:spPr>
          <p:txBody>
            <a:bodyPr wrap="square" rtlCol="0">
              <a:spAutoFit/>
            </a:bodyPr>
            <a:lstStyle/>
            <a:p>
              <a:r>
                <a:rPr lang="de-DE" sz="3200" b="1" dirty="0">
                  <a:solidFill>
                    <a:schemeClr val="accent2"/>
                  </a:solidFill>
                  <a:latin typeface="Roboto" panose="02000000000000000000" pitchFamily="2" charset="0"/>
                  <a:ea typeface="Roboto" panose="02000000000000000000" pitchFamily="2" charset="0"/>
                </a:rPr>
                <a:t>89</a:t>
              </a:r>
            </a:p>
          </p:txBody>
        </p:sp>
        <p:sp>
          <p:nvSpPr>
            <p:cNvPr id="11" name="Textfeld 10">
              <a:extLst>
                <a:ext uri="{FF2B5EF4-FFF2-40B4-BE49-F238E27FC236}">
                  <a16:creationId xmlns:a16="http://schemas.microsoft.com/office/drawing/2014/main" id="{B7FC730C-4139-9642-8CE9-D1FB2618EA54}"/>
                </a:ext>
              </a:extLst>
            </p:cNvPr>
            <p:cNvSpPr txBox="1"/>
            <p:nvPr/>
          </p:nvSpPr>
          <p:spPr>
            <a:xfrm>
              <a:off x="8422832" y="2333328"/>
              <a:ext cx="5342656"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der </a:t>
              </a:r>
              <a:r>
                <a:rPr lang="en-US" sz="1400" spc="42" dirty="0" err="1">
                  <a:solidFill>
                    <a:srgbClr val="3D3D3B"/>
                  </a:solidFill>
                  <a:latin typeface="Roboto Light" panose="02000000000000000000" pitchFamily="2" charset="0"/>
                  <a:ea typeface="Roboto Light" panose="02000000000000000000" pitchFamily="2" charset="0"/>
                </a:rPr>
                <a:t>Unternehmen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geben</a:t>
              </a:r>
              <a:r>
                <a:rPr lang="en-US" sz="1400" spc="42" dirty="0">
                  <a:solidFill>
                    <a:srgbClr val="3D3D3B"/>
                  </a:solidFill>
                  <a:latin typeface="Roboto Light" panose="02000000000000000000" pitchFamily="2" charset="0"/>
                  <a:ea typeface="Roboto Light" panose="02000000000000000000" pitchFamily="2" charset="0"/>
                </a:rPr>
                <a:t> an, die DSGVO </a:t>
              </a:r>
              <a:r>
                <a:rPr lang="en-US" sz="1400" spc="42" dirty="0" err="1">
                  <a:solidFill>
                    <a:srgbClr val="3D3D3B"/>
                  </a:solidFill>
                  <a:latin typeface="Roboto Light" panose="02000000000000000000" pitchFamily="2" charset="0"/>
                  <a:ea typeface="Roboto Light" panose="02000000000000000000" pitchFamily="2" charset="0"/>
                </a:rPr>
                <a:t>ist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praktisch</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nicht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vollständig</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umsetzbar</a:t>
              </a:r>
              <a:endParaRPr lang="en-US" sz="1400" spc="42" dirty="0">
                <a:solidFill>
                  <a:srgbClr val="3D3D3B"/>
                </a:solidFill>
                <a:latin typeface="Roboto Light" panose="02000000000000000000" pitchFamily="2" charset="0"/>
                <a:ea typeface="Roboto Light" panose="02000000000000000000" pitchFamily="2" charset="0"/>
              </a:endParaRPr>
            </a:p>
          </p:txBody>
        </p:sp>
      </p:grpSp>
      <p:grpSp>
        <p:nvGrpSpPr>
          <p:cNvPr id="12" name="Gruppieren 11">
            <a:extLst>
              <a:ext uri="{FF2B5EF4-FFF2-40B4-BE49-F238E27FC236}">
                <a16:creationId xmlns:a16="http://schemas.microsoft.com/office/drawing/2014/main" id="{BDD11264-7733-6848-9E50-AE65BD2C42DF}"/>
              </a:ext>
            </a:extLst>
          </p:cNvPr>
          <p:cNvGrpSpPr/>
          <p:nvPr/>
        </p:nvGrpSpPr>
        <p:grpSpPr>
          <a:xfrm>
            <a:off x="5502337" y="4925935"/>
            <a:ext cx="4948974" cy="584775"/>
            <a:chOff x="6629575" y="4423020"/>
            <a:chExt cx="5833497" cy="585337"/>
          </a:xfrm>
        </p:grpSpPr>
        <p:sp>
          <p:nvSpPr>
            <p:cNvPr id="13" name="Textfeld 12">
              <a:extLst>
                <a:ext uri="{FF2B5EF4-FFF2-40B4-BE49-F238E27FC236}">
                  <a16:creationId xmlns:a16="http://schemas.microsoft.com/office/drawing/2014/main" id="{96237B73-61A8-5445-A9FD-BD85324FF974}"/>
                </a:ext>
              </a:extLst>
            </p:cNvPr>
            <p:cNvSpPr txBox="1"/>
            <p:nvPr/>
          </p:nvSpPr>
          <p:spPr>
            <a:xfrm>
              <a:off x="6629575" y="4423020"/>
              <a:ext cx="829322" cy="585337"/>
            </a:xfrm>
            <a:prstGeom prst="rect">
              <a:avLst/>
            </a:prstGeom>
            <a:noFill/>
          </p:spPr>
          <p:txBody>
            <a:bodyPr wrap="square" rtlCol="0">
              <a:spAutoFit/>
            </a:bodyPr>
            <a:lstStyle/>
            <a:p>
              <a:r>
                <a:rPr lang="de-DE" sz="3200" b="1" dirty="0">
                  <a:solidFill>
                    <a:srgbClr val="B35A76"/>
                  </a:solidFill>
                  <a:latin typeface="Roboto" panose="02000000000000000000" pitchFamily="2" charset="0"/>
                  <a:ea typeface="Roboto" panose="02000000000000000000" pitchFamily="2" charset="0"/>
                </a:rPr>
                <a:t>62</a:t>
              </a:r>
            </a:p>
          </p:txBody>
        </p:sp>
        <p:sp>
          <p:nvSpPr>
            <p:cNvPr id="14" name="Textfeld 13">
              <a:extLst>
                <a:ext uri="{FF2B5EF4-FFF2-40B4-BE49-F238E27FC236}">
                  <a16:creationId xmlns:a16="http://schemas.microsoft.com/office/drawing/2014/main" id="{66E123F2-8CDD-354F-951A-F145483DC32D}"/>
                </a:ext>
              </a:extLst>
            </p:cNvPr>
            <p:cNvSpPr txBox="1"/>
            <p:nvPr/>
          </p:nvSpPr>
          <p:spPr>
            <a:xfrm>
              <a:off x="7236976" y="4484575"/>
              <a:ext cx="5226096"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sind</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überzeugt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dass</a:t>
              </a:r>
              <a:r>
                <a:rPr lang="en-US" sz="1400" spc="42" dirty="0">
                  <a:solidFill>
                    <a:srgbClr val="3D3D3B"/>
                  </a:solidFill>
                  <a:latin typeface="Roboto Light" panose="02000000000000000000" pitchFamily="2" charset="0"/>
                  <a:ea typeface="Roboto Light" panose="02000000000000000000" pitchFamily="2" charset="0"/>
                </a:rPr>
                <a:t> die DSGVO </a:t>
              </a:r>
              <a:r>
                <a:rPr lang="en-US" sz="1400" spc="42" dirty="0" err="1">
                  <a:solidFill>
                    <a:srgbClr val="3D3D3B"/>
                  </a:solidFill>
                  <a:latin typeface="Roboto Light" panose="02000000000000000000" pitchFamily="2" charset="0"/>
                  <a:ea typeface="Roboto Light" panose="02000000000000000000" pitchFamily="2" charset="0"/>
                </a:rPr>
                <a:t>ein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Wettbewerbsvorteil</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für</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hiesige</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Firmen</a:t>
              </a:r>
              <a:r>
                <a:rPr lang="en-US" sz="1400" spc="42" dirty="0">
                  <a:solidFill>
                    <a:srgbClr val="3D3D3B"/>
                  </a:solidFill>
                  <a:latin typeface="Roboto Light" panose="02000000000000000000" pitchFamily="2" charset="0"/>
                  <a:ea typeface="Roboto Light" panose="02000000000000000000" pitchFamily="2" charset="0"/>
                </a:rPr>
                <a:t> sei</a:t>
              </a:r>
            </a:p>
          </p:txBody>
        </p:sp>
      </p:grpSp>
      <p:grpSp>
        <p:nvGrpSpPr>
          <p:cNvPr id="15" name="Gruppieren 14">
            <a:extLst>
              <a:ext uri="{FF2B5EF4-FFF2-40B4-BE49-F238E27FC236}">
                <a16:creationId xmlns:a16="http://schemas.microsoft.com/office/drawing/2014/main" id="{89341F1F-5284-AF45-94A7-4EB59B29B50B}"/>
              </a:ext>
            </a:extLst>
          </p:cNvPr>
          <p:cNvGrpSpPr/>
          <p:nvPr/>
        </p:nvGrpSpPr>
        <p:grpSpPr>
          <a:xfrm>
            <a:off x="5607609" y="3034276"/>
            <a:ext cx="4838166" cy="584775"/>
            <a:chOff x="6361425" y="3049711"/>
            <a:chExt cx="5702884" cy="585337"/>
          </a:xfrm>
        </p:grpSpPr>
        <p:sp>
          <p:nvSpPr>
            <p:cNvPr id="16" name="Textfeld 15">
              <a:extLst>
                <a:ext uri="{FF2B5EF4-FFF2-40B4-BE49-F238E27FC236}">
                  <a16:creationId xmlns:a16="http://schemas.microsoft.com/office/drawing/2014/main" id="{646A0DC9-8413-794A-9455-DD6ED0A20CD6}"/>
                </a:ext>
              </a:extLst>
            </p:cNvPr>
            <p:cNvSpPr txBox="1"/>
            <p:nvPr/>
          </p:nvSpPr>
          <p:spPr>
            <a:xfrm>
              <a:off x="6361425" y="3049711"/>
              <a:ext cx="883716" cy="585337"/>
            </a:xfrm>
            <a:prstGeom prst="rect">
              <a:avLst/>
            </a:prstGeom>
            <a:noFill/>
          </p:spPr>
          <p:txBody>
            <a:bodyPr wrap="square" rtlCol="0">
              <a:spAutoFit/>
            </a:bodyPr>
            <a:lstStyle/>
            <a:p>
              <a:r>
                <a:rPr lang="de-DE" sz="3200" b="1" dirty="0">
                  <a:solidFill>
                    <a:schemeClr val="accent3"/>
                  </a:solidFill>
                  <a:latin typeface="Roboto" panose="02000000000000000000" pitchFamily="2" charset="0"/>
                  <a:ea typeface="Roboto" panose="02000000000000000000" pitchFamily="2" charset="0"/>
                </a:rPr>
                <a:t>74</a:t>
              </a:r>
            </a:p>
          </p:txBody>
        </p:sp>
        <p:sp>
          <p:nvSpPr>
            <p:cNvPr id="17" name="Textfeld 16">
              <a:extLst>
                <a:ext uri="{FF2B5EF4-FFF2-40B4-BE49-F238E27FC236}">
                  <a16:creationId xmlns:a16="http://schemas.microsoft.com/office/drawing/2014/main" id="{EA21A6FD-A8B5-3A49-9D35-0A0BF017DA9F}"/>
                </a:ext>
              </a:extLst>
            </p:cNvPr>
            <p:cNvSpPr txBox="1"/>
            <p:nvPr/>
          </p:nvSpPr>
          <p:spPr>
            <a:xfrm>
              <a:off x="7044236" y="3111267"/>
              <a:ext cx="5020073"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der </a:t>
              </a:r>
              <a:r>
                <a:rPr lang="en-US" sz="1400" spc="42" dirty="0" err="1">
                  <a:solidFill>
                    <a:srgbClr val="3D3D3B"/>
                  </a:solidFill>
                  <a:latin typeface="Roboto Light" panose="02000000000000000000" pitchFamily="2" charset="0"/>
                  <a:ea typeface="Roboto Light" panose="02000000000000000000" pitchFamily="2" charset="0"/>
                </a:rPr>
                <a:t>Unternehmen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beklagen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eine</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anhaltende</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Rechtsunsicherheit</a:t>
              </a:r>
              <a:endParaRPr lang="en-US" sz="1400" spc="42" dirty="0">
                <a:solidFill>
                  <a:srgbClr val="3D3D3B"/>
                </a:solidFill>
                <a:latin typeface="Roboto Light" panose="02000000000000000000" pitchFamily="2" charset="0"/>
                <a:ea typeface="Roboto Light" panose="02000000000000000000" pitchFamily="2" charset="0"/>
              </a:endParaRPr>
            </a:p>
          </p:txBody>
        </p:sp>
      </p:grpSp>
      <p:grpSp>
        <p:nvGrpSpPr>
          <p:cNvPr id="18" name="Gruppieren 17">
            <a:extLst>
              <a:ext uri="{FF2B5EF4-FFF2-40B4-BE49-F238E27FC236}">
                <a16:creationId xmlns:a16="http://schemas.microsoft.com/office/drawing/2014/main" id="{414F8C71-5235-9A45-A8A4-D429096F54F2}"/>
              </a:ext>
            </a:extLst>
          </p:cNvPr>
          <p:cNvGrpSpPr/>
          <p:nvPr/>
        </p:nvGrpSpPr>
        <p:grpSpPr>
          <a:xfrm>
            <a:off x="5748130" y="3664829"/>
            <a:ext cx="4409658" cy="584775"/>
            <a:chOff x="6959970" y="3706337"/>
            <a:chExt cx="5197790" cy="585337"/>
          </a:xfrm>
        </p:grpSpPr>
        <p:sp>
          <p:nvSpPr>
            <p:cNvPr id="19" name="Textfeld 18">
              <a:extLst>
                <a:ext uri="{FF2B5EF4-FFF2-40B4-BE49-F238E27FC236}">
                  <a16:creationId xmlns:a16="http://schemas.microsoft.com/office/drawing/2014/main" id="{EC9F8FA5-A361-8945-95C9-C572D20B6B6A}"/>
                </a:ext>
              </a:extLst>
            </p:cNvPr>
            <p:cNvSpPr txBox="1"/>
            <p:nvPr/>
          </p:nvSpPr>
          <p:spPr>
            <a:xfrm>
              <a:off x="6959970" y="3706337"/>
              <a:ext cx="883716" cy="585337"/>
            </a:xfrm>
            <a:prstGeom prst="rect">
              <a:avLst/>
            </a:prstGeom>
            <a:noFill/>
          </p:spPr>
          <p:txBody>
            <a:bodyPr wrap="square" rtlCol="0">
              <a:spAutoFit/>
            </a:bodyPr>
            <a:lstStyle/>
            <a:p>
              <a:r>
                <a:rPr lang="de-DE" sz="3200" b="1" dirty="0">
                  <a:solidFill>
                    <a:schemeClr val="accent4"/>
                  </a:solidFill>
                  <a:latin typeface="Roboto" panose="02000000000000000000" pitchFamily="2" charset="0"/>
                  <a:ea typeface="Roboto" panose="02000000000000000000" pitchFamily="2" charset="0"/>
                </a:rPr>
                <a:t>56</a:t>
              </a:r>
            </a:p>
          </p:txBody>
        </p:sp>
        <p:sp>
          <p:nvSpPr>
            <p:cNvPr id="20" name="Textfeld 19">
              <a:extLst>
                <a:ext uri="{FF2B5EF4-FFF2-40B4-BE49-F238E27FC236}">
                  <a16:creationId xmlns:a16="http://schemas.microsoft.com/office/drawing/2014/main" id="{98CB8430-F52B-D04C-A0CB-79323630A508}"/>
                </a:ext>
              </a:extLst>
            </p:cNvPr>
            <p:cNvSpPr txBox="1"/>
            <p:nvPr/>
          </p:nvSpPr>
          <p:spPr>
            <a:xfrm>
              <a:off x="7624438" y="3765534"/>
              <a:ext cx="4533322"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geben</a:t>
              </a:r>
              <a:r>
                <a:rPr lang="en-US" sz="1400" spc="42" dirty="0">
                  <a:solidFill>
                    <a:srgbClr val="3D3D3B"/>
                  </a:solidFill>
                  <a:latin typeface="Roboto Light" panose="02000000000000000000" pitchFamily="2" charset="0"/>
                  <a:ea typeface="Roboto Light" panose="02000000000000000000" pitchFamily="2" charset="0"/>
                </a:rPr>
                <a:t> an, </a:t>
              </a:r>
              <a:r>
                <a:rPr lang="en-US" sz="1400" spc="42" dirty="0" err="1">
                  <a:solidFill>
                    <a:srgbClr val="3D3D3B"/>
                  </a:solidFill>
                  <a:latin typeface="Roboto Light" panose="02000000000000000000" pitchFamily="2" charset="0"/>
                  <a:ea typeface="Roboto Light" panose="02000000000000000000" pitchFamily="2" charset="0"/>
                </a:rPr>
                <a:t>dass</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neue</a:t>
              </a:r>
              <a:r>
                <a:rPr lang="en-US" sz="1400" spc="42" dirty="0">
                  <a:solidFill>
                    <a:srgbClr val="3D3D3B"/>
                  </a:solidFill>
                  <a:latin typeface="Roboto Light" panose="02000000000000000000" pitchFamily="2" charset="0"/>
                  <a:ea typeface="Roboto Light" panose="02000000000000000000" pitchFamily="2" charset="0"/>
                </a:rPr>
                <a:t> innovative </a:t>
              </a:r>
              <a:r>
                <a:rPr lang="en-US" sz="1400" spc="42" dirty="0" err="1">
                  <a:solidFill>
                    <a:srgbClr val="3D3D3B"/>
                  </a:solidFill>
                  <a:latin typeface="Roboto Light" panose="02000000000000000000" pitchFamily="2" charset="0"/>
                  <a:ea typeface="Roboto Light" panose="02000000000000000000" pitchFamily="2" charset="0"/>
                </a:rPr>
                <a:t>Projekte</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aufgrund</a:t>
              </a:r>
              <a:r>
                <a:rPr lang="en-US" sz="1400" spc="42" dirty="0">
                  <a:solidFill>
                    <a:srgbClr val="3D3D3B"/>
                  </a:solidFill>
                  <a:latin typeface="Roboto Light" panose="02000000000000000000" pitchFamily="2" charset="0"/>
                  <a:ea typeface="Roboto Light" panose="02000000000000000000" pitchFamily="2" charset="0"/>
                </a:rPr>
                <a:t> der DSGVO </a:t>
              </a:r>
              <a:r>
                <a:rPr lang="en-US" sz="1400" spc="42" dirty="0" err="1">
                  <a:solidFill>
                    <a:srgbClr val="3D3D3B"/>
                  </a:solidFill>
                  <a:latin typeface="Roboto Light" panose="02000000000000000000" pitchFamily="2" charset="0"/>
                  <a:ea typeface="Roboto Light" panose="02000000000000000000" pitchFamily="2" charset="0"/>
                </a:rPr>
                <a:t>scheiterten</a:t>
              </a:r>
              <a:endParaRPr lang="en-US" sz="1400" spc="42" dirty="0">
                <a:solidFill>
                  <a:srgbClr val="3D3D3B"/>
                </a:solidFill>
                <a:latin typeface="Roboto Light" panose="02000000000000000000" pitchFamily="2" charset="0"/>
                <a:ea typeface="Roboto Light" panose="02000000000000000000" pitchFamily="2" charset="0"/>
              </a:endParaRPr>
            </a:p>
          </p:txBody>
        </p:sp>
      </p:grpSp>
      <p:grpSp>
        <p:nvGrpSpPr>
          <p:cNvPr id="21" name="Gruppieren 20">
            <a:extLst>
              <a:ext uri="{FF2B5EF4-FFF2-40B4-BE49-F238E27FC236}">
                <a16:creationId xmlns:a16="http://schemas.microsoft.com/office/drawing/2014/main" id="{A5384C24-04E7-0E48-980F-881B07CBC2C5}"/>
              </a:ext>
            </a:extLst>
          </p:cNvPr>
          <p:cNvGrpSpPr/>
          <p:nvPr/>
        </p:nvGrpSpPr>
        <p:grpSpPr>
          <a:xfrm>
            <a:off x="6865257" y="4295382"/>
            <a:ext cx="4837753" cy="584775"/>
            <a:chOff x="6942113" y="3706337"/>
            <a:chExt cx="5702397" cy="585337"/>
          </a:xfrm>
        </p:grpSpPr>
        <p:sp>
          <p:nvSpPr>
            <p:cNvPr id="22" name="Textfeld 21">
              <a:extLst>
                <a:ext uri="{FF2B5EF4-FFF2-40B4-BE49-F238E27FC236}">
                  <a16:creationId xmlns:a16="http://schemas.microsoft.com/office/drawing/2014/main" id="{B5A59D62-97A0-7441-A3CE-AABA71EC2027}"/>
                </a:ext>
              </a:extLst>
            </p:cNvPr>
            <p:cNvSpPr txBox="1"/>
            <p:nvPr/>
          </p:nvSpPr>
          <p:spPr>
            <a:xfrm>
              <a:off x="6942113" y="3706337"/>
              <a:ext cx="901573" cy="585337"/>
            </a:xfrm>
            <a:prstGeom prst="rect">
              <a:avLst/>
            </a:prstGeom>
            <a:noFill/>
          </p:spPr>
          <p:txBody>
            <a:bodyPr wrap="square" rtlCol="0">
              <a:spAutoFit/>
            </a:bodyPr>
            <a:lstStyle/>
            <a:p>
              <a:r>
                <a:rPr lang="de-DE" sz="3200" b="1" dirty="0">
                  <a:solidFill>
                    <a:schemeClr val="accent5"/>
                  </a:solidFill>
                  <a:latin typeface="Roboto" panose="02000000000000000000" pitchFamily="2" charset="0"/>
                  <a:ea typeface="Roboto" panose="02000000000000000000" pitchFamily="2" charset="0"/>
                </a:rPr>
                <a:t>23</a:t>
              </a:r>
            </a:p>
          </p:txBody>
        </p:sp>
        <p:sp>
          <p:nvSpPr>
            <p:cNvPr id="23" name="Textfeld 22">
              <a:extLst>
                <a:ext uri="{FF2B5EF4-FFF2-40B4-BE49-F238E27FC236}">
                  <a16:creationId xmlns:a16="http://schemas.microsoft.com/office/drawing/2014/main" id="{31D28EDE-FD42-8943-876B-77E13B2DC7E4}"/>
                </a:ext>
              </a:extLst>
            </p:cNvPr>
            <p:cNvSpPr txBox="1"/>
            <p:nvPr/>
          </p:nvSpPr>
          <p:spPr>
            <a:xfrm>
              <a:off x="7624438" y="3765534"/>
              <a:ext cx="5020072"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verzichtet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auch</a:t>
              </a:r>
              <a:r>
                <a:rPr lang="en-US" sz="1400" spc="42" dirty="0">
                  <a:solidFill>
                    <a:srgbClr val="3D3D3B"/>
                  </a:solidFill>
                  <a:latin typeface="Roboto Light" panose="02000000000000000000" pitchFamily="2" charset="0"/>
                  <a:ea typeface="Roboto Light" panose="02000000000000000000" pitchFamily="2" charset="0"/>
                </a:rPr>
                <a:t> in </a:t>
              </a:r>
              <a:r>
                <a:rPr lang="en-US" sz="1400" spc="42" dirty="0" err="1">
                  <a:solidFill>
                    <a:srgbClr val="3D3D3B"/>
                  </a:solidFill>
                  <a:latin typeface="Roboto Light" panose="02000000000000000000" pitchFamily="2" charset="0"/>
                  <a:ea typeface="Roboto Light" panose="02000000000000000000" pitchFamily="2" charset="0"/>
                </a:rPr>
                <a:t>Zeiten</a:t>
              </a:r>
              <a:r>
                <a:rPr lang="en-US" sz="1400" spc="42" dirty="0">
                  <a:solidFill>
                    <a:srgbClr val="3D3D3B"/>
                  </a:solidFill>
                  <a:latin typeface="Roboto Light" panose="02000000000000000000" pitchFamily="2" charset="0"/>
                  <a:ea typeface="Roboto Light" panose="02000000000000000000" pitchFamily="2" charset="0"/>
                </a:rPr>
                <a:t> von Home Office </a:t>
              </a:r>
              <a:r>
                <a:rPr lang="en-US" sz="1400" spc="42" dirty="0" err="1">
                  <a:solidFill>
                    <a:srgbClr val="3D3D3B"/>
                  </a:solidFill>
                  <a:latin typeface="Roboto Light" panose="02000000000000000000" pitchFamily="2" charset="0"/>
                  <a:ea typeface="Roboto Light" panose="02000000000000000000" pitchFamily="2" charset="0"/>
                </a:rPr>
                <a:t>wegen</a:t>
              </a:r>
              <a:r>
                <a:rPr lang="en-US" sz="1400" spc="42" dirty="0">
                  <a:solidFill>
                    <a:srgbClr val="3D3D3B"/>
                  </a:solidFill>
                  <a:latin typeface="Roboto Light" panose="02000000000000000000" pitchFamily="2" charset="0"/>
                  <a:ea typeface="Roboto Light" panose="02000000000000000000" pitchFamily="2" charset="0"/>
                </a:rPr>
                <a:t> der DSGVO auf </a:t>
              </a:r>
              <a:r>
                <a:rPr lang="en-US" sz="1400" spc="42" dirty="0" err="1">
                  <a:solidFill>
                    <a:srgbClr val="3D3D3B"/>
                  </a:solidFill>
                  <a:latin typeface="Roboto Light" panose="02000000000000000000" pitchFamily="2" charset="0"/>
                  <a:ea typeface="Roboto Light" panose="02000000000000000000" pitchFamily="2" charset="0"/>
                </a:rPr>
                <a:t>Kollaborationstools</a:t>
              </a:r>
              <a:endParaRPr lang="en-US" sz="1400" spc="42" dirty="0">
                <a:solidFill>
                  <a:srgbClr val="3D3D3B"/>
                </a:solidFill>
                <a:latin typeface="Roboto Light" panose="02000000000000000000" pitchFamily="2" charset="0"/>
                <a:ea typeface="Roboto Light" panose="02000000000000000000" pitchFamily="2" charset="0"/>
              </a:endParaRPr>
            </a:p>
          </p:txBody>
        </p:sp>
      </p:grpSp>
      <p:sp>
        <p:nvSpPr>
          <p:cNvPr id="24" name="TextBox 8">
            <a:extLst>
              <a:ext uri="{FF2B5EF4-FFF2-40B4-BE49-F238E27FC236}">
                <a16:creationId xmlns:a16="http://schemas.microsoft.com/office/drawing/2014/main" id="{0298D0C9-1765-5047-A716-41E71198AF3D}"/>
              </a:ext>
            </a:extLst>
          </p:cNvPr>
          <p:cNvSpPr txBox="1"/>
          <p:nvPr/>
        </p:nvSpPr>
        <p:spPr>
          <a:xfrm>
            <a:off x="1574717" y="6244239"/>
            <a:ext cx="9848026" cy="420756"/>
          </a:xfrm>
          <a:prstGeom prst="rect">
            <a:avLst/>
          </a:prstGeom>
          <a:noFill/>
        </p:spPr>
        <p:txBody>
          <a:bodyPr wrap="square" rtlCol="0">
            <a:spAutoFit/>
          </a:bodyPr>
          <a:lstStyle/>
          <a:p>
            <a:r>
              <a:rPr lang="en-US" sz="1067" dirty="0">
                <a:solidFill>
                  <a:schemeClr val="tx2"/>
                </a:solidFill>
                <a:latin typeface="Roboto Light" pitchFamily="2" charset="0"/>
                <a:ea typeface="Roboto Light" pitchFamily="2" charset="0"/>
                <a:cs typeface="Roboto" panose="02000000000000000000" pitchFamily="2" charset="0"/>
              </a:rPr>
              <a:t>Quelle: </a:t>
            </a:r>
            <a:r>
              <a:rPr lang="en-US" sz="1067" dirty="0" err="1">
                <a:solidFill>
                  <a:schemeClr val="tx2"/>
                </a:solidFill>
                <a:latin typeface="Roboto Light" pitchFamily="2" charset="0"/>
                <a:ea typeface="Roboto Light" pitchFamily="2" charset="0"/>
                <a:cs typeface="Roboto" panose="02000000000000000000" pitchFamily="2" charset="0"/>
              </a:rPr>
              <a:t>Jedes</a:t>
            </a:r>
            <a:r>
              <a:rPr lang="en-US" sz="1067" dirty="0">
                <a:solidFill>
                  <a:schemeClr val="tx2"/>
                </a:solidFill>
                <a:latin typeface="Roboto Light" pitchFamily="2" charset="0"/>
                <a:ea typeface="Roboto Light" pitchFamily="2" charset="0"/>
                <a:cs typeface="Roboto" panose="02000000000000000000" pitchFamily="2" charset="0"/>
              </a:rPr>
              <a:t> 2. </a:t>
            </a:r>
            <a:r>
              <a:rPr lang="en-US" sz="1067" dirty="0" err="1">
                <a:solidFill>
                  <a:schemeClr val="tx2"/>
                </a:solidFill>
                <a:latin typeface="Roboto Light" pitchFamily="2" charset="0"/>
                <a:ea typeface="Roboto Light" pitchFamily="2" charset="0"/>
                <a:cs typeface="Roboto" panose="02000000000000000000" pitchFamily="2" charset="0"/>
              </a:rPr>
              <a:t>Unternehmen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verzichtet</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aus</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Datenschutzgründen</a:t>
            </a:r>
            <a:r>
              <a:rPr lang="en-US" sz="1067" dirty="0">
                <a:solidFill>
                  <a:schemeClr val="tx2"/>
                </a:solidFill>
                <a:latin typeface="Roboto Light" pitchFamily="2" charset="0"/>
                <a:ea typeface="Roboto Light" pitchFamily="2" charset="0"/>
                <a:cs typeface="Roboto" panose="02000000000000000000" pitchFamily="2" charset="0"/>
              </a:rPr>
              <a:t> auf </a:t>
            </a:r>
            <a:r>
              <a:rPr lang="en-US" sz="1067" dirty="0" err="1">
                <a:solidFill>
                  <a:schemeClr val="tx2"/>
                </a:solidFill>
                <a:latin typeface="Roboto Light" pitchFamily="2" charset="0"/>
                <a:ea typeface="Roboto Light" pitchFamily="2" charset="0"/>
                <a:cs typeface="Roboto" panose="02000000000000000000" pitchFamily="2" charset="0"/>
              </a:rPr>
              <a:t>Innovationen</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Krösmann</a:t>
            </a:r>
            <a:r>
              <a:rPr lang="en-US" sz="1067" dirty="0">
                <a:solidFill>
                  <a:schemeClr val="tx2"/>
                </a:solidFill>
                <a:latin typeface="Roboto Light" pitchFamily="2" charset="0"/>
                <a:ea typeface="Roboto Light" pitchFamily="2" charset="0"/>
                <a:cs typeface="Roboto" panose="02000000000000000000" pitchFamily="2" charset="0"/>
              </a:rPr>
              <a:t> &amp; </a:t>
            </a:r>
            <a:r>
              <a:rPr lang="en-US" sz="1067" dirty="0" err="1">
                <a:solidFill>
                  <a:schemeClr val="tx2"/>
                </a:solidFill>
                <a:latin typeface="Roboto Light" pitchFamily="2" charset="0"/>
                <a:ea typeface="Roboto Light" pitchFamily="2" charset="0"/>
                <a:cs typeface="Roboto" panose="02000000000000000000" pitchFamily="2" charset="0"/>
              </a:rPr>
              <a:t>Weiß</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bitkom</a:t>
            </a:r>
            <a:r>
              <a:rPr lang="en-US" sz="1067" dirty="0">
                <a:solidFill>
                  <a:schemeClr val="tx2"/>
                </a:solidFill>
                <a:latin typeface="Roboto Light" pitchFamily="2" charset="0"/>
                <a:ea typeface="Roboto Light" pitchFamily="2" charset="0"/>
                <a:cs typeface="Roboto" panose="02000000000000000000" pitchFamily="2" charset="0"/>
              </a:rPr>
              <a:t> Presse, 29.09.2020, </a:t>
            </a:r>
            <a:r>
              <a:rPr lang="en-US" sz="1067" dirty="0" err="1">
                <a:solidFill>
                  <a:schemeClr val="tx2"/>
                </a:solidFill>
                <a:latin typeface="Roboto Light" pitchFamily="2" charset="0"/>
                <a:ea typeface="Roboto Light" pitchFamily="2" charset="0"/>
                <a:cs typeface="Roboto" panose="02000000000000000000" pitchFamily="2" charset="0"/>
              </a:rPr>
              <a:t>abgerufen</a:t>
            </a:r>
            <a:r>
              <a:rPr lang="en-US" sz="1067" dirty="0">
                <a:solidFill>
                  <a:schemeClr val="tx2"/>
                </a:solidFill>
                <a:latin typeface="Roboto Light" pitchFamily="2" charset="0"/>
                <a:ea typeface="Roboto Light" pitchFamily="2" charset="0"/>
                <a:cs typeface="Roboto" panose="02000000000000000000" pitchFamily="2" charset="0"/>
              </a:rPr>
              <a:t> am 01.04.21 </a:t>
            </a:r>
            <a:r>
              <a:rPr lang="en-US" sz="1067" dirty="0" err="1">
                <a:solidFill>
                  <a:schemeClr val="tx2"/>
                </a:solidFill>
                <a:latin typeface="Roboto Light" pitchFamily="2" charset="0"/>
                <a:ea typeface="Roboto Light" pitchFamily="2" charset="0"/>
                <a:cs typeface="Roboto" panose="02000000000000000000" pitchFamily="2" charset="0"/>
              </a:rPr>
              <a:t>unter</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err="1">
                <a:solidFill>
                  <a:schemeClr val="tx2"/>
                </a:solidFill>
                <a:latin typeface="Roboto Light" pitchFamily="2" charset="0"/>
                <a:ea typeface="Roboto Light" pitchFamily="2" charset="0"/>
                <a:cs typeface="Roboto" panose="02000000000000000000" pitchFamily="2" charset="0"/>
              </a:rPr>
              <a:t>diesem</a:t>
            </a:r>
            <a:r>
              <a:rPr lang="en-US" sz="1067" dirty="0">
                <a:solidFill>
                  <a:schemeClr val="tx2"/>
                </a:solidFill>
                <a:latin typeface="Roboto Light" pitchFamily="2" charset="0"/>
                <a:ea typeface="Roboto Light" pitchFamily="2" charset="0"/>
                <a:cs typeface="Roboto" panose="02000000000000000000" pitchFamily="2" charset="0"/>
              </a:rPr>
              <a:t> </a:t>
            </a:r>
            <a:r>
              <a:rPr lang="en-US" sz="1067" dirty="0">
                <a:solidFill>
                  <a:schemeClr val="tx2"/>
                </a:solidFill>
                <a:latin typeface="Roboto Light" pitchFamily="2" charset="0"/>
                <a:ea typeface="Roboto Light" pitchFamily="2" charset="0"/>
                <a:cs typeface="Roboto" panose="02000000000000000000" pitchFamily="2" charset="0"/>
                <a:hlinkClick r:id="rId4"/>
              </a:rPr>
              <a:t>Link</a:t>
            </a:r>
            <a:r>
              <a:rPr lang="en-US" sz="1067" dirty="0">
                <a:solidFill>
                  <a:schemeClr val="tx2"/>
                </a:solidFill>
                <a:latin typeface="Roboto Light" pitchFamily="2" charset="0"/>
                <a:ea typeface="Roboto Light" pitchFamily="2" charset="0"/>
                <a:cs typeface="Roboto" panose="02000000000000000000" pitchFamily="2" charset="0"/>
              </a:rPr>
              <a:t>.</a:t>
            </a:r>
          </a:p>
        </p:txBody>
      </p:sp>
      <p:grpSp>
        <p:nvGrpSpPr>
          <p:cNvPr id="25" name="Gruppieren 24">
            <a:extLst>
              <a:ext uri="{FF2B5EF4-FFF2-40B4-BE49-F238E27FC236}">
                <a16:creationId xmlns:a16="http://schemas.microsoft.com/office/drawing/2014/main" id="{E8A68EE5-5BF9-CE4C-94AA-3831B0196936}"/>
              </a:ext>
            </a:extLst>
          </p:cNvPr>
          <p:cNvGrpSpPr/>
          <p:nvPr/>
        </p:nvGrpSpPr>
        <p:grpSpPr>
          <a:xfrm>
            <a:off x="6473769" y="5556489"/>
            <a:ext cx="4948974" cy="584775"/>
            <a:chOff x="6629575" y="4423020"/>
            <a:chExt cx="5833497" cy="585337"/>
          </a:xfrm>
        </p:grpSpPr>
        <p:sp>
          <p:nvSpPr>
            <p:cNvPr id="26" name="Textfeld 25">
              <a:extLst>
                <a:ext uri="{FF2B5EF4-FFF2-40B4-BE49-F238E27FC236}">
                  <a16:creationId xmlns:a16="http://schemas.microsoft.com/office/drawing/2014/main" id="{438C02DD-93E5-DC49-BA85-2F98E6D66CD0}"/>
                </a:ext>
              </a:extLst>
            </p:cNvPr>
            <p:cNvSpPr txBox="1"/>
            <p:nvPr/>
          </p:nvSpPr>
          <p:spPr>
            <a:xfrm>
              <a:off x="6629575" y="4423020"/>
              <a:ext cx="829322" cy="585337"/>
            </a:xfrm>
            <a:prstGeom prst="rect">
              <a:avLst/>
            </a:prstGeom>
            <a:noFill/>
          </p:spPr>
          <p:txBody>
            <a:bodyPr wrap="square" rtlCol="0">
              <a:spAutoFit/>
            </a:bodyPr>
            <a:lstStyle/>
            <a:p>
              <a:r>
                <a:rPr lang="de-DE" sz="3200" b="1" dirty="0">
                  <a:solidFill>
                    <a:schemeClr val="tx2"/>
                  </a:solidFill>
                  <a:latin typeface="Roboto" panose="02000000000000000000" pitchFamily="2" charset="0"/>
                  <a:ea typeface="Roboto" panose="02000000000000000000" pitchFamily="2" charset="0"/>
                </a:rPr>
                <a:t>69</a:t>
              </a:r>
            </a:p>
          </p:txBody>
        </p:sp>
        <p:sp>
          <p:nvSpPr>
            <p:cNvPr id="27" name="Textfeld 26">
              <a:extLst>
                <a:ext uri="{FF2B5EF4-FFF2-40B4-BE49-F238E27FC236}">
                  <a16:creationId xmlns:a16="http://schemas.microsoft.com/office/drawing/2014/main" id="{70A745BC-E0D6-E546-9F70-9217AD6F9AE3}"/>
                </a:ext>
              </a:extLst>
            </p:cNvPr>
            <p:cNvSpPr txBox="1"/>
            <p:nvPr/>
          </p:nvSpPr>
          <p:spPr>
            <a:xfrm>
              <a:off x="7236976" y="4484575"/>
              <a:ext cx="5226096" cy="523723"/>
            </a:xfrm>
            <a:prstGeom prst="rect">
              <a:avLst/>
            </a:prstGeom>
            <a:noFill/>
          </p:spPr>
          <p:txBody>
            <a:bodyPr wrap="square" rtlCol="0">
              <a:spAutoFit/>
            </a:bodyPr>
            <a:lstStyle/>
            <a:p>
              <a:r>
                <a:rPr lang="en-US" sz="1400" spc="42" dirty="0" err="1">
                  <a:solidFill>
                    <a:srgbClr val="3D3D3B"/>
                  </a:solidFill>
                  <a:latin typeface="Roboto Light" panose="02000000000000000000" pitchFamily="2" charset="0"/>
                  <a:ea typeface="Roboto Light" panose="02000000000000000000" pitchFamily="2" charset="0"/>
                </a:rPr>
                <a:t>Prozent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glauben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dass</a:t>
              </a:r>
              <a:r>
                <a:rPr lang="en-US" sz="1400" spc="42" dirty="0">
                  <a:solidFill>
                    <a:srgbClr val="3D3D3B"/>
                  </a:solidFill>
                  <a:latin typeface="Roboto Light" panose="02000000000000000000" pitchFamily="2" charset="0"/>
                  <a:ea typeface="Roboto Light" panose="02000000000000000000" pitchFamily="2" charset="0"/>
                </a:rPr>
                <a:t> die DSGVO </a:t>
              </a:r>
              <a:r>
                <a:rPr lang="en-US" sz="1400" spc="42" dirty="0" err="1">
                  <a:solidFill>
                    <a:srgbClr val="3D3D3B"/>
                  </a:solidFill>
                  <a:latin typeface="Roboto Light" panose="02000000000000000000" pitchFamily="2" charset="0"/>
                  <a:ea typeface="Roboto Light" panose="02000000000000000000" pitchFamily="2" charset="0"/>
                </a:rPr>
                <a:t>weltweit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Maß-stäbe</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für</a:t>
              </a:r>
              <a:r>
                <a:rPr lang="en-US" sz="1400" spc="42" dirty="0">
                  <a:solidFill>
                    <a:srgbClr val="3D3D3B"/>
                  </a:solidFill>
                  <a:latin typeface="Roboto Light" panose="02000000000000000000" pitchFamily="2" charset="0"/>
                  <a:ea typeface="Roboto Light" panose="02000000000000000000" pitchFamily="2" charset="0"/>
                </a:rPr>
                <a:t> den </a:t>
              </a:r>
              <a:r>
                <a:rPr lang="en-US" sz="1400" spc="42" dirty="0" err="1">
                  <a:solidFill>
                    <a:srgbClr val="3D3D3B"/>
                  </a:solidFill>
                  <a:latin typeface="Roboto Light" panose="02000000000000000000" pitchFamily="2" charset="0"/>
                  <a:ea typeface="Roboto Light" panose="02000000000000000000" pitchFamily="2" charset="0"/>
                </a:rPr>
                <a:t>Umgang</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mit</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Personendaten</a:t>
              </a:r>
              <a:r>
                <a:rPr lang="en-US" sz="1400" spc="42" dirty="0">
                  <a:solidFill>
                    <a:srgbClr val="3D3D3B"/>
                  </a:solidFill>
                  <a:latin typeface="Roboto Light" panose="02000000000000000000" pitchFamily="2" charset="0"/>
                  <a:ea typeface="Roboto Light" panose="02000000000000000000" pitchFamily="2" charset="0"/>
                </a:rPr>
                <a:t> </a:t>
              </a:r>
              <a:r>
                <a:rPr lang="en-US" sz="1400" spc="42" dirty="0" err="1">
                  <a:solidFill>
                    <a:srgbClr val="3D3D3B"/>
                  </a:solidFill>
                  <a:latin typeface="Roboto Light" panose="02000000000000000000" pitchFamily="2" charset="0"/>
                  <a:ea typeface="Roboto Light" panose="02000000000000000000" pitchFamily="2" charset="0"/>
                </a:rPr>
                <a:t>setzt</a:t>
              </a:r>
              <a:endParaRPr lang="en-US" sz="1400" spc="42" dirty="0">
                <a:solidFill>
                  <a:srgbClr val="3D3D3B"/>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7967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07177-1D4B-294B-BFB7-A780C23817DE}"/>
              </a:ext>
            </a:extLst>
          </p:cNvPr>
          <p:cNvSpPr>
            <a:spLocks noGrp="1"/>
          </p:cNvSpPr>
          <p:nvPr>
            <p:ph type="title"/>
          </p:nvPr>
        </p:nvSpPr>
        <p:spPr/>
        <p:txBody>
          <a:bodyPr/>
          <a:lstStyle/>
          <a:p>
            <a:r>
              <a:rPr lang="en-GB" dirty="0"/>
              <a:t>Um den </a:t>
            </a:r>
            <a:r>
              <a:rPr lang="en-GB" dirty="0" err="1"/>
              <a:t>Datenschutz</a:t>
            </a:r>
            <a:r>
              <a:rPr lang="en-GB" dirty="0"/>
              <a:t> </a:t>
            </a:r>
            <a:r>
              <a:rPr lang="en-GB" dirty="0" err="1"/>
              <a:t>beachten</a:t>
            </a:r>
            <a:r>
              <a:rPr lang="en-GB" dirty="0"/>
              <a:t> </a:t>
            </a:r>
            <a:r>
              <a:rPr lang="en-GB" dirty="0" err="1"/>
              <a:t>zu</a:t>
            </a:r>
            <a:r>
              <a:rPr lang="en-GB" dirty="0"/>
              <a:t> </a:t>
            </a:r>
            <a:r>
              <a:rPr lang="en-GB" dirty="0" err="1"/>
              <a:t>können</a:t>
            </a:r>
            <a:r>
              <a:rPr lang="en-GB" dirty="0"/>
              <a:t>, </a:t>
            </a:r>
            <a:r>
              <a:rPr lang="en-GB" dirty="0" err="1"/>
              <a:t>müsst</a:t>
            </a:r>
            <a:r>
              <a:rPr lang="en-GB" dirty="0"/>
              <a:t> </a:t>
            </a:r>
            <a:r>
              <a:rPr lang="en-GB" dirty="0" err="1"/>
              <a:t>Ihr</a:t>
            </a:r>
            <a:r>
              <a:rPr lang="en-GB" dirty="0"/>
              <a:t> </a:t>
            </a:r>
            <a:r>
              <a:rPr lang="en-GB" dirty="0" err="1"/>
              <a:t>zunächst</a:t>
            </a:r>
            <a:r>
              <a:rPr lang="en-GB" dirty="0"/>
              <a:t> die </a:t>
            </a:r>
            <a:r>
              <a:rPr lang="en-GB" dirty="0" err="1"/>
              <a:t>für</a:t>
            </a:r>
            <a:r>
              <a:rPr lang="en-GB" dirty="0"/>
              <a:t> </a:t>
            </a:r>
            <a:r>
              <a:rPr lang="en-GB" dirty="0" err="1"/>
              <a:t>Euch</a:t>
            </a:r>
            <a:r>
              <a:rPr lang="en-GB" dirty="0"/>
              <a:t> </a:t>
            </a:r>
            <a:r>
              <a:rPr lang="en-GB" dirty="0" err="1"/>
              <a:t>geltende</a:t>
            </a:r>
            <a:r>
              <a:rPr lang="en-GB" dirty="0"/>
              <a:t> </a:t>
            </a:r>
            <a:r>
              <a:rPr lang="en-GB" dirty="0" err="1"/>
              <a:t>Regelung</a:t>
            </a:r>
            <a:r>
              <a:rPr lang="en-GB" dirty="0"/>
              <a:t> </a:t>
            </a:r>
            <a:r>
              <a:rPr lang="en-GB" dirty="0" err="1"/>
              <a:t>bestimmen</a:t>
            </a:r>
            <a:endParaRPr lang="en-GB" dirty="0"/>
          </a:p>
        </p:txBody>
      </p:sp>
      <p:graphicFrame>
        <p:nvGraphicFramePr>
          <p:cNvPr id="4" name="Diagramm 3">
            <a:extLst>
              <a:ext uri="{FF2B5EF4-FFF2-40B4-BE49-F238E27FC236}">
                <a16:creationId xmlns:a16="http://schemas.microsoft.com/office/drawing/2014/main" id="{88421FE9-13C2-C844-BCAF-BD99FEBDA7EF}"/>
              </a:ext>
            </a:extLst>
          </p:cNvPr>
          <p:cNvGraphicFramePr/>
          <p:nvPr>
            <p:extLst>
              <p:ext uri="{D42A27DB-BD31-4B8C-83A1-F6EECF244321}">
                <p14:modId xmlns:p14="http://schemas.microsoft.com/office/powerpoint/2010/main" val="1846256952"/>
              </p:ext>
            </p:extLst>
          </p:nvPr>
        </p:nvGraphicFramePr>
        <p:xfrm>
          <a:off x="-434109" y="1676403"/>
          <a:ext cx="5892800" cy="4254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bgerundetes Rechteck 7">
            <a:extLst>
              <a:ext uri="{FF2B5EF4-FFF2-40B4-BE49-F238E27FC236}">
                <a16:creationId xmlns:a16="http://schemas.microsoft.com/office/drawing/2014/main" id="{59CCDDE1-A46C-4C4D-BEC2-32CAFA6B1F0F}"/>
              </a:ext>
            </a:extLst>
          </p:cNvPr>
          <p:cNvSpPr/>
          <p:nvPr/>
        </p:nvSpPr>
        <p:spPr>
          <a:xfrm>
            <a:off x="5223421" y="2092392"/>
            <a:ext cx="1745157" cy="10070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Roboto Light" panose="02000000000000000000" pitchFamily="2" charset="0"/>
                <a:ea typeface="Roboto Light" panose="02000000000000000000" pitchFamily="2" charset="0"/>
              </a:rPr>
              <a:t>Bereichsspezi-fische</a:t>
            </a:r>
            <a:r>
              <a:rPr lang="en-GB" sz="1600" dirty="0">
                <a:solidFill>
                  <a:schemeClr val="tx1"/>
                </a:solidFill>
                <a:latin typeface="Roboto Light" panose="02000000000000000000" pitchFamily="2" charset="0"/>
                <a:ea typeface="Roboto Light" panose="02000000000000000000" pitchFamily="2" charset="0"/>
              </a:rPr>
              <a:t> </a:t>
            </a:r>
            <a:r>
              <a:rPr lang="en-GB" sz="1600" dirty="0" err="1">
                <a:solidFill>
                  <a:schemeClr val="tx1"/>
                </a:solidFill>
                <a:latin typeface="Roboto Light" panose="02000000000000000000" pitchFamily="2" charset="0"/>
                <a:ea typeface="Roboto Light" panose="02000000000000000000" pitchFamily="2" charset="0"/>
              </a:rPr>
              <a:t>Gesetze</a:t>
            </a:r>
            <a:endParaRPr lang="en-GB" sz="1600" dirty="0">
              <a:solidFill>
                <a:schemeClr val="tx1"/>
              </a:solidFill>
              <a:latin typeface="Roboto Light" panose="02000000000000000000" pitchFamily="2" charset="0"/>
              <a:ea typeface="Roboto Light" panose="02000000000000000000" pitchFamily="2" charset="0"/>
            </a:endParaRPr>
          </a:p>
          <a:p>
            <a:pPr algn="ctr"/>
            <a:r>
              <a:rPr lang="en-GB" sz="1200" i="1" dirty="0">
                <a:solidFill>
                  <a:schemeClr val="tx1"/>
                </a:solidFill>
                <a:latin typeface="Roboto Light" panose="02000000000000000000" pitchFamily="2" charset="0"/>
                <a:ea typeface="Roboto Light" panose="02000000000000000000" pitchFamily="2" charset="0"/>
              </a:rPr>
              <a:t>EG, TKG, TMG</a:t>
            </a:r>
          </a:p>
        </p:txBody>
      </p:sp>
      <p:sp>
        <p:nvSpPr>
          <p:cNvPr id="9" name="Abgerundetes Rechteck 8">
            <a:extLst>
              <a:ext uri="{FF2B5EF4-FFF2-40B4-BE49-F238E27FC236}">
                <a16:creationId xmlns:a16="http://schemas.microsoft.com/office/drawing/2014/main" id="{8A6D7012-C53D-994A-BB32-F415F9B50445}"/>
              </a:ext>
            </a:extLst>
          </p:cNvPr>
          <p:cNvSpPr/>
          <p:nvPr/>
        </p:nvSpPr>
        <p:spPr>
          <a:xfrm>
            <a:off x="7501400" y="2092392"/>
            <a:ext cx="1745157" cy="10070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Roboto Light" panose="02000000000000000000" pitchFamily="2" charset="0"/>
                <a:ea typeface="Roboto Light" panose="02000000000000000000" pitchFamily="2" charset="0"/>
              </a:rPr>
              <a:t>Kirchliche</a:t>
            </a:r>
            <a:r>
              <a:rPr lang="en-GB" sz="1600" dirty="0">
                <a:solidFill>
                  <a:schemeClr val="tx1"/>
                </a:solidFill>
                <a:latin typeface="Roboto Light" panose="02000000000000000000" pitchFamily="2" charset="0"/>
                <a:ea typeface="Roboto Light" panose="02000000000000000000" pitchFamily="2" charset="0"/>
              </a:rPr>
              <a:t> </a:t>
            </a:r>
            <a:r>
              <a:rPr lang="en-GB" sz="1600" dirty="0" err="1">
                <a:solidFill>
                  <a:schemeClr val="tx1"/>
                </a:solidFill>
                <a:latin typeface="Roboto Light" panose="02000000000000000000" pitchFamily="2" charset="0"/>
                <a:ea typeface="Roboto Light" panose="02000000000000000000" pitchFamily="2" charset="0"/>
              </a:rPr>
              <a:t>Datenschutz-gesetze</a:t>
            </a:r>
            <a:endParaRPr lang="en-GB" sz="1200" i="1" dirty="0">
              <a:solidFill>
                <a:schemeClr val="tx1"/>
              </a:solidFill>
              <a:latin typeface="Roboto Light" panose="02000000000000000000" pitchFamily="2" charset="0"/>
              <a:ea typeface="Roboto Light" panose="02000000000000000000" pitchFamily="2" charset="0"/>
            </a:endParaRPr>
          </a:p>
        </p:txBody>
      </p:sp>
      <p:pic>
        <p:nvPicPr>
          <p:cNvPr id="10" name="Grafik 9" descr="Roboter">
            <a:extLst>
              <a:ext uri="{FF2B5EF4-FFF2-40B4-BE49-F238E27FC236}">
                <a16:creationId xmlns:a16="http://schemas.microsoft.com/office/drawing/2014/main" id="{990F7C97-2490-594F-9A07-587FDCCC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98417" y="4997988"/>
            <a:ext cx="1219200" cy="1219200"/>
          </a:xfrm>
          <a:prstGeom prst="rect">
            <a:avLst/>
          </a:prstGeom>
        </p:spPr>
      </p:pic>
      <p:sp>
        <p:nvSpPr>
          <p:cNvPr id="11" name="Rounded Rectangular Callout 13">
            <a:extLst>
              <a:ext uri="{FF2B5EF4-FFF2-40B4-BE49-F238E27FC236}">
                <a16:creationId xmlns:a16="http://schemas.microsoft.com/office/drawing/2014/main" id="{D527E9DA-4AC5-6347-8E7B-BFB9C15385AE}"/>
              </a:ext>
            </a:extLst>
          </p:cNvPr>
          <p:cNvSpPr/>
          <p:nvPr/>
        </p:nvSpPr>
        <p:spPr>
          <a:xfrm>
            <a:off x="7709863" y="3515409"/>
            <a:ext cx="2688554" cy="1926912"/>
          </a:xfrm>
          <a:prstGeom prst="wedgeRoundRectCallout">
            <a:avLst>
              <a:gd name="adj1" fmla="val 52373"/>
              <a:gd name="adj2" fmla="val 63674"/>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Deutsche Gesetze, die die DSGVO konkretisieren, ergänzen oder modifizieren sind vorrangig zu beachten (Subsidiaritätsprinzip). Durch die </a:t>
            </a:r>
            <a:r>
              <a:rPr lang="de-DE" sz="1333" dirty="0" err="1">
                <a:solidFill>
                  <a:schemeClr val="tx2"/>
                </a:solidFill>
                <a:latin typeface="Roboto Light" panose="02000000000000000000" pitchFamily="2" charset="0"/>
                <a:ea typeface="Roboto Light" panose="02000000000000000000" pitchFamily="2" charset="0"/>
                <a:cs typeface="Roboto Light" panose="02000000000000000000" pitchFamily="2" charset="0"/>
              </a:rPr>
              <a:t>Normenhierachie</a:t>
            </a:r>
            <a:r>
              <a:rPr lang="de-DE" sz="1333"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gilt aber bei Auslegungsfragen und Widersprüchen grundsätzlich die DSGVO. </a:t>
            </a:r>
          </a:p>
        </p:txBody>
      </p:sp>
    </p:spTree>
    <p:extLst>
      <p:ext uri="{BB962C8B-B14F-4D97-AF65-F5344CB8AC3E}">
        <p14:creationId xmlns:p14="http://schemas.microsoft.com/office/powerpoint/2010/main" val="3359663954"/>
      </p:ext>
    </p:extLst>
  </p:cSld>
  <p:clrMapOvr>
    <a:masterClrMapping/>
  </p:clrMapOvr>
</p:sld>
</file>

<file path=ppt/theme/theme1.xml><?xml version="1.0" encoding="utf-8"?>
<a:theme xmlns:a="http://schemas.openxmlformats.org/drawingml/2006/main" name="CorrelAid">
  <a:themeElements>
    <a:clrScheme name="CorrelAid 2">
      <a:dk1>
        <a:srgbClr val="000000"/>
      </a:dk1>
      <a:lt1>
        <a:srgbClr val="FEFFFE"/>
      </a:lt1>
      <a:dk2>
        <a:srgbClr val="44546A"/>
      </a:dk2>
      <a:lt2>
        <a:srgbClr val="FEFEFD"/>
      </a:lt2>
      <a:accent1>
        <a:srgbClr val="B7D337"/>
      </a:accent1>
      <a:accent2>
        <a:srgbClr val="88C617"/>
      </a:accent2>
      <a:accent3>
        <a:srgbClr val="67AA6A"/>
      </a:accent3>
      <a:accent4>
        <a:srgbClr val="418895"/>
      </a:accent4>
      <a:accent5>
        <a:srgbClr val="2E66AA"/>
      </a:accent5>
      <a:accent6>
        <a:srgbClr val="2A64A8"/>
      </a:accent6>
      <a:hlink>
        <a:srgbClr val="00428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relAid" id="{D1B22C84-A55B-134D-8223-D490BA5D68DD}" vid="{5A2B16DC-BCA2-F647-B54A-382D9459E98A}"/>
    </a:ext>
  </a:extLst>
</a:theme>
</file>

<file path=ppt/theme/theme2.xml><?xml version="1.0" encoding="utf-8"?>
<a:theme xmlns:a="http://schemas.openxmlformats.org/drawingml/2006/main" name="1_CorrelAid">
  <a:themeElements>
    <a:clrScheme name="CorrelAid 2">
      <a:dk1>
        <a:srgbClr val="000000"/>
      </a:dk1>
      <a:lt1>
        <a:srgbClr val="FEFFFE"/>
      </a:lt1>
      <a:dk2>
        <a:srgbClr val="44546A"/>
      </a:dk2>
      <a:lt2>
        <a:srgbClr val="FEFEFD"/>
      </a:lt2>
      <a:accent1>
        <a:srgbClr val="B7D337"/>
      </a:accent1>
      <a:accent2>
        <a:srgbClr val="88C617"/>
      </a:accent2>
      <a:accent3>
        <a:srgbClr val="67AA6A"/>
      </a:accent3>
      <a:accent4>
        <a:srgbClr val="418895"/>
      </a:accent4>
      <a:accent5>
        <a:srgbClr val="2E66AA"/>
      </a:accent5>
      <a:accent6>
        <a:srgbClr val="2A64A8"/>
      </a:accent6>
      <a:hlink>
        <a:srgbClr val="00428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relAid" id="{3FDD787A-2DC4-514A-A016-2F4C4F139172}" vid="{6E32E691-51FF-534B-8ADD-AA76985436CE}"/>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CorrelAid</Template>
  <TotalTime>0</TotalTime>
  <Words>3850</Words>
  <Application>Microsoft Macintosh PowerPoint</Application>
  <PresentationFormat>Breitbild</PresentationFormat>
  <Paragraphs>414</Paragraphs>
  <Slides>33</Slides>
  <Notes>29</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33</vt:i4>
      </vt:variant>
    </vt:vector>
  </HeadingPairs>
  <TitlesOfParts>
    <vt:vector size="43" baseType="lpstr">
      <vt:lpstr>Arial</vt:lpstr>
      <vt:lpstr>Bradley Hand ITC</vt:lpstr>
      <vt:lpstr>Calibri</vt:lpstr>
      <vt:lpstr>Open Sans</vt:lpstr>
      <vt:lpstr>Roboto</vt:lpstr>
      <vt:lpstr>Roboto Light</vt:lpstr>
      <vt:lpstr>Symbol</vt:lpstr>
      <vt:lpstr>CorrelAid</vt:lpstr>
      <vt:lpstr>1_CorrelAid</vt:lpstr>
      <vt:lpstr>Benutzerdefiniertes Design</vt:lpstr>
      <vt:lpstr>Datenschutz und -Ethik</vt:lpstr>
      <vt:lpstr>Wer wir sind</vt:lpstr>
      <vt:lpstr>Unsere Mission</vt:lpstr>
      <vt:lpstr>Inhalte</vt:lpstr>
      <vt:lpstr>“Datenschutz ist was Neues!” </vt:lpstr>
      <vt:lpstr>Das Recht auf informationelle Selbstbestimmung ergibt sich also aus der Verfassung</vt:lpstr>
      <vt:lpstr>Die Neuerung durch die DSGVO ist für digital- und datenorientierte Organisationen kein beliebtes Thema</vt:lpstr>
      <vt:lpstr>Doch trotz aller derzeitigen Hürden sehen die deutschen Unternehmen den Datenschutz positiv</vt:lpstr>
      <vt:lpstr>Um den Datenschutz beachten zu können, müsst Ihr zunächst die für Euch geltende Regelung bestimmen</vt:lpstr>
      <vt:lpstr>Denkaufgabe</vt:lpstr>
      <vt:lpstr>Lösung</vt:lpstr>
      <vt:lpstr>Optional: Übung</vt:lpstr>
      <vt:lpstr>Art. 1 DSGVO gibt Auskunft darüber, was Sachgegen-stand, Ziele und Grenzen der Verordnung sind</vt:lpstr>
      <vt:lpstr>Damit kommen auf Euch sieben Kernpflichten zu</vt:lpstr>
      <vt:lpstr>“Damit wir Daten verarbeiten können,  benötigen wir schriftl. Einwilligungen”</vt:lpstr>
      <vt:lpstr>Denkaufgabe</vt:lpstr>
      <vt:lpstr>Lösung</vt:lpstr>
      <vt:lpstr>Bei der Vielzahl von Rechten hilft es entlang der Data Journey über Datenschutz nachzudenken</vt:lpstr>
      <vt:lpstr>”Zur Anonymisierung reicht es aus, den  Namen durch eine ID zu ersetzen”</vt:lpstr>
      <vt:lpstr>Denkaufgabe</vt:lpstr>
      <vt:lpstr>Lösung</vt:lpstr>
      <vt:lpstr>Datensicherung ist komplex, weshalb das Prinzip der doppelten Datensicherung gilt</vt:lpstr>
      <vt:lpstr>„Die Nutzung von digitalen Tools von  US-Anbietern ist unproblematisch.“ </vt:lpstr>
      <vt:lpstr>DSGVO-konforme Tools haben ihren Serverstandort in der EU und/oder sind Tools von EU-Anbietern</vt:lpstr>
      <vt:lpstr>Welche Tools können wir also noch nutzen?</vt:lpstr>
      <vt:lpstr>Auch Ihr seid zur Einhaltung des Datengeheimnisses ggü. Eurem Projektpartner und der DSGVO verpflichtet</vt:lpstr>
      <vt:lpstr>Darüber hinaus sollten wir bedenken, welche ethischen Abwägungen für unsere Arbeit relevant sind</vt:lpstr>
      <vt:lpstr>Das äußert sich u.a. in den folgenden Handlungsempfehlungen</vt:lpstr>
      <vt:lpstr>Unsere ethischen Werte basieren auf den Ideen der Charte der digitalen Grundrechte…</vt:lpstr>
      <vt:lpstr>Besonders wichtig finden wir die folgenden Artikel:</vt:lpstr>
      <vt:lpstr>Tolle Ressourcen rund um das Thema Datenverarbeitung gibt es bei CfE…</vt:lpstr>
      <vt:lpstr>…und auch bei uns findet Ihr Inspiration</vt:lpstr>
      <vt:lpstr>Als Abend- und Filmempfehlung ist auch die neue Netflixdokumentation ‘Coded Bias’ zu erwähnen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1 DSGVO gibt Auskunft darüber, was Sachgegen-stand, Ziele und Grenzen der Verordnung sind</dc:title>
  <dc:creator>Nina Hauser</dc:creator>
  <cp:lastModifiedBy>Nina Hauser</cp:lastModifiedBy>
  <cp:revision>73</cp:revision>
  <dcterms:created xsi:type="dcterms:W3CDTF">2020-07-07T16:31:33Z</dcterms:created>
  <dcterms:modified xsi:type="dcterms:W3CDTF">2021-04-13T10:19:05Z</dcterms:modified>
</cp:coreProperties>
</file>