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81" r:id="rId3"/>
  </p:sldMasterIdLst>
  <p:notesMasterIdLst>
    <p:notesMasterId r:id="rId34"/>
  </p:notesMasterIdLst>
  <p:handoutMasterIdLst>
    <p:handoutMasterId r:id="rId35"/>
  </p:handoutMasterIdLst>
  <p:sldIdLst>
    <p:sldId id="2069" r:id="rId4"/>
    <p:sldId id="262" r:id="rId5"/>
    <p:sldId id="314" r:id="rId6"/>
    <p:sldId id="2306" r:id="rId7"/>
    <p:sldId id="2315" r:id="rId8"/>
    <p:sldId id="264" r:id="rId9"/>
    <p:sldId id="2041" r:id="rId10"/>
    <p:sldId id="274" r:id="rId11"/>
    <p:sldId id="2027" r:id="rId12"/>
    <p:sldId id="2002" r:id="rId13"/>
    <p:sldId id="2035" r:id="rId14"/>
    <p:sldId id="2077" r:id="rId15"/>
    <p:sldId id="2066" r:id="rId16"/>
    <p:sldId id="2029" r:id="rId17"/>
    <p:sldId id="2033" r:id="rId18"/>
    <p:sldId id="2078" r:id="rId19"/>
    <p:sldId id="2030" r:id="rId20"/>
    <p:sldId id="2023" r:id="rId21"/>
    <p:sldId id="2024" r:id="rId22"/>
    <p:sldId id="2025" r:id="rId23"/>
    <p:sldId id="2317" r:id="rId24"/>
    <p:sldId id="2318" r:id="rId25"/>
    <p:sldId id="2042" r:id="rId26"/>
    <p:sldId id="2043" r:id="rId27"/>
    <p:sldId id="2047" r:id="rId28"/>
    <p:sldId id="2048" r:id="rId29"/>
    <p:sldId id="2045" r:id="rId30"/>
    <p:sldId id="2051" r:id="rId31"/>
    <p:sldId id="2062" r:id="rId32"/>
    <p:sldId id="2319" r:id="rId33"/>
  </p:sldIdLst>
  <p:sldSz cx="9144000" cy="5143500" type="screen16x9"/>
  <p:notesSz cx="6858000" cy="9144000"/>
  <p:defaultTextStyle>
    <a:defPPr>
      <a:defRPr lang="de-DE"/>
    </a:defPPr>
    <a:lvl1pPr marL="0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8D0A"/>
    <a:srgbClr val="DFA83A"/>
    <a:srgbClr val="4CA045"/>
    <a:srgbClr val="E5253C"/>
    <a:srgbClr val="B35A76"/>
    <a:srgbClr val="7C64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46"/>
    <p:restoredTop sz="88339"/>
  </p:normalViewPr>
  <p:slideViewPr>
    <p:cSldViewPr snapToGrid="0" snapToObjects="1">
      <p:cViewPr>
        <p:scale>
          <a:sx n="103" d="100"/>
          <a:sy n="103" d="100"/>
        </p:scale>
        <p:origin x="144" y="9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71" d="100"/>
          <a:sy n="171" d="100"/>
        </p:scale>
        <p:origin x="5344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11C76E4-8477-484B-B53E-755A5E66DE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8421DB-DF2F-304C-9D3C-85D273762E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593AD-055F-CC4F-A002-B7ACE690B6E5}" type="datetimeFigureOut">
              <a:rPr lang="de-DE" smtClean="0"/>
              <a:t>19.04.21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C4D9BB-D424-6845-AD22-998B11AE01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F902FD-4432-DB4B-983E-F8B5FCA020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DDD40-F922-3344-8BB8-34400DBF9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5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9EAA3-EE5F-1C4D-B9E0-11BBB3F856A0}" type="datetimeFigureOut">
              <a:rPr lang="de-DE" smtClean="0"/>
              <a:t>19.04.21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15A7A-0A2A-914D-A817-79448D0DE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731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Zielgruppe</a:t>
            </a:r>
            <a:r>
              <a:rPr lang="en-GB" dirty="0"/>
              <a:t>: </a:t>
            </a:r>
            <a:r>
              <a:rPr lang="en-GB" dirty="0" err="1"/>
              <a:t>Datenanalyst:innen</a:t>
            </a:r>
            <a:r>
              <a:rPr lang="en-GB" dirty="0"/>
              <a:t> und </a:t>
            </a:r>
            <a:r>
              <a:rPr lang="en-GB" dirty="0" err="1"/>
              <a:t>NPO-Vertreter:innen</a:t>
            </a:r>
            <a:endParaRPr lang="en-GB" dirty="0"/>
          </a:p>
          <a:p>
            <a:r>
              <a:rPr lang="en-GB" dirty="0"/>
              <a:t>Tempo: </a:t>
            </a:r>
            <a:r>
              <a:rPr lang="en-GB" dirty="0" err="1"/>
              <a:t>langsamer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D9A60-A1E6-114A-8319-6CE12D8D515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353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3196-2763-F541-B3D4-850012EC33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0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3196-2763-F541-B3D4-850012EC33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71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4689F-3C9F-1447-9A74-8756D0ECA5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85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3196-2763-F541-B3D4-850012EC33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83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3196-2763-F541-B3D4-850012EC33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2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AC773-C6DE-F541-B6EF-88C6B227110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801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3196-2763-F541-B3D4-850012EC33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35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3196-2763-F541-B3D4-850012EC33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47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900" dirty="0">
                <a:solidFill>
                  <a:srgbClr val="78A973"/>
                </a:solidFill>
                <a:latin typeface="Roboto Light" pitchFamily="2" charset="0"/>
                <a:ea typeface="Roboto Light" pitchFamily="2" charset="0"/>
              </a:rPr>
              <a:t>Es dient als Basis für fundierte Managemententscheidungen und als Grundlage für die Anpassung von Projekten. Darunter fallen Ressourcen (Input), erbrachte Leistungen (Output) und kurzfristige Wirkungen auf individueller Ebene (Outcomes). </a:t>
            </a:r>
          </a:p>
          <a:p>
            <a:endParaRPr lang="de-DE" sz="900" dirty="0">
              <a:solidFill>
                <a:srgbClr val="78A973"/>
              </a:solidFill>
              <a:latin typeface="Roboto Light" pitchFamily="2" charset="0"/>
              <a:ea typeface="Roboto Light" pitchFamily="2" charset="0"/>
            </a:endParaRPr>
          </a:p>
          <a:p>
            <a:r>
              <a:rPr lang="de-DE" sz="900" dirty="0">
                <a:solidFill>
                  <a:srgbClr val="3863A2"/>
                </a:solidFill>
                <a:latin typeface="Roboto Light" pitchFamily="2" charset="0"/>
                <a:ea typeface="Roboto Light" pitchFamily="2" charset="0"/>
              </a:rPr>
              <a:t>Langfristige Outcomes und Wirkung auf gesellschaftlicher Ebene (Impact) können meist nur über  Langzeitstudien nachgewiesen werden.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4689F-3C9F-1447-9A74-8756D0ECA5D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011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”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...a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child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who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has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behavioral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difficulties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is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considered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“explosive”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is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usually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a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child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who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needs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taught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skills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of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frustration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tolerance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managing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levels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of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de-DE" sz="120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flexibility</a:t>
            </a:r>
            <a:r>
              <a:rPr lang="de-DE" sz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.“</a:t>
            </a:r>
            <a:endParaRPr lang="en-US" sz="1200">
              <a:solidFill>
                <a:srgbClr val="3D3D3B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de-DE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least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possibilities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First,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probably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inclined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gangs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commit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crimes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convicts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prison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paradoxically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Joining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gang must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pretty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attractive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authorities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going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such extremes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scare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it." Second,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bringing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teens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backfire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tough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Think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15-year-olds care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peers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authority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figures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do.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4689F-3C9F-1447-9A74-8756D0ECA5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9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4689F-3C9F-1447-9A74-8756D0ECA5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78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71,9 % </a:t>
            </a:r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klare</a:t>
            </a:r>
            <a:r>
              <a:rPr lang="en-US" dirty="0"/>
              <a:t> </a:t>
            </a:r>
            <a:r>
              <a:rPr lang="en-US" dirty="0" err="1"/>
              <a:t>Strategie</a:t>
            </a:r>
            <a:r>
              <a:rPr lang="en-US" dirty="0"/>
              <a:t> – 28 % </a:t>
            </a:r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keine</a:t>
            </a:r>
            <a:endParaRPr lang="en-US" dirty="0"/>
          </a:p>
          <a:p>
            <a:r>
              <a:rPr lang="en-US" dirty="0"/>
              <a:t>37,5 % </a:t>
            </a:r>
            <a:r>
              <a:rPr lang="en-US" dirty="0" err="1"/>
              <a:t>nutzen</a:t>
            </a:r>
            <a:r>
              <a:rPr lang="en-US" dirty="0"/>
              <a:t> </a:t>
            </a:r>
            <a:r>
              <a:rPr lang="en-US" dirty="0" err="1"/>
              <a:t>Daten</a:t>
            </a:r>
            <a:r>
              <a:rPr lang="en-US" dirty="0"/>
              <a:t> – 62,5% </a:t>
            </a:r>
            <a:r>
              <a:rPr lang="en-US" dirty="0" err="1"/>
              <a:t>nutzen</a:t>
            </a:r>
            <a:r>
              <a:rPr lang="en-US" dirty="0"/>
              <a:t> </a:t>
            </a:r>
            <a:r>
              <a:rPr lang="en-US" dirty="0" err="1"/>
              <a:t>keine</a:t>
            </a:r>
            <a:endParaRPr lang="en-US" dirty="0"/>
          </a:p>
          <a:p>
            <a:r>
              <a:rPr lang="en-US" dirty="0"/>
              <a:t>28,4 </a:t>
            </a:r>
            <a:r>
              <a:rPr lang="en-US" dirty="0" err="1"/>
              <a:t>messen</a:t>
            </a:r>
            <a:r>
              <a:rPr lang="en-US" dirty="0"/>
              <a:t> </a:t>
            </a:r>
            <a:r>
              <a:rPr lang="en-US" dirty="0" err="1"/>
              <a:t>soziale</a:t>
            </a:r>
            <a:r>
              <a:rPr lang="en-US" dirty="0"/>
              <a:t> </a:t>
            </a:r>
            <a:r>
              <a:rPr lang="en-US" dirty="0" err="1"/>
              <a:t>Wirkung</a:t>
            </a:r>
            <a:r>
              <a:rPr lang="en-US" dirty="0"/>
              <a:t> – 71,6% </a:t>
            </a:r>
            <a:r>
              <a:rPr lang="en-US" dirty="0" err="1"/>
              <a:t>nicht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4689F-3C9F-1447-9A74-8756D0ECA5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2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B4EB1B-4FBC-7840-906F-520B5551A0FD}"/>
              </a:ext>
            </a:extLst>
          </p:cNvPr>
          <p:cNvSpPr txBox="1"/>
          <p:nvPr/>
        </p:nvSpPr>
        <p:spPr>
          <a:xfrm>
            <a:off x="2130624" y="4764108"/>
            <a:ext cx="571142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3384D82-F950-1B48-A87E-3E7E4129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4767264"/>
            <a:ext cx="51435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39880CAB-7B57-684C-8944-9FD8C34F5FCB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B56B6F4-3581-A04D-AA05-0EEF583341F7}"/>
              </a:ext>
            </a:extLst>
          </p:cNvPr>
          <p:cNvSpPr/>
          <p:nvPr/>
        </p:nvSpPr>
        <p:spPr>
          <a:xfrm>
            <a:off x="0" y="4447429"/>
            <a:ext cx="9144000" cy="633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9A80E8C-6F05-F04C-88B5-C1D0EEDAB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97" y="321118"/>
            <a:ext cx="1482639" cy="10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B4EB1B-4FBC-7840-906F-520B5551A0FD}"/>
              </a:ext>
            </a:extLst>
          </p:cNvPr>
          <p:cNvSpPr txBox="1"/>
          <p:nvPr/>
        </p:nvSpPr>
        <p:spPr>
          <a:xfrm>
            <a:off x="2130624" y="4764108"/>
            <a:ext cx="571142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3384D82-F950-1B48-A87E-3E7E4129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4767264"/>
            <a:ext cx="51435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76BA141-8D4A-8A46-AC80-2A1980DE5543}" type="slidenum">
              <a:rPr lang="en-US" smtClean="0"/>
              <a:t>‹Nr.›</a:t>
            </a:fld>
            <a:endParaRPr lang="en-US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9A80E8C-6F05-F04C-88B5-C1D0EEDAB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29"/>
          <a:stretch/>
        </p:blipFill>
        <p:spPr>
          <a:xfrm>
            <a:off x="3844373" y="1051966"/>
            <a:ext cx="1482639" cy="348678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A0013F1-1454-164C-9D99-9DF63E78A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94"/>
          <a:stretch/>
        </p:blipFill>
        <p:spPr>
          <a:xfrm>
            <a:off x="3871755" y="459126"/>
            <a:ext cx="1455256" cy="59284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5B56B6F4-3581-A04D-AA05-0EEF583341F7}"/>
              </a:ext>
            </a:extLst>
          </p:cNvPr>
          <p:cNvSpPr/>
          <p:nvPr/>
        </p:nvSpPr>
        <p:spPr>
          <a:xfrm>
            <a:off x="0" y="4447429"/>
            <a:ext cx="9144000" cy="633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94273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00" y="263131"/>
            <a:ext cx="8640000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369220"/>
            <a:ext cx="8640000" cy="31612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BCF094-D9D5-EE4D-983C-38BA1E05F421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59536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DDC3C9A8-DCB9-9D41-B319-07A84431EB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58243" y="1363150"/>
            <a:ext cx="2370103" cy="1353600"/>
          </a:xfrm>
          <a:gradFill flip="none" rotWithShape="1">
            <a:gsLst>
              <a:gs pos="0">
                <a:srgbClr val="3863A2">
                  <a:lumMod val="100000"/>
                  <a:alpha val="30000"/>
                </a:srgbClr>
              </a:gs>
              <a:gs pos="98000">
                <a:srgbClr val="F04451">
                  <a:alpha val="30000"/>
                </a:srgbClr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12FBCEDE-67B6-7D49-9E9C-289E528923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50520" y="1363150"/>
            <a:ext cx="2370103" cy="1353600"/>
          </a:xfrm>
          <a:gradFill flip="none" rotWithShape="1">
            <a:gsLst>
              <a:gs pos="0">
                <a:srgbClr val="3863A2">
                  <a:lumMod val="100000"/>
                  <a:alpha val="30000"/>
                </a:srgbClr>
              </a:gs>
              <a:gs pos="98000">
                <a:srgbClr val="F04451">
                  <a:alpha val="30000"/>
                </a:srgbClr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CF91A166-6A2B-9549-91B1-B28C285FFC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8891" y="1363150"/>
            <a:ext cx="2370103" cy="1353600"/>
          </a:xfrm>
          <a:gradFill flip="none" rotWithShape="1">
            <a:gsLst>
              <a:gs pos="0">
                <a:srgbClr val="3863A2">
                  <a:lumMod val="100000"/>
                  <a:alpha val="30000"/>
                </a:srgbClr>
              </a:gs>
              <a:gs pos="98000">
                <a:srgbClr val="F04451">
                  <a:alpha val="30000"/>
                </a:srgbClr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0751" y="263131"/>
            <a:ext cx="8621251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9" name="Textplatzhalter 25">
            <a:extLst>
              <a:ext uri="{FF2B5EF4-FFF2-40B4-BE49-F238E27FC236}">
                <a16:creationId xmlns:a16="http://schemas.microsoft.com/office/drawing/2014/main" id="{4BE8F971-78A6-1648-AEDC-B16CB39036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0097" y="3068714"/>
            <a:ext cx="2331057" cy="117206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50"/>
            </a:lvl1pPr>
          </a:lstStyle>
          <a:p>
            <a:pPr lvl="0"/>
            <a:r>
              <a:rPr lang="de-DE" dirty="0"/>
              <a:t>Data Science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Good</a:t>
            </a:r>
            <a:endParaRPr lang="de-DE" dirty="0"/>
          </a:p>
          <a:p>
            <a:pPr marL="0" marR="0" lvl="0" indent="0" algn="l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b="0" i="0" spc="26" dirty="0">
              <a:solidFill>
                <a:srgbClr val="004A94"/>
              </a:solidFill>
              <a:latin typeface="Roboto"/>
            </a:endParaRPr>
          </a:p>
          <a:p>
            <a:pPr lvl="0"/>
            <a:endParaRPr lang="de-DE" dirty="0"/>
          </a:p>
        </p:txBody>
      </p:sp>
      <p:sp>
        <p:nvSpPr>
          <p:cNvPr id="10" name="Textplatzhalter 25">
            <a:extLst>
              <a:ext uri="{FF2B5EF4-FFF2-40B4-BE49-F238E27FC236}">
                <a16:creationId xmlns:a16="http://schemas.microsoft.com/office/drawing/2014/main" id="{4C88D0A7-BF5B-8D46-B198-7CF6B18FE8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915" y="3062603"/>
            <a:ext cx="2298401" cy="1178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de-DE" dirty="0"/>
              <a:t>Data Science </a:t>
            </a:r>
            <a:r>
              <a:rPr lang="de-DE" dirty="0" err="1"/>
              <a:t>for</a:t>
            </a:r>
            <a:r>
              <a:rPr lang="de-DE" dirty="0"/>
              <a:t> Society</a:t>
            </a:r>
            <a:br>
              <a:rPr lang="de-DE" dirty="0"/>
            </a:br>
            <a:endParaRPr lang="de-DE" sz="1400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Textplatzhalter 25">
            <a:extLst>
              <a:ext uri="{FF2B5EF4-FFF2-40B4-BE49-F238E27FC236}">
                <a16:creationId xmlns:a16="http://schemas.microsoft.com/office/drawing/2014/main" id="{346DB19F-D606-E045-99CF-84270FE40C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51815" y="3071112"/>
            <a:ext cx="2351708" cy="116967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50"/>
            </a:lvl1pPr>
          </a:lstStyle>
          <a:p>
            <a:pPr lvl="0"/>
            <a:r>
              <a:rPr lang="de-DE" dirty="0"/>
              <a:t>Data Science </a:t>
            </a:r>
            <a:r>
              <a:rPr lang="de-DE" dirty="0" err="1"/>
              <a:t>for</a:t>
            </a:r>
            <a:r>
              <a:rPr lang="de-DE" dirty="0"/>
              <a:t> Tomorrow</a:t>
            </a:r>
          </a:p>
          <a:p>
            <a:pPr lvl="0"/>
            <a:endParaRPr lang="de-DE" dirty="0"/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AF3069A2-0458-464B-B7F3-693E61617EFE}"/>
              </a:ext>
            </a:extLst>
          </p:cNvPr>
          <p:cNvCxnSpPr>
            <a:cxnSpLocks/>
          </p:cNvCxnSpPr>
          <p:nvPr/>
        </p:nvCxnSpPr>
        <p:spPr>
          <a:xfrm flipV="1">
            <a:off x="270749" y="1363152"/>
            <a:ext cx="0" cy="2877631"/>
          </a:xfrm>
          <a:prstGeom prst="line">
            <a:avLst/>
          </a:prstGeom>
          <a:ln>
            <a:solidFill>
              <a:srgbClr val="2A64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F4DE375-C01A-F642-A8F3-A228597BE863}"/>
              </a:ext>
            </a:extLst>
          </p:cNvPr>
          <p:cNvCxnSpPr>
            <a:cxnSpLocks/>
          </p:cNvCxnSpPr>
          <p:nvPr/>
        </p:nvCxnSpPr>
        <p:spPr>
          <a:xfrm flipV="1">
            <a:off x="3248618" y="1363151"/>
            <a:ext cx="0" cy="2877631"/>
          </a:xfrm>
          <a:prstGeom prst="line">
            <a:avLst/>
          </a:prstGeom>
          <a:ln>
            <a:solidFill>
              <a:srgbClr val="2A64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94E1281-6E1F-584B-BBB9-244A92DC9612}"/>
              </a:ext>
            </a:extLst>
          </p:cNvPr>
          <p:cNvCxnSpPr>
            <a:cxnSpLocks/>
          </p:cNvCxnSpPr>
          <p:nvPr/>
        </p:nvCxnSpPr>
        <p:spPr>
          <a:xfrm flipV="1">
            <a:off x="6305385" y="1363151"/>
            <a:ext cx="0" cy="2877631"/>
          </a:xfrm>
          <a:prstGeom prst="line">
            <a:avLst/>
          </a:prstGeom>
          <a:ln>
            <a:solidFill>
              <a:srgbClr val="2A64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5E59BF8-5897-3D4A-9B76-C2326ABE95B5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7567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106" y="263131"/>
            <a:ext cx="8618894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106" y="1365532"/>
            <a:ext cx="4241744" cy="31659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5532"/>
            <a:ext cx="4241743" cy="31659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08122-080A-EA41-BB51-21381087E641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84753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1BA3903E-1028-7E42-BA16-D3CEEA2FAC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7038" y="1365531"/>
            <a:ext cx="4304963" cy="3165989"/>
          </a:xfrm>
          <a:gradFill flip="none" rotWithShape="1">
            <a:gsLst>
              <a:gs pos="0">
                <a:srgbClr val="3863A2">
                  <a:lumMod val="100000"/>
                  <a:alpha val="30000"/>
                </a:srgbClr>
              </a:gs>
              <a:gs pos="98000">
                <a:srgbClr val="F04451">
                  <a:alpha val="30000"/>
                </a:srgbClr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7038" y="263131"/>
            <a:ext cx="8624963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5532"/>
            <a:ext cx="4262850" cy="31659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FA4450-B54B-4F40-9DB8-175A294FEB55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2636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B02422-7427-4E41-A3D9-B5B9DC0BC2A3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68643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58F249-601F-8143-91C2-7E5CC5EDFDE3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75343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D9862CB-012B-0F4F-80CE-EFF41B467106}"/>
              </a:ext>
            </a:extLst>
          </p:cNvPr>
          <p:cNvSpPr/>
          <p:nvPr/>
        </p:nvSpPr>
        <p:spPr>
          <a:xfrm>
            <a:off x="0" y="4533562"/>
            <a:ext cx="9144000" cy="6099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013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97106E85-F76B-4A4A-A3BC-838F6D00E9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9144000" cy="5143500"/>
          </a:xfrm>
          <a:gradFill flip="none" rotWithShape="1">
            <a:gsLst>
              <a:gs pos="0">
                <a:srgbClr val="3863A2">
                  <a:lumMod val="100000"/>
                  <a:alpha val="30000"/>
                </a:srgbClr>
              </a:gs>
              <a:gs pos="98000">
                <a:srgbClr val="F04451">
                  <a:alpha val="30000"/>
                </a:srgbClr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9195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D34B08E-6551-1A4A-A01E-6D8F2DD3E440}"/>
              </a:ext>
            </a:extLst>
          </p:cNvPr>
          <p:cNvSpPr/>
          <p:nvPr/>
        </p:nvSpPr>
        <p:spPr>
          <a:xfrm>
            <a:off x="218485" y="4612461"/>
            <a:ext cx="8698938" cy="531040"/>
          </a:xfrm>
          <a:prstGeom prst="rect">
            <a:avLst/>
          </a:prstGeom>
          <a:solidFill>
            <a:srgbClr val="21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890498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52CF415E-F1F2-D04F-8FF3-26D3EE911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9144001" cy="5143500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0E19F570-0771-2C42-A745-078AF3C548C9}"/>
              </a:ext>
            </a:extLst>
          </p:cNvPr>
          <p:cNvSpPr/>
          <p:nvPr/>
        </p:nvSpPr>
        <p:spPr>
          <a:xfrm>
            <a:off x="4606470" y="3358858"/>
            <a:ext cx="4287605" cy="1295400"/>
          </a:xfrm>
          <a:prstGeom prst="round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50F1296-8067-F742-B86D-B0E11220C1C0}"/>
              </a:ext>
            </a:extLst>
          </p:cNvPr>
          <p:cNvGrpSpPr/>
          <p:nvPr/>
        </p:nvGrpSpPr>
        <p:grpSpPr>
          <a:xfrm>
            <a:off x="4554795" y="733638"/>
            <a:ext cx="4379303" cy="3676224"/>
            <a:chOff x="4554794" y="742950"/>
            <a:chExt cx="4379303" cy="3676224"/>
          </a:xfrm>
        </p:grpSpPr>
        <p:sp>
          <p:nvSpPr>
            <p:cNvPr id="11" name="Abgerundetes Rechteck 10">
              <a:extLst>
                <a:ext uri="{FF2B5EF4-FFF2-40B4-BE49-F238E27FC236}">
                  <a16:creationId xmlns:a16="http://schemas.microsoft.com/office/drawing/2014/main" id="{F899A5AB-CDD7-2A46-9151-62C7555B3706}"/>
                </a:ext>
              </a:extLst>
            </p:cNvPr>
            <p:cNvSpPr/>
            <p:nvPr/>
          </p:nvSpPr>
          <p:spPr>
            <a:xfrm>
              <a:off x="4607192" y="2055560"/>
              <a:ext cx="4287605" cy="1295400"/>
            </a:xfrm>
            <a:prstGeom prst="roundRect">
              <a:avLst/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8D39BA16-7C26-EA40-A708-68078A2AE7E1}"/>
                </a:ext>
              </a:extLst>
            </p:cNvPr>
            <p:cNvSpPr/>
            <p:nvPr/>
          </p:nvSpPr>
          <p:spPr>
            <a:xfrm>
              <a:off x="4572000" y="742950"/>
              <a:ext cx="4287605" cy="1295400"/>
            </a:xfrm>
            <a:prstGeom prst="roundRect">
              <a:avLst/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dirty="0"/>
            </a:p>
          </p:txBody>
        </p:sp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8BDCF83C-C6D5-4D47-8A06-724F0C37F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>
            <a:xfrm>
              <a:off x="4649722" y="1133731"/>
              <a:ext cx="660760" cy="535216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D56B145A-A905-3548-95A0-F25FEB0C6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4607192" y="2370338"/>
              <a:ext cx="745819" cy="745819"/>
            </a:xfrm>
            <a:prstGeom prst="rect">
              <a:avLst/>
            </a:prstGeom>
            <a:noFill/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4179F6D-887B-654C-8B97-4F2FBDFAD3D5}"/>
                </a:ext>
              </a:extLst>
            </p:cNvPr>
            <p:cNvSpPr txBox="1"/>
            <p:nvPr/>
          </p:nvSpPr>
          <p:spPr>
            <a:xfrm>
              <a:off x="5465461" y="937590"/>
              <a:ext cx="3394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For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instant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updates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on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our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work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follow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on Twitter</a:t>
              </a:r>
            </a:p>
            <a:p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@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CorrelAid</a:t>
              </a:r>
              <a:endParaRPr lang="de-DE" sz="1800" b="0" i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BF66B0A-A665-F442-93FD-D6378618C9A2}"/>
                </a:ext>
              </a:extLst>
            </p:cNvPr>
            <p:cNvSpPr txBox="1"/>
            <p:nvPr/>
          </p:nvSpPr>
          <p:spPr>
            <a:xfrm>
              <a:off x="5483455" y="2241309"/>
              <a:ext cx="33941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Receive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the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latest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infos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in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our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projects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via Facebook @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WeAreCorrelAid</a:t>
              </a:r>
              <a:endParaRPr lang="de-DE" sz="1800" b="0" i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37F29EA4-E29B-3C46-86CA-3D11169F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554794" y="3602973"/>
              <a:ext cx="816201" cy="816201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4AF3722-5EBA-E14F-8A85-9FA2D936311B}"/>
                </a:ext>
              </a:extLst>
            </p:cNvPr>
            <p:cNvSpPr/>
            <p:nvPr/>
          </p:nvSpPr>
          <p:spPr>
            <a:xfrm>
              <a:off x="5539953" y="3687907"/>
              <a:ext cx="33941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Sign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up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for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our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mailing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list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on</a:t>
              </a:r>
              <a:b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wwww.correlaid.org</a:t>
              </a:r>
              <a:endParaRPr lang="de-DE" sz="1800" b="0" i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15" name="Picture 12">
            <a:extLst>
              <a:ext uri="{FF2B5EF4-FFF2-40B4-BE49-F238E27FC236}">
                <a16:creationId xmlns:a16="http://schemas.microsoft.com/office/drawing/2014/main" id="{3092BD07-BC79-C94B-8083-EA3457BC44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1598" y="1563681"/>
            <a:ext cx="3251840" cy="201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00" y="263131"/>
            <a:ext cx="8640000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369220"/>
            <a:ext cx="8640000" cy="31612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BCF094-D9D5-EE4D-983C-38BA1E05F421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85823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inal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89E3CFF-5D8A-6A4D-9FA4-B063AFAF3923}"/>
              </a:ext>
            </a:extLst>
          </p:cNvPr>
          <p:cNvSpPr/>
          <p:nvPr/>
        </p:nvSpPr>
        <p:spPr>
          <a:xfrm>
            <a:off x="1205681" y="915937"/>
            <a:ext cx="6732639" cy="331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52CF415E-F1F2-D04F-8FF3-26D3EE911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9144001" cy="5143500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F5A8BAE-B1A9-A943-AC89-9EACB474F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5681" y="2074607"/>
            <a:ext cx="6732639" cy="2152957"/>
          </a:xfrm>
          <a:prstGeom prst="rect">
            <a:avLst/>
          </a:prstGeom>
        </p:spPr>
        <p:txBody>
          <a:bodyPr/>
          <a:lstStyle>
            <a:lvl1pPr marL="0" indent="0" algn="ctr">
              <a:buFont typeface="Symbol" pitchFamily="2" charset="2"/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64D609-E7FE-574B-BD14-A47ED9BD7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79" y="915936"/>
            <a:ext cx="6732640" cy="1158670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rgbClr val="1353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2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21528AF0-51FD-6846-8EC8-13CA06B41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"/>
            <a:ext cx="9144000" cy="51434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5AE0B8A-8C46-3347-8A80-D4B527B6C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597052"/>
            <a:ext cx="5410200" cy="39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1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0E19F570-0771-2C42-A745-078AF3C548C9}"/>
              </a:ext>
            </a:extLst>
          </p:cNvPr>
          <p:cNvSpPr/>
          <p:nvPr/>
        </p:nvSpPr>
        <p:spPr>
          <a:xfrm>
            <a:off x="4606470" y="3358858"/>
            <a:ext cx="4287605" cy="1295400"/>
          </a:xfrm>
          <a:prstGeom prst="round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8C7253-C790-AE40-A6CE-02DC7EB65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"/>
            <a:ext cx="9144000" cy="51434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de-DE" dirty="0"/>
              <a:t> 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50F1296-8067-F742-B86D-B0E11220C1C0}"/>
              </a:ext>
            </a:extLst>
          </p:cNvPr>
          <p:cNvGrpSpPr/>
          <p:nvPr/>
        </p:nvGrpSpPr>
        <p:grpSpPr>
          <a:xfrm>
            <a:off x="4554795" y="733638"/>
            <a:ext cx="4379303" cy="3676224"/>
            <a:chOff x="4554794" y="742950"/>
            <a:chExt cx="4379303" cy="3676224"/>
          </a:xfrm>
        </p:grpSpPr>
        <p:sp>
          <p:nvSpPr>
            <p:cNvPr id="11" name="Abgerundetes Rechteck 10">
              <a:extLst>
                <a:ext uri="{FF2B5EF4-FFF2-40B4-BE49-F238E27FC236}">
                  <a16:creationId xmlns:a16="http://schemas.microsoft.com/office/drawing/2014/main" id="{F899A5AB-CDD7-2A46-9151-62C7555B3706}"/>
                </a:ext>
              </a:extLst>
            </p:cNvPr>
            <p:cNvSpPr/>
            <p:nvPr/>
          </p:nvSpPr>
          <p:spPr>
            <a:xfrm>
              <a:off x="4607192" y="2055560"/>
              <a:ext cx="4287605" cy="1295400"/>
            </a:xfrm>
            <a:prstGeom prst="roundRect">
              <a:avLst/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8D39BA16-7C26-EA40-A708-68078A2AE7E1}"/>
                </a:ext>
              </a:extLst>
            </p:cNvPr>
            <p:cNvSpPr/>
            <p:nvPr/>
          </p:nvSpPr>
          <p:spPr>
            <a:xfrm>
              <a:off x="4572000" y="742950"/>
              <a:ext cx="4287605" cy="1295400"/>
            </a:xfrm>
            <a:prstGeom prst="roundRect">
              <a:avLst/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dirty="0"/>
            </a:p>
          </p:txBody>
        </p:sp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8BDCF83C-C6D5-4D47-8A06-724F0C37F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>
            <a:xfrm>
              <a:off x="4649722" y="1133731"/>
              <a:ext cx="660760" cy="535216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D56B145A-A905-3548-95A0-F25FEB0C6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4607192" y="2370338"/>
              <a:ext cx="745819" cy="745819"/>
            </a:xfrm>
            <a:prstGeom prst="rect">
              <a:avLst/>
            </a:prstGeom>
            <a:noFill/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4179F6D-887B-654C-8B97-4F2FBDFAD3D5}"/>
                </a:ext>
              </a:extLst>
            </p:cNvPr>
            <p:cNvSpPr txBox="1"/>
            <p:nvPr/>
          </p:nvSpPr>
          <p:spPr>
            <a:xfrm>
              <a:off x="5465461" y="937590"/>
              <a:ext cx="3394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For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instant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updates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on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our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work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follow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on Twitter</a:t>
              </a:r>
            </a:p>
            <a:p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@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CorrelAid</a:t>
              </a:r>
              <a:endParaRPr lang="de-DE" sz="1800" b="0" i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BF66B0A-A665-F442-93FD-D6378618C9A2}"/>
                </a:ext>
              </a:extLst>
            </p:cNvPr>
            <p:cNvSpPr txBox="1"/>
            <p:nvPr/>
          </p:nvSpPr>
          <p:spPr>
            <a:xfrm>
              <a:off x="5483455" y="2241309"/>
              <a:ext cx="33941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Receive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the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latest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infos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in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our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projects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via Facebook @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WeAreCorrelAid</a:t>
              </a:r>
              <a:endParaRPr lang="de-DE" sz="1800" b="0" i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37F29EA4-E29B-3C46-86CA-3D11169F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554794" y="3602973"/>
              <a:ext cx="816201" cy="816201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4AF3722-5EBA-E14F-8A85-9FA2D936311B}"/>
                </a:ext>
              </a:extLst>
            </p:cNvPr>
            <p:cNvSpPr/>
            <p:nvPr/>
          </p:nvSpPr>
          <p:spPr>
            <a:xfrm>
              <a:off x="5539953" y="3687907"/>
              <a:ext cx="33941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Sign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up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for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our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mailing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list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on</a:t>
              </a:r>
              <a:b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wwww.correlaid.org</a:t>
              </a:r>
              <a:endParaRPr lang="de-DE" sz="1800" b="0" i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16" name="Grafik 1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DEB200F-9722-F34A-A7D7-39A15A4FC0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8" y="1440864"/>
            <a:ext cx="3250800" cy="23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00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Final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89E3CFF-5D8A-6A4D-9FA4-B063AFAF3923}"/>
              </a:ext>
            </a:extLst>
          </p:cNvPr>
          <p:cNvSpPr/>
          <p:nvPr/>
        </p:nvSpPr>
        <p:spPr>
          <a:xfrm>
            <a:off x="1205681" y="915937"/>
            <a:ext cx="6732639" cy="331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F5A8BAE-B1A9-A943-AC89-9EACB474F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5681" y="2074607"/>
            <a:ext cx="6732639" cy="2152957"/>
          </a:xfrm>
          <a:prstGeom prst="rect">
            <a:avLst/>
          </a:prstGeom>
        </p:spPr>
        <p:txBody>
          <a:bodyPr/>
          <a:lstStyle>
            <a:lvl1pPr marL="0" indent="0" algn="ctr">
              <a:buFont typeface="Symbol" pitchFamily="2" charset="2"/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64D609-E7FE-574B-BD14-A47ED9BD7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79" y="915936"/>
            <a:ext cx="6732640" cy="1158670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rgbClr val="1353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AFE71448-3C08-D143-BAFE-B230DA00D5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"/>
            <a:ext cx="9144000" cy="51434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26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7038" y="263131"/>
            <a:ext cx="8624963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5532"/>
            <a:ext cx="4262850" cy="31659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1FF3AC81-D55D-B54C-98FD-5954068A99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038" y="1365532"/>
            <a:ext cx="4304963" cy="3165989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FA4450-B54B-4F40-9DB8-175A294FEB55}"/>
              </a:ext>
            </a:extLst>
          </p:cNvPr>
          <p:cNvSpPr txBox="1">
            <a:spLocks/>
          </p:cNvSpPr>
          <p:nvPr userDrawn="1"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15124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0751" y="263131"/>
            <a:ext cx="8621251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5" name="Textplatzhalter 11">
            <a:extLst>
              <a:ext uri="{FF2B5EF4-FFF2-40B4-BE49-F238E27FC236}">
                <a16:creationId xmlns:a16="http://schemas.microsoft.com/office/drawing/2014/main" id="{9EFB8BCE-795F-5D44-AED4-6D0A8F200C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891" y="1363150"/>
            <a:ext cx="2342849" cy="1353630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505D147C-EF38-4D46-80E6-2A774AC2BF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8242" y="1363150"/>
            <a:ext cx="2343297" cy="1353600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  </a:t>
            </a:r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1AD94C7E-6963-B846-A684-637F70A40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0520" y="1363151"/>
            <a:ext cx="2341481" cy="1354642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9" name="Textplatzhalter 25">
            <a:extLst>
              <a:ext uri="{FF2B5EF4-FFF2-40B4-BE49-F238E27FC236}">
                <a16:creationId xmlns:a16="http://schemas.microsoft.com/office/drawing/2014/main" id="{4BE8F971-78A6-1648-AEDC-B16CB39036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0097" y="3068714"/>
            <a:ext cx="2331057" cy="117206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50"/>
            </a:lvl1pPr>
          </a:lstStyle>
          <a:p>
            <a:pPr lvl="0"/>
            <a:r>
              <a:rPr lang="de-DE" dirty="0"/>
              <a:t>Data Science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Good</a:t>
            </a:r>
            <a:endParaRPr lang="de-DE" dirty="0"/>
          </a:p>
          <a:p>
            <a:pPr marL="0" marR="0" lvl="0" indent="0" algn="l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b="0" i="0" spc="26" dirty="0">
              <a:solidFill>
                <a:srgbClr val="004A94"/>
              </a:solidFill>
              <a:latin typeface="Roboto"/>
            </a:endParaRPr>
          </a:p>
          <a:p>
            <a:pPr lvl="0"/>
            <a:endParaRPr lang="de-DE" dirty="0"/>
          </a:p>
        </p:txBody>
      </p:sp>
      <p:sp>
        <p:nvSpPr>
          <p:cNvPr id="10" name="Textplatzhalter 25">
            <a:extLst>
              <a:ext uri="{FF2B5EF4-FFF2-40B4-BE49-F238E27FC236}">
                <a16:creationId xmlns:a16="http://schemas.microsoft.com/office/drawing/2014/main" id="{4C88D0A7-BF5B-8D46-B198-7CF6B18FE8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915" y="3062603"/>
            <a:ext cx="2298401" cy="1178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de-DE" dirty="0"/>
              <a:t>Data Science </a:t>
            </a:r>
            <a:r>
              <a:rPr lang="de-DE" dirty="0" err="1"/>
              <a:t>for</a:t>
            </a:r>
            <a:r>
              <a:rPr lang="de-DE" dirty="0"/>
              <a:t> Society</a:t>
            </a:r>
            <a:br>
              <a:rPr lang="de-DE" dirty="0"/>
            </a:br>
            <a:endParaRPr lang="de-DE" sz="1400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Textplatzhalter 25">
            <a:extLst>
              <a:ext uri="{FF2B5EF4-FFF2-40B4-BE49-F238E27FC236}">
                <a16:creationId xmlns:a16="http://schemas.microsoft.com/office/drawing/2014/main" id="{346DB19F-D606-E045-99CF-84270FE40C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51815" y="3071112"/>
            <a:ext cx="2351708" cy="116967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50"/>
            </a:lvl1pPr>
          </a:lstStyle>
          <a:p>
            <a:pPr lvl="0"/>
            <a:r>
              <a:rPr lang="de-DE" dirty="0"/>
              <a:t>Data Science </a:t>
            </a:r>
            <a:r>
              <a:rPr lang="de-DE" dirty="0" err="1"/>
              <a:t>for</a:t>
            </a:r>
            <a:r>
              <a:rPr lang="de-DE" dirty="0"/>
              <a:t> Tomorrow</a:t>
            </a:r>
          </a:p>
          <a:p>
            <a:pPr lvl="0"/>
            <a:endParaRPr lang="de-DE" dirty="0"/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AF3069A2-0458-464B-B7F3-693E61617EFE}"/>
              </a:ext>
            </a:extLst>
          </p:cNvPr>
          <p:cNvCxnSpPr>
            <a:cxnSpLocks/>
          </p:cNvCxnSpPr>
          <p:nvPr/>
        </p:nvCxnSpPr>
        <p:spPr>
          <a:xfrm flipV="1">
            <a:off x="270749" y="1363152"/>
            <a:ext cx="0" cy="2877631"/>
          </a:xfrm>
          <a:prstGeom prst="line">
            <a:avLst/>
          </a:prstGeom>
          <a:ln>
            <a:solidFill>
              <a:srgbClr val="2A64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F4DE375-C01A-F642-A8F3-A228597BE863}"/>
              </a:ext>
            </a:extLst>
          </p:cNvPr>
          <p:cNvCxnSpPr>
            <a:cxnSpLocks/>
          </p:cNvCxnSpPr>
          <p:nvPr/>
        </p:nvCxnSpPr>
        <p:spPr>
          <a:xfrm flipV="1">
            <a:off x="3248618" y="1363151"/>
            <a:ext cx="0" cy="2877631"/>
          </a:xfrm>
          <a:prstGeom prst="line">
            <a:avLst/>
          </a:prstGeom>
          <a:ln>
            <a:solidFill>
              <a:srgbClr val="2A64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94E1281-6E1F-584B-BBB9-244A92DC9612}"/>
              </a:ext>
            </a:extLst>
          </p:cNvPr>
          <p:cNvCxnSpPr>
            <a:cxnSpLocks/>
          </p:cNvCxnSpPr>
          <p:nvPr/>
        </p:nvCxnSpPr>
        <p:spPr>
          <a:xfrm flipV="1">
            <a:off x="6305385" y="1363151"/>
            <a:ext cx="0" cy="2877631"/>
          </a:xfrm>
          <a:prstGeom prst="line">
            <a:avLst/>
          </a:prstGeom>
          <a:ln>
            <a:solidFill>
              <a:srgbClr val="2A64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5E59BF8-5897-3D4A-9B76-C2326ABE95B5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39686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106" y="263131"/>
            <a:ext cx="8618894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106" y="1365532"/>
            <a:ext cx="4241744" cy="31659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5532"/>
            <a:ext cx="4241743" cy="31659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08122-080A-EA41-BB51-21381087E641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1155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7038" y="263131"/>
            <a:ext cx="8624963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5532"/>
            <a:ext cx="4262850" cy="31659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1FF3AC81-D55D-B54C-98FD-5954068A99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038" y="1365532"/>
            <a:ext cx="4304963" cy="3165989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FA4450-B54B-4F40-9DB8-175A294FEB55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7515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B02422-7427-4E41-A3D9-B5B9DC0BC2A3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7921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58F249-601F-8143-91C2-7E5CC5EDFDE3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7453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D34B08E-6551-1A4A-A01E-6D8F2DD3E440}"/>
              </a:ext>
            </a:extLst>
          </p:cNvPr>
          <p:cNvSpPr/>
          <p:nvPr/>
        </p:nvSpPr>
        <p:spPr>
          <a:xfrm>
            <a:off x="218485" y="4612461"/>
            <a:ext cx="8698938" cy="531040"/>
          </a:xfrm>
          <a:prstGeom prst="rect">
            <a:avLst/>
          </a:prstGeom>
          <a:solidFill>
            <a:srgbClr val="21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797377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C552EBC7-8C27-364B-81E7-D739BDE1ADF8}"/>
              </a:ext>
            </a:extLst>
          </p:cNvPr>
          <p:cNvCxnSpPr/>
          <p:nvPr userDrawn="1"/>
        </p:nvCxnSpPr>
        <p:spPr>
          <a:xfrm>
            <a:off x="457200" y="4783309"/>
            <a:ext cx="8291264" cy="268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6FB8E62B-80E6-EB4A-BAD2-410BE731F7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85863" y="4872641"/>
            <a:ext cx="6800850" cy="227996"/>
          </a:xfrm>
        </p:spPr>
        <p:txBody>
          <a:bodyPr tIns="0"/>
          <a:lstStyle>
            <a:lvl1pPr marL="0" indent="0" algn="l">
              <a:buNone/>
              <a:defRPr sz="600"/>
            </a:lvl1pPr>
            <a:lvl2pPr marL="342900" indent="0" algn="l">
              <a:buNone/>
              <a:defRPr sz="600"/>
            </a:lvl2pPr>
            <a:lvl3pPr marL="685800" indent="0" algn="l">
              <a:buNone/>
              <a:defRPr sz="600"/>
            </a:lvl3pPr>
            <a:lvl4pPr marL="1028700" indent="0" algn="l">
              <a:buNone/>
              <a:defRPr sz="600"/>
            </a:lvl4pPr>
            <a:lvl5pPr marL="1371600" indent="0" algn="l">
              <a:buNone/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hteck 15">
            <a:extLst>
              <a:ext uri="{FF2B5EF4-FFF2-40B4-BE49-F238E27FC236}">
                <a16:creationId xmlns:a16="http://schemas.microsoft.com/office/drawing/2014/main" id="{BCAACC4E-1A1F-374A-9AA0-2ED2BA3CD6D1}"/>
              </a:ext>
            </a:extLst>
          </p:cNvPr>
          <p:cNvSpPr/>
          <p:nvPr userDrawn="1"/>
        </p:nvSpPr>
        <p:spPr>
          <a:xfrm rot="16200000">
            <a:off x="7529566" y="3157615"/>
            <a:ext cx="2845091" cy="4091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600" b="0" dirty="0">
                <a:solidFill>
                  <a:schemeClr val="bg1">
                    <a:lumMod val="65000"/>
                  </a:schemeClr>
                </a:solidFill>
                <a:latin typeface="Open Sans Light"/>
                <a:cs typeface="Open Sans Light"/>
              </a:rPr>
              <a:t>© Value for Good GmbH – CONFIDENTIAL</a:t>
            </a:r>
            <a:endParaRPr lang="en-US" sz="600" b="0" dirty="0">
              <a:solidFill>
                <a:schemeClr val="bg1">
                  <a:lumMod val="65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AFDC5F6-C74D-704F-8C57-0ED0B746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1048" y="4872641"/>
            <a:ext cx="2133600" cy="148122"/>
          </a:xfrm>
          <a:prstGeom prst="rect">
            <a:avLst/>
          </a:prstGeom>
        </p:spPr>
        <p:txBody>
          <a:bodyPr anchor="ctr"/>
          <a:lstStyle>
            <a:lvl1pPr algn="r">
              <a:defRPr sz="600" b="0" i="0" cap="none" spc="0">
                <a:ln w="0"/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29CD3966-4EC2-A74B-AFBE-920BCEB79683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3" name="Bild 4" descr="VFG_Logo_outlined_661U_®.eps">
            <a:extLst>
              <a:ext uri="{FF2B5EF4-FFF2-40B4-BE49-F238E27FC236}">
                <a16:creationId xmlns:a16="http://schemas.microsoft.com/office/drawing/2014/main" id="{AE1F988D-3567-0748-832B-7553939E96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21" y="4851340"/>
            <a:ext cx="632745" cy="25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8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000" y="263131"/>
            <a:ext cx="8640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3B7871B-F74D-7D4F-ABF9-C9C767DE58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001" y="4637188"/>
            <a:ext cx="651620" cy="46493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1CC1108-F302-A744-9A82-AA7EB6807925}"/>
              </a:ext>
            </a:extLst>
          </p:cNvPr>
          <p:cNvSpPr txBox="1"/>
          <p:nvPr/>
        </p:nvSpPr>
        <p:spPr>
          <a:xfrm>
            <a:off x="1757363" y="4766073"/>
            <a:ext cx="609719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/>
              <a:t> </a:t>
            </a: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1F19F82A-B901-5F49-86A7-DCEB29257517}"/>
              </a:ext>
            </a:extLst>
          </p:cNvPr>
          <p:cNvCxnSpPr>
            <a:cxnSpLocks/>
          </p:cNvCxnSpPr>
          <p:nvPr/>
        </p:nvCxnSpPr>
        <p:spPr>
          <a:xfrm flipV="1">
            <a:off x="252000" y="4630393"/>
            <a:ext cx="8640000" cy="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64D8E2-55D6-4749-AB3C-725A0387B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39880CAB-7B57-684C-8944-9FD8C34F5FCB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9AC407-514D-9945-AB6D-730020BBC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369220"/>
            <a:ext cx="8640000" cy="3161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6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89" r:id="rId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rgbClr val="135399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Symbol" pitchFamily="2" charset="2"/>
        <a:buChar char="-"/>
        <a:defRPr sz="2100" b="0" i="0" kern="1200">
          <a:solidFill>
            <a:srgbClr val="3D3D3B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000" y="263131"/>
            <a:ext cx="8640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1CC1108-F302-A744-9A82-AA7EB6807925}"/>
              </a:ext>
            </a:extLst>
          </p:cNvPr>
          <p:cNvSpPr txBox="1"/>
          <p:nvPr/>
        </p:nvSpPr>
        <p:spPr>
          <a:xfrm>
            <a:off x="1757363" y="4766073"/>
            <a:ext cx="609719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/>
              <a:t> </a:t>
            </a: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1F19F82A-B901-5F49-86A7-DCEB29257517}"/>
              </a:ext>
            </a:extLst>
          </p:cNvPr>
          <p:cNvCxnSpPr>
            <a:cxnSpLocks/>
          </p:cNvCxnSpPr>
          <p:nvPr/>
        </p:nvCxnSpPr>
        <p:spPr>
          <a:xfrm flipV="1">
            <a:off x="252000" y="4630393"/>
            <a:ext cx="8640000" cy="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64D8E2-55D6-4749-AB3C-725A0387B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76BA141-8D4A-8A46-AC80-2A1980DE554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9AC407-514D-9945-AB6D-730020BBC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369220"/>
            <a:ext cx="8640000" cy="3161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pic>
        <p:nvPicPr>
          <p:cNvPr id="8" name="Grafik 7" descr="Ein Bild, das Hocker, Tisch enthält.&#10;&#10;Automatisch generierte Beschreibung">
            <a:extLst>
              <a:ext uri="{FF2B5EF4-FFF2-40B4-BE49-F238E27FC236}">
                <a16:creationId xmlns:a16="http://schemas.microsoft.com/office/drawing/2014/main" id="{AC2B2EE1-0300-EA41-8ED9-C9119829B48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b="18858"/>
          <a:stretch/>
        </p:blipFill>
        <p:spPr>
          <a:xfrm>
            <a:off x="252000" y="4677527"/>
            <a:ext cx="654306" cy="4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2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rgbClr val="135399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Symbol" pitchFamily="2" charset="2"/>
        <a:buChar char="-"/>
        <a:defRPr sz="2100" b="0" i="0" kern="1200">
          <a:solidFill>
            <a:srgbClr val="3D3D3B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84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usdesstiftens.org/wp-content/uploads/Digital-Report-2020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hyperlink" Target="https://www.phineo.org/uploads/Downloads/PHINEO_KURSBUCH_WIRKUNG.pdf" TargetMode="External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19" Type="http://schemas.openxmlformats.org/officeDocument/2006/relationships/image" Target="../media/image54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tiff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37.svg"/><Relationship Id="rId10" Type="http://schemas.openxmlformats.org/officeDocument/2006/relationships/image" Target="../media/image60.png"/><Relationship Id="rId4" Type="http://schemas.openxmlformats.org/officeDocument/2006/relationships/image" Target="../media/image36.png"/><Relationship Id="rId9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neo.org/uploads/Downloads/PHINEO_KURSBUCH_WIRKUNG.pdf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7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37.svg"/><Relationship Id="rId5" Type="http://schemas.openxmlformats.org/officeDocument/2006/relationships/image" Target="../media/image68.svg"/><Relationship Id="rId10" Type="http://schemas.openxmlformats.org/officeDocument/2006/relationships/image" Target="../media/image36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7.svg"/><Relationship Id="rId7" Type="http://schemas.openxmlformats.org/officeDocument/2006/relationships/image" Target="../media/image70.svg"/><Relationship Id="rId12" Type="http://schemas.openxmlformats.org/officeDocument/2006/relationships/image" Target="../media/image7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7.svg"/><Relationship Id="rId5" Type="http://schemas.openxmlformats.org/officeDocument/2006/relationships/image" Target="../media/image68.svg"/><Relationship Id="rId10" Type="http://schemas.openxmlformats.org/officeDocument/2006/relationships/image" Target="../media/image76.png"/><Relationship Id="rId4" Type="http://schemas.openxmlformats.org/officeDocument/2006/relationships/image" Target="../media/image67.png"/><Relationship Id="rId9" Type="http://schemas.openxmlformats.org/officeDocument/2006/relationships/image" Target="../media/image7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hyperlink" Target="https://unstats.un.org/sdgs/indicators/database/" TargetMode="External"/><Relationship Id="rId7" Type="http://schemas.openxmlformats.org/officeDocument/2006/relationships/hyperlink" Target="https://zis.gesis.org/" TargetMode="External"/><Relationship Id="rId12" Type="http://schemas.openxmlformats.org/officeDocument/2006/relationships/image" Target="../media/image84.png"/><Relationship Id="rId17" Type="http://schemas.openxmlformats.org/officeDocument/2006/relationships/hyperlink" Target="https://sustainabledevelopment-germany.github.io/12/" TargetMode="External"/><Relationship Id="rId2" Type="http://schemas.openxmlformats.org/officeDocument/2006/relationships/image" Target="../media/image78.png"/><Relationship Id="rId16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dikit.net/" TargetMode="External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5" Type="http://schemas.openxmlformats.org/officeDocument/2006/relationships/image" Target="../media/image87.tiff"/><Relationship Id="rId10" Type="http://schemas.openxmlformats.org/officeDocument/2006/relationships/image" Target="../media/image82.tiff"/><Relationship Id="rId4" Type="http://schemas.openxmlformats.org/officeDocument/2006/relationships/hyperlink" Target="https://iris.thegiin.org/metrics/" TargetMode="External"/><Relationship Id="rId9" Type="http://schemas.openxmlformats.org/officeDocument/2006/relationships/image" Target="../media/image81.tiff"/><Relationship Id="rId1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dg-indikatoren.de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neo.org/uploads/Downloads/PHINEO_Universalwoerterbuch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095926-6B99-6C4B-9F0B-149AF27422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Wirkungsmanagement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64DA442-75F5-714D-9BC7-B83A79589E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Datenbasierte Entscheidungen in gemeinwohlorientierten Organisationen</a:t>
            </a:r>
          </a:p>
          <a:p>
            <a:endParaRPr lang="en-GB" dirty="0"/>
          </a:p>
          <a:p>
            <a:r>
              <a:rPr lang="en-GB" i="1" dirty="0"/>
              <a:t>- 2,5h -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F3C9C58-072E-2B47-93F2-3B150FD7B218}"/>
              </a:ext>
            </a:extLst>
          </p:cNvPr>
          <p:cNvSpPr/>
          <p:nvPr/>
        </p:nvSpPr>
        <p:spPr>
          <a:xfrm>
            <a:off x="2906160" y="4731449"/>
            <a:ext cx="317266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i="1" dirty="0">
                <a:latin typeface="Roboto Ligh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Nina Hauser, </a:t>
            </a:r>
            <a:r>
              <a:rPr lang="de-DE" sz="1050" i="1" dirty="0" err="1">
                <a:latin typeface="Roboto Ligh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CorrelAid</a:t>
            </a:r>
            <a:r>
              <a:rPr lang="de-DE" sz="1050" i="1" dirty="0">
                <a:latin typeface="Roboto Ligh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e.V., 2021. Lizenz: CC BY 4.0</a:t>
            </a:r>
            <a:r>
              <a:rPr lang="de-DE" sz="760" dirty="0"/>
              <a:t> </a:t>
            </a:r>
            <a:endParaRPr lang="en-GB" sz="760" dirty="0"/>
          </a:p>
        </p:txBody>
      </p:sp>
    </p:spTree>
    <p:extLst>
      <p:ext uri="{BB962C8B-B14F-4D97-AF65-F5344CB8AC3E}">
        <p14:creationId xmlns:p14="http://schemas.microsoft.com/office/powerpoint/2010/main" val="391582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8418-A6FB-074A-8EFC-F74B2655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Der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soziale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Sektor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verfolgt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bei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Projekt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- und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Programm-planung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oft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keine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evidenzbasierte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Strategie</a:t>
            </a:r>
            <a:endParaRPr lang="en-US" dirty="0">
              <a:solidFill>
                <a:srgbClr val="00438C"/>
              </a:solidFill>
              <a:cs typeface="Roboto" panose="02000000000000000000" pitchFamily="2" charset="0"/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3BDFDAF-6B24-DE4D-B0D6-375306CFDE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582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FDD304-90BC-B14E-B7F2-775B9020D2E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31646A6-10AC-E54A-A43E-DF1D63295859}"/>
              </a:ext>
            </a:extLst>
          </p:cNvPr>
          <p:cNvSpPr txBox="1"/>
          <p:nvPr/>
        </p:nvSpPr>
        <p:spPr>
          <a:xfrm>
            <a:off x="10265228" y="5334000"/>
            <a:ext cx="184731" cy="209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6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5DE2C7A-CF6F-3C4B-8A4B-A199480D660B}"/>
              </a:ext>
            </a:extLst>
          </p:cNvPr>
          <p:cNvGrpSpPr/>
          <p:nvPr/>
        </p:nvGrpSpPr>
        <p:grpSpPr>
          <a:xfrm>
            <a:off x="2847507" y="1590273"/>
            <a:ext cx="3477329" cy="270000"/>
            <a:chOff x="624114" y="1770742"/>
            <a:chExt cx="4636438" cy="360000"/>
          </a:xfrm>
          <a:solidFill>
            <a:schemeClr val="tx2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BCAF9A2-4F68-0743-8875-880C1BF6B03F}"/>
                </a:ext>
              </a:extLst>
            </p:cNvPr>
            <p:cNvSpPr>
              <a:spLocks/>
            </p:cNvSpPr>
            <p:nvPr/>
          </p:nvSpPr>
          <p:spPr>
            <a:xfrm>
              <a:off x="6241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F0C3B5-7FBE-CD4C-8FA5-47216A40CB25}"/>
                </a:ext>
              </a:extLst>
            </p:cNvPr>
            <p:cNvSpPr>
              <a:spLocks/>
            </p:cNvSpPr>
            <p:nvPr/>
          </p:nvSpPr>
          <p:spPr>
            <a:xfrm>
              <a:off x="15744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164D6D4-E973-9D4F-A0CB-CF8351341776}"/>
                </a:ext>
              </a:extLst>
            </p:cNvPr>
            <p:cNvSpPr>
              <a:spLocks/>
            </p:cNvSpPr>
            <p:nvPr/>
          </p:nvSpPr>
          <p:spPr>
            <a:xfrm>
              <a:off x="10992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8CB375E-EFA3-3E43-BBCE-AEE31E0D4032}"/>
                </a:ext>
              </a:extLst>
            </p:cNvPr>
            <p:cNvSpPr>
              <a:spLocks/>
            </p:cNvSpPr>
            <p:nvPr/>
          </p:nvSpPr>
          <p:spPr>
            <a:xfrm>
              <a:off x="20495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88305A1-9B56-374B-98B6-6EE9AA8A7CCA}"/>
                </a:ext>
              </a:extLst>
            </p:cNvPr>
            <p:cNvSpPr>
              <a:spLocks/>
            </p:cNvSpPr>
            <p:nvPr/>
          </p:nvSpPr>
          <p:spPr>
            <a:xfrm>
              <a:off x="252475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874148A-0002-B949-B9EA-8C8E5A316F6E}"/>
                </a:ext>
              </a:extLst>
            </p:cNvPr>
            <p:cNvSpPr>
              <a:spLocks/>
            </p:cNvSpPr>
            <p:nvPr/>
          </p:nvSpPr>
          <p:spPr>
            <a:xfrm>
              <a:off x="29999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CE3FBFD-01C5-A545-8DAE-9164D75414BC}"/>
                </a:ext>
              </a:extLst>
            </p:cNvPr>
            <p:cNvSpPr>
              <a:spLocks/>
            </p:cNvSpPr>
            <p:nvPr/>
          </p:nvSpPr>
          <p:spPr>
            <a:xfrm>
              <a:off x="34750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3173016-B4DA-6D46-A8BD-16C5C184C8DF}"/>
                </a:ext>
              </a:extLst>
            </p:cNvPr>
            <p:cNvSpPr>
              <a:spLocks/>
            </p:cNvSpPr>
            <p:nvPr/>
          </p:nvSpPr>
          <p:spPr>
            <a:xfrm>
              <a:off x="39502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80864DA-C833-9F4D-86B5-E588D7812AE6}"/>
                </a:ext>
              </a:extLst>
            </p:cNvPr>
            <p:cNvSpPr>
              <a:spLocks/>
            </p:cNvSpPr>
            <p:nvPr/>
          </p:nvSpPr>
          <p:spPr>
            <a:xfrm>
              <a:off x="4900552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8F1EA85-3522-CD45-A01D-A41CCDA3A2DC}"/>
                </a:ext>
              </a:extLst>
            </p:cNvPr>
            <p:cNvSpPr>
              <a:spLocks/>
            </p:cNvSpPr>
            <p:nvPr/>
          </p:nvSpPr>
          <p:spPr>
            <a:xfrm>
              <a:off x="44253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A028915-277B-8142-8451-9B6352956606}"/>
              </a:ext>
            </a:extLst>
          </p:cNvPr>
          <p:cNvGrpSpPr/>
          <p:nvPr/>
        </p:nvGrpSpPr>
        <p:grpSpPr>
          <a:xfrm>
            <a:off x="2847507" y="2788221"/>
            <a:ext cx="3477329" cy="270000"/>
            <a:chOff x="624114" y="2265732"/>
            <a:chExt cx="4636438" cy="360000"/>
          </a:xfrm>
          <a:solidFill>
            <a:schemeClr val="accent5"/>
          </a:solidFill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1B0DF34-BE5F-BF41-9E1E-CA81273669A0}"/>
                </a:ext>
              </a:extLst>
            </p:cNvPr>
            <p:cNvSpPr>
              <a:spLocks/>
            </p:cNvSpPr>
            <p:nvPr/>
          </p:nvSpPr>
          <p:spPr>
            <a:xfrm>
              <a:off x="624114" y="226573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A96E17-BA7A-C845-A869-A8890FEF7F7D}"/>
                </a:ext>
              </a:extLst>
            </p:cNvPr>
            <p:cNvSpPr>
              <a:spLocks/>
            </p:cNvSpPr>
            <p:nvPr/>
          </p:nvSpPr>
          <p:spPr>
            <a:xfrm>
              <a:off x="1574434" y="226573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2B0BC15-1D20-0D42-B87C-0A6F7ACB2DB4}"/>
                </a:ext>
              </a:extLst>
            </p:cNvPr>
            <p:cNvSpPr>
              <a:spLocks/>
            </p:cNvSpPr>
            <p:nvPr/>
          </p:nvSpPr>
          <p:spPr>
            <a:xfrm>
              <a:off x="1099274" y="226573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C832C9E-8D5D-FA4B-B23F-E1437F19AC82}"/>
                </a:ext>
              </a:extLst>
            </p:cNvPr>
            <p:cNvSpPr>
              <a:spLocks/>
            </p:cNvSpPr>
            <p:nvPr/>
          </p:nvSpPr>
          <p:spPr>
            <a:xfrm>
              <a:off x="2049594" y="226573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5A7A418-A81E-C545-BA70-754D6E2C5986}"/>
                </a:ext>
              </a:extLst>
            </p:cNvPr>
            <p:cNvSpPr>
              <a:spLocks/>
            </p:cNvSpPr>
            <p:nvPr/>
          </p:nvSpPr>
          <p:spPr>
            <a:xfrm>
              <a:off x="2524754" y="226573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D9A7B96-1B6E-9247-905D-2C46A1F8BE8B}"/>
                </a:ext>
              </a:extLst>
            </p:cNvPr>
            <p:cNvSpPr>
              <a:spLocks/>
            </p:cNvSpPr>
            <p:nvPr/>
          </p:nvSpPr>
          <p:spPr>
            <a:xfrm>
              <a:off x="2999914" y="226573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4A9F31-2B9E-534B-9AF7-EAEE7C971103}"/>
                </a:ext>
              </a:extLst>
            </p:cNvPr>
            <p:cNvSpPr>
              <a:spLocks/>
            </p:cNvSpPr>
            <p:nvPr/>
          </p:nvSpPr>
          <p:spPr>
            <a:xfrm>
              <a:off x="3475074" y="226573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DA23396-A3A0-6C45-A5AA-7A96888B4DE3}"/>
                </a:ext>
              </a:extLst>
            </p:cNvPr>
            <p:cNvSpPr>
              <a:spLocks/>
            </p:cNvSpPr>
            <p:nvPr/>
          </p:nvSpPr>
          <p:spPr>
            <a:xfrm>
              <a:off x="3950234" y="226573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003C66D-6CE9-CE4A-8176-6845362B5556}"/>
                </a:ext>
              </a:extLst>
            </p:cNvPr>
            <p:cNvSpPr>
              <a:spLocks/>
            </p:cNvSpPr>
            <p:nvPr/>
          </p:nvSpPr>
          <p:spPr>
            <a:xfrm>
              <a:off x="4900552" y="226573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02E1508-A06E-9845-9B67-1D1D0555AD73}"/>
                </a:ext>
              </a:extLst>
            </p:cNvPr>
            <p:cNvSpPr>
              <a:spLocks/>
            </p:cNvSpPr>
            <p:nvPr/>
          </p:nvSpPr>
          <p:spPr>
            <a:xfrm>
              <a:off x="4425394" y="226573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794DBC79-9E3F-5B47-9CAC-691686FB2AB1}"/>
              </a:ext>
            </a:extLst>
          </p:cNvPr>
          <p:cNvGrpSpPr/>
          <p:nvPr/>
        </p:nvGrpSpPr>
        <p:grpSpPr>
          <a:xfrm>
            <a:off x="2847507" y="1889760"/>
            <a:ext cx="3477329" cy="270000"/>
            <a:chOff x="624114" y="1770742"/>
            <a:chExt cx="4636438" cy="360000"/>
          </a:xfrm>
          <a:solidFill>
            <a:schemeClr val="tx2"/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31A801C-BE8F-4F40-A11A-4E61E4E88695}"/>
                </a:ext>
              </a:extLst>
            </p:cNvPr>
            <p:cNvSpPr>
              <a:spLocks/>
            </p:cNvSpPr>
            <p:nvPr/>
          </p:nvSpPr>
          <p:spPr>
            <a:xfrm>
              <a:off x="6241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9B391EC-6ED6-D949-B1D9-B568F5C309B9}"/>
                </a:ext>
              </a:extLst>
            </p:cNvPr>
            <p:cNvSpPr>
              <a:spLocks/>
            </p:cNvSpPr>
            <p:nvPr/>
          </p:nvSpPr>
          <p:spPr>
            <a:xfrm>
              <a:off x="15744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693EFE1-B2C5-0546-97E4-F3A03DA2CD0D}"/>
                </a:ext>
              </a:extLst>
            </p:cNvPr>
            <p:cNvSpPr>
              <a:spLocks/>
            </p:cNvSpPr>
            <p:nvPr/>
          </p:nvSpPr>
          <p:spPr>
            <a:xfrm>
              <a:off x="10992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667B557-C2FE-B14D-92AC-4D97EF537FC9}"/>
                </a:ext>
              </a:extLst>
            </p:cNvPr>
            <p:cNvSpPr>
              <a:spLocks/>
            </p:cNvSpPr>
            <p:nvPr/>
          </p:nvSpPr>
          <p:spPr>
            <a:xfrm>
              <a:off x="20495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7426AC-C612-2740-A6C5-9DDB48CF76E3}"/>
                </a:ext>
              </a:extLst>
            </p:cNvPr>
            <p:cNvSpPr>
              <a:spLocks/>
            </p:cNvSpPr>
            <p:nvPr/>
          </p:nvSpPr>
          <p:spPr>
            <a:xfrm>
              <a:off x="252475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895A085-0697-D249-82BE-5A6822B75BA9}"/>
                </a:ext>
              </a:extLst>
            </p:cNvPr>
            <p:cNvSpPr>
              <a:spLocks/>
            </p:cNvSpPr>
            <p:nvPr/>
          </p:nvSpPr>
          <p:spPr>
            <a:xfrm>
              <a:off x="29999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865FDF8-1114-8249-9E3A-13BF1E79865E}"/>
                </a:ext>
              </a:extLst>
            </p:cNvPr>
            <p:cNvSpPr>
              <a:spLocks/>
            </p:cNvSpPr>
            <p:nvPr/>
          </p:nvSpPr>
          <p:spPr>
            <a:xfrm>
              <a:off x="34750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E81746B-A247-824D-88BA-422302B5071A}"/>
                </a:ext>
              </a:extLst>
            </p:cNvPr>
            <p:cNvSpPr>
              <a:spLocks/>
            </p:cNvSpPr>
            <p:nvPr/>
          </p:nvSpPr>
          <p:spPr>
            <a:xfrm>
              <a:off x="39502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1DF10BD-36BD-7043-97C4-56A5360B3CA2}"/>
                </a:ext>
              </a:extLst>
            </p:cNvPr>
            <p:cNvSpPr>
              <a:spLocks/>
            </p:cNvSpPr>
            <p:nvPr/>
          </p:nvSpPr>
          <p:spPr>
            <a:xfrm>
              <a:off x="4900552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B859D52-383F-EF41-BC41-9B61A6FDD9F2}"/>
                </a:ext>
              </a:extLst>
            </p:cNvPr>
            <p:cNvSpPr>
              <a:spLocks/>
            </p:cNvSpPr>
            <p:nvPr/>
          </p:nvSpPr>
          <p:spPr>
            <a:xfrm>
              <a:off x="44253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41532038-23BA-E54C-A0A6-23C3DD0C0EFF}"/>
              </a:ext>
            </a:extLst>
          </p:cNvPr>
          <p:cNvGrpSpPr/>
          <p:nvPr/>
        </p:nvGrpSpPr>
        <p:grpSpPr>
          <a:xfrm>
            <a:off x="2847507" y="2189247"/>
            <a:ext cx="3477329" cy="270000"/>
            <a:chOff x="624114" y="1770742"/>
            <a:chExt cx="4636438" cy="360000"/>
          </a:xfrm>
          <a:solidFill>
            <a:schemeClr val="tx2"/>
          </a:solidFill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15A6E10-9F68-F44B-8A15-DF343E48029B}"/>
                </a:ext>
              </a:extLst>
            </p:cNvPr>
            <p:cNvSpPr>
              <a:spLocks/>
            </p:cNvSpPr>
            <p:nvPr/>
          </p:nvSpPr>
          <p:spPr>
            <a:xfrm>
              <a:off x="624114" y="1770742"/>
              <a:ext cx="360000" cy="36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16111EA-0523-5845-9DA7-31E9431E8DEA}"/>
                </a:ext>
              </a:extLst>
            </p:cNvPr>
            <p:cNvSpPr>
              <a:spLocks/>
            </p:cNvSpPr>
            <p:nvPr/>
          </p:nvSpPr>
          <p:spPr>
            <a:xfrm>
              <a:off x="15744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4AF3651-FAC5-1A40-B172-5CBD499C25F0}"/>
                </a:ext>
              </a:extLst>
            </p:cNvPr>
            <p:cNvSpPr>
              <a:spLocks/>
            </p:cNvSpPr>
            <p:nvPr/>
          </p:nvSpPr>
          <p:spPr>
            <a:xfrm>
              <a:off x="1099274" y="1770742"/>
              <a:ext cx="360000" cy="36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FC758F4-FCD1-4942-A530-27E8E5CB4E1C}"/>
                </a:ext>
              </a:extLst>
            </p:cNvPr>
            <p:cNvSpPr>
              <a:spLocks/>
            </p:cNvSpPr>
            <p:nvPr/>
          </p:nvSpPr>
          <p:spPr>
            <a:xfrm>
              <a:off x="20495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548D4E3-8F1B-2A4A-B38A-8BDC9541B296}"/>
                </a:ext>
              </a:extLst>
            </p:cNvPr>
            <p:cNvSpPr>
              <a:spLocks/>
            </p:cNvSpPr>
            <p:nvPr/>
          </p:nvSpPr>
          <p:spPr>
            <a:xfrm>
              <a:off x="252475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EF85F72-B128-FC4C-B1CD-3B1842B1900E}"/>
                </a:ext>
              </a:extLst>
            </p:cNvPr>
            <p:cNvSpPr>
              <a:spLocks/>
            </p:cNvSpPr>
            <p:nvPr/>
          </p:nvSpPr>
          <p:spPr>
            <a:xfrm>
              <a:off x="29999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9E896FB-C44F-9749-B35E-D345CC961014}"/>
                </a:ext>
              </a:extLst>
            </p:cNvPr>
            <p:cNvSpPr>
              <a:spLocks/>
            </p:cNvSpPr>
            <p:nvPr/>
          </p:nvSpPr>
          <p:spPr>
            <a:xfrm>
              <a:off x="34750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D159AF-EF5A-1046-B4A2-CBD51178FF68}"/>
                </a:ext>
              </a:extLst>
            </p:cNvPr>
            <p:cNvSpPr>
              <a:spLocks/>
            </p:cNvSpPr>
            <p:nvPr/>
          </p:nvSpPr>
          <p:spPr>
            <a:xfrm>
              <a:off x="39502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9E14CEB-D884-294C-9C51-74165F88B0AD}"/>
                </a:ext>
              </a:extLst>
            </p:cNvPr>
            <p:cNvSpPr>
              <a:spLocks/>
            </p:cNvSpPr>
            <p:nvPr/>
          </p:nvSpPr>
          <p:spPr>
            <a:xfrm>
              <a:off x="4900552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>
                <a:solidFill>
                  <a:schemeClr val="accent3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A1C6D6D-6174-9542-8ABA-D2B4A66ED48F}"/>
                </a:ext>
              </a:extLst>
            </p:cNvPr>
            <p:cNvSpPr>
              <a:spLocks/>
            </p:cNvSpPr>
            <p:nvPr/>
          </p:nvSpPr>
          <p:spPr>
            <a:xfrm>
              <a:off x="44253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>
                <a:solidFill>
                  <a:schemeClr val="accent3"/>
                </a:solidFill>
              </a:endParaRP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9FDAEBFB-E50A-BC46-B92C-2FE08420DA4F}"/>
              </a:ext>
            </a:extLst>
          </p:cNvPr>
          <p:cNvGrpSpPr/>
          <p:nvPr/>
        </p:nvGrpSpPr>
        <p:grpSpPr>
          <a:xfrm>
            <a:off x="2847507" y="2488734"/>
            <a:ext cx="3477329" cy="270000"/>
            <a:chOff x="624114" y="1770742"/>
            <a:chExt cx="4636438" cy="360000"/>
          </a:xfrm>
          <a:solidFill>
            <a:schemeClr val="accent5"/>
          </a:solidFill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CA4DD07-EDB6-8B4F-ADD6-E344A3CF7B0D}"/>
                </a:ext>
              </a:extLst>
            </p:cNvPr>
            <p:cNvSpPr>
              <a:spLocks/>
            </p:cNvSpPr>
            <p:nvPr/>
          </p:nvSpPr>
          <p:spPr>
            <a:xfrm>
              <a:off x="6241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0B28123-14A8-BC49-9A45-B21789D395C3}"/>
                </a:ext>
              </a:extLst>
            </p:cNvPr>
            <p:cNvSpPr>
              <a:spLocks/>
            </p:cNvSpPr>
            <p:nvPr/>
          </p:nvSpPr>
          <p:spPr>
            <a:xfrm>
              <a:off x="15744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6649618-D19F-3841-9D1A-84AF0DFA03C9}"/>
                </a:ext>
              </a:extLst>
            </p:cNvPr>
            <p:cNvSpPr>
              <a:spLocks/>
            </p:cNvSpPr>
            <p:nvPr/>
          </p:nvSpPr>
          <p:spPr>
            <a:xfrm>
              <a:off x="10992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05765D3-26D1-9947-B0DA-9455C0EFAA13}"/>
                </a:ext>
              </a:extLst>
            </p:cNvPr>
            <p:cNvSpPr>
              <a:spLocks/>
            </p:cNvSpPr>
            <p:nvPr/>
          </p:nvSpPr>
          <p:spPr>
            <a:xfrm>
              <a:off x="20495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06DAC4A-8B97-7B4A-9E9F-AD332A248B31}"/>
                </a:ext>
              </a:extLst>
            </p:cNvPr>
            <p:cNvSpPr>
              <a:spLocks/>
            </p:cNvSpPr>
            <p:nvPr/>
          </p:nvSpPr>
          <p:spPr>
            <a:xfrm>
              <a:off x="252475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4DAFA50-6F4B-CF4F-84E9-1E01FD29B0B5}"/>
                </a:ext>
              </a:extLst>
            </p:cNvPr>
            <p:cNvSpPr>
              <a:spLocks/>
            </p:cNvSpPr>
            <p:nvPr/>
          </p:nvSpPr>
          <p:spPr>
            <a:xfrm>
              <a:off x="29999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53AA5C9-6A96-8948-BA9D-90E4C8F125D7}"/>
                </a:ext>
              </a:extLst>
            </p:cNvPr>
            <p:cNvSpPr>
              <a:spLocks/>
            </p:cNvSpPr>
            <p:nvPr/>
          </p:nvSpPr>
          <p:spPr>
            <a:xfrm>
              <a:off x="34750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AF410B6-1353-F649-BB1A-89BE12CEFA8A}"/>
                </a:ext>
              </a:extLst>
            </p:cNvPr>
            <p:cNvSpPr>
              <a:spLocks/>
            </p:cNvSpPr>
            <p:nvPr/>
          </p:nvSpPr>
          <p:spPr>
            <a:xfrm>
              <a:off x="39502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EC93C02-8FE5-CC4D-9D5D-2133C2AB80A8}"/>
                </a:ext>
              </a:extLst>
            </p:cNvPr>
            <p:cNvSpPr>
              <a:spLocks/>
            </p:cNvSpPr>
            <p:nvPr/>
          </p:nvSpPr>
          <p:spPr>
            <a:xfrm>
              <a:off x="4900552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CE61B1A-E9D1-EE4B-BE5A-3E1A7EEABE3A}"/>
                </a:ext>
              </a:extLst>
            </p:cNvPr>
            <p:cNvSpPr>
              <a:spLocks/>
            </p:cNvSpPr>
            <p:nvPr/>
          </p:nvSpPr>
          <p:spPr>
            <a:xfrm>
              <a:off x="44253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8367232C-8661-9A46-878D-65EB0004DF89}"/>
              </a:ext>
            </a:extLst>
          </p:cNvPr>
          <p:cNvGrpSpPr/>
          <p:nvPr/>
        </p:nvGrpSpPr>
        <p:grpSpPr>
          <a:xfrm>
            <a:off x="2847507" y="3686682"/>
            <a:ext cx="3477329" cy="270000"/>
            <a:chOff x="624114" y="1770742"/>
            <a:chExt cx="4636438" cy="360000"/>
          </a:xfrm>
          <a:solidFill>
            <a:schemeClr val="accent4"/>
          </a:solidFill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1CF3162-B3A7-4946-8CF6-702A94ACA9EA}"/>
                </a:ext>
              </a:extLst>
            </p:cNvPr>
            <p:cNvSpPr>
              <a:spLocks/>
            </p:cNvSpPr>
            <p:nvPr/>
          </p:nvSpPr>
          <p:spPr>
            <a:xfrm>
              <a:off x="6241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246801A-126C-7F48-9011-B77C73AE1D78}"/>
                </a:ext>
              </a:extLst>
            </p:cNvPr>
            <p:cNvSpPr>
              <a:spLocks/>
            </p:cNvSpPr>
            <p:nvPr/>
          </p:nvSpPr>
          <p:spPr>
            <a:xfrm>
              <a:off x="1574434" y="1770742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FCE3EAE-9C5B-4A4F-91E4-CFB4394CBB5C}"/>
                </a:ext>
              </a:extLst>
            </p:cNvPr>
            <p:cNvSpPr>
              <a:spLocks/>
            </p:cNvSpPr>
            <p:nvPr/>
          </p:nvSpPr>
          <p:spPr>
            <a:xfrm>
              <a:off x="10992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C35453F-96C2-744E-A550-0BBD40E2DCF2}"/>
                </a:ext>
              </a:extLst>
            </p:cNvPr>
            <p:cNvSpPr>
              <a:spLocks/>
            </p:cNvSpPr>
            <p:nvPr/>
          </p:nvSpPr>
          <p:spPr>
            <a:xfrm>
              <a:off x="2049594" y="1770742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0D7362D-8E76-0343-A9BD-FD5D439A988E}"/>
                </a:ext>
              </a:extLst>
            </p:cNvPr>
            <p:cNvSpPr>
              <a:spLocks/>
            </p:cNvSpPr>
            <p:nvPr/>
          </p:nvSpPr>
          <p:spPr>
            <a:xfrm>
              <a:off x="2524754" y="1770742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E1DE4F0-CC3B-884E-9D41-20F04709909D}"/>
                </a:ext>
              </a:extLst>
            </p:cNvPr>
            <p:cNvSpPr>
              <a:spLocks/>
            </p:cNvSpPr>
            <p:nvPr/>
          </p:nvSpPr>
          <p:spPr>
            <a:xfrm>
              <a:off x="2999914" y="1770742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4D04E8C-52F3-4742-9A2A-A2444CF49568}"/>
                </a:ext>
              </a:extLst>
            </p:cNvPr>
            <p:cNvSpPr>
              <a:spLocks/>
            </p:cNvSpPr>
            <p:nvPr/>
          </p:nvSpPr>
          <p:spPr>
            <a:xfrm>
              <a:off x="3475074" y="1770742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A8CC17A-8032-4146-9A3A-0B64FA295172}"/>
                </a:ext>
              </a:extLst>
            </p:cNvPr>
            <p:cNvSpPr>
              <a:spLocks/>
            </p:cNvSpPr>
            <p:nvPr/>
          </p:nvSpPr>
          <p:spPr>
            <a:xfrm>
              <a:off x="3950234" y="1770742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5785D0C-EACE-B845-9289-AAD5FBEC01F6}"/>
                </a:ext>
              </a:extLst>
            </p:cNvPr>
            <p:cNvSpPr>
              <a:spLocks/>
            </p:cNvSpPr>
            <p:nvPr/>
          </p:nvSpPr>
          <p:spPr>
            <a:xfrm>
              <a:off x="4900552" y="1770742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C301F92-5B5C-5C40-84D7-E023E9FE971B}"/>
                </a:ext>
              </a:extLst>
            </p:cNvPr>
            <p:cNvSpPr>
              <a:spLocks/>
            </p:cNvSpPr>
            <p:nvPr/>
          </p:nvSpPr>
          <p:spPr>
            <a:xfrm>
              <a:off x="4425394" y="1770742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3F97AA39-B453-AC45-AB0B-232FAF890283}"/>
              </a:ext>
            </a:extLst>
          </p:cNvPr>
          <p:cNvGrpSpPr/>
          <p:nvPr/>
        </p:nvGrpSpPr>
        <p:grpSpPr>
          <a:xfrm>
            <a:off x="2847507" y="3387195"/>
            <a:ext cx="3477329" cy="270000"/>
            <a:chOff x="624114" y="1770742"/>
            <a:chExt cx="4636438" cy="360000"/>
          </a:xfrm>
          <a:solidFill>
            <a:srgbClr val="2F67AB"/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D60686F-BCE9-E341-9D9F-708753890B59}"/>
                </a:ext>
              </a:extLst>
            </p:cNvPr>
            <p:cNvSpPr>
              <a:spLocks/>
            </p:cNvSpPr>
            <p:nvPr/>
          </p:nvSpPr>
          <p:spPr>
            <a:xfrm>
              <a:off x="624114" y="1770742"/>
              <a:ext cx="360000" cy="36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E7F1200-0FD6-CA49-896E-76995F65211C}"/>
                </a:ext>
              </a:extLst>
            </p:cNvPr>
            <p:cNvSpPr>
              <a:spLocks/>
            </p:cNvSpPr>
            <p:nvPr/>
          </p:nvSpPr>
          <p:spPr>
            <a:xfrm>
              <a:off x="1574434" y="1770742"/>
              <a:ext cx="360000" cy="36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BB3B1E0-EA2D-044B-BDAB-E2A2FBE5BD2F}"/>
                </a:ext>
              </a:extLst>
            </p:cNvPr>
            <p:cNvSpPr>
              <a:spLocks/>
            </p:cNvSpPr>
            <p:nvPr/>
          </p:nvSpPr>
          <p:spPr>
            <a:xfrm>
              <a:off x="1099274" y="1770742"/>
              <a:ext cx="360000" cy="36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5452255-B9FC-DA4C-B8EB-F92F7EC4E8E1}"/>
                </a:ext>
              </a:extLst>
            </p:cNvPr>
            <p:cNvSpPr>
              <a:spLocks/>
            </p:cNvSpPr>
            <p:nvPr/>
          </p:nvSpPr>
          <p:spPr>
            <a:xfrm>
              <a:off x="2049594" y="1770742"/>
              <a:ext cx="360000" cy="36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EE95E39-EFEB-3142-8E1A-52E47C2A29AA}"/>
                </a:ext>
              </a:extLst>
            </p:cNvPr>
            <p:cNvSpPr>
              <a:spLocks/>
            </p:cNvSpPr>
            <p:nvPr/>
          </p:nvSpPr>
          <p:spPr>
            <a:xfrm>
              <a:off x="2524754" y="1770742"/>
              <a:ext cx="360000" cy="36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80F08A2-A659-094A-8A9E-913156FF41CA}"/>
                </a:ext>
              </a:extLst>
            </p:cNvPr>
            <p:cNvSpPr>
              <a:spLocks/>
            </p:cNvSpPr>
            <p:nvPr/>
          </p:nvSpPr>
          <p:spPr>
            <a:xfrm>
              <a:off x="2999914" y="1770742"/>
              <a:ext cx="360000" cy="36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E537E4A-AFB4-524C-A027-5EB2CFBDF1DC}"/>
                </a:ext>
              </a:extLst>
            </p:cNvPr>
            <p:cNvSpPr>
              <a:spLocks/>
            </p:cNvSpPr>
            <p:nvPr/>
          </p:nvSpPr>
          <p:spPr>
            <a:xfrm>
              <a:off x="3475074" y="1770742"/>
              <a:ext cx="360000" cy="36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CD96A78-8EFA-2E4F-8A0B-76981CD2CD91}"/>
                </a:ext>
              </a:extLst>
            </p:cNvPr>
            <p:cNvSpPr>
              <a:spLocks/>
            </p:cNvSpPr>
            <p:nvPr/>
          </p:nvSpPr>
          <p:spPr>
            <a:xfrm>
              <a:off x="3950234" y="1770742"/>
              <a:ext cx="360000" cy="36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8DE8461-4402-D24B-8B56-C5831D3D8526}"/>
                </a:ext>
              </a:extLst>
            </p:cNvPr>
            <p:cNvSpPr>
              <a:spLocks/>
            </p:cNvSpPr>
            <p:nvPr/>
          </p:nvSpPr>
          <p:spPr>
            <a:xfrm>
              <a:off x="4900552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8D336D6-B0AF-4F43-BD37-4EA0D03377F4}"/>
                </a:ext>
              </a:extLst>
            </p:cNvPr>
            <p:cNvSpPr>
              <a:spLocks/>
            </p:cNvSpPr>
            <p:nvPr/>
          </p:nvSpPr>
          <p:spPr>
            <a:xfrm>
              <a:off x="44253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</p:grpSp>
      <p:grpSp>
        <p:nvGrpSpPr>
          <p:cNvPr id="111" name="Gruppieren 110">
            <a:extLst>
              <a:ext uri="{FF2B5EF4-FFF2-40B4-BE49-F238E27FC236}">
                <a16:creationId xmlns:a16="http://schemas.microsoft.com/office/drawing/2014/main" id="{44FDA969-CAC3-594D-BBE2-D6443ECAE0D5}"/>
              </a:ext>
            </a:extLst>
          </p:cNvPr>
          <p:cNvGrpSpPr/>
          <p:nvPr/>
        </p:nvGrpSpPr>
        <p:grpSpPr>
          <a:xfrm>
            <a:off x="2847507" y="4285654"/>
            <a:ext cx="3477329" cy="270000"/>
            <a:chOff x="624114" y="1770742"/>
            <a:chExt cx="4636438" cy="360000"/>
          </a:xfrm>
          <a:solidFill>
            <a:schemeClr val="accent3"/>
          </a:solidFill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E94C48A6-5375-B74E-85ED-9BE41354ED11}"/>
                </a:ext>
              </a:extLst>
            </p:cNvPr>
            <p:cNvSpPr>
              <a:spLocks/>
            </p:cNvSpPr>
            <p:nvPr/>
          </p:nvSpPr>
          <p:spPr>
            <a:xfrm>
              <a:off x="6241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80EBFDD-15D6-204D-B849-DB315A1C0DE8}"/>
                </a:ext>
              </a:extLst>
            </p:cNvPr>
            <p:cNvSpPr>
              <a:spLocks/>
            </p:cNvSpPr>
            <p:nvPr/>
          </p:nvSpPr>
          <p:spPr>
            <a:xfrm>
              <a:off x="15744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DAA4373-AE32-FA4C-968C-F3250995ADB1}"/>
                </a:ext>
              </a:extLst>
            </p:cNvPr>
            <p:cNvSpPr>
              <a:spLocks/>
            </p:cNvSpPr>
            <p:nvPr/>
          </p:nvSpPr>
          <p:spPr>
            <a:xfrm>
              <a:off x="10992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9A3C47F-4CEA-EA4E-9F75-10F080A80B2F}"/>
                </a:ext>
              </a:extLst>
            </p:cNvPr>
            <p:cNvSpPr>
              <a:spLocks/>
            </p:cNvSpPr>
            <p:nvPr/>
          </p:nvSpPr>
          <p:spPr>
            <a:xfrm>
              <a:off x="20495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E2E030BA-8431-B443-B436-635A064F576D}"/>
                </a:ext>
              </a:extLst>
            </p:cNvPr>
            <p:cNvSpPr>
              <a:spLocks/>
            </p:cNvSpPr>
            <p:nvPr/>
          </p:nvSpPr>
          <p:spPr>
            <a:xfrm>
              <a:off x="252475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87B03DAA-5748-784B-810E-45DA7AB1E874}"/>
                </a:ext>
              </a:extLst>
            </p:cNvPr>
            <p:cNvSpPr>
              <a:spLocks/>
            </p:cNvSpPr>
            <p:nvPr/>
          </p:nvSpPr>
          <p:spPr>
            <a:xfrm>
              <a:off x="29999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3829AC55-E3C8-B940-88D4-AC5469664211}"/>
                </a:ext>
              </a:extLst>
            </p:cNvPr>
            <p:cNvSpPr>
              <a:spLocks/>
            </p:cNvSpPr>
            <p:nvPr/>
          </p:nvSpPr>
          <p:spPr>
            <a:xfrm>
              <a:off x="34750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1936B4F-5CC2-3043-9F22-3939742C40B8}"/>
                </a:ext>
              </a:extLst>
            </p:cNvPr>
            <p:cNvSpPr>
              <a:spLocks/>
            </p:cNvSpPr>
            <p:nvPr/>
          </p:nvSpPr>
          <p:spPr>
            <a:xfrm>
              <a:off x="39502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5EC4FA2-6A5F-1B4F-9491-50149342AC26}"/>
                </a:ext>
              </a:extLst>
            </p:cNvPr>
            <p:cNvSpPr>
              <a:spLocks/>
            </p:cNvSpPr>
            <p:nvPr/>
          </p:nvSpPr>
          <p:spPr>
            <a:xfrm>
              <a:off x="4900552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A8C8CC1-6FA4-6347-8CAA-6AC3DDDFC6A9}"/>
                </a:ext>
              </a:extLst>
            </p:cNvPr>
            <p:cNvSpPr>
              <a:spLocks/>
            </p:cNvSpPr>
            <p:nvPr/>
          </p:nvSpPr>
          <p:spPr>
            <a:xfrm>
              <a:off x="44253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</p:grp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DA9DEE11-B357-A842-87FC-1757747F18FA}"/>
              </a:ext>
            </a:extLst>
          </p:cNvPr>
          <p:cNvGrpSpPr/>
          <p:nvPr/>
        </p:nvGrpSpPr>
        <p:grpSpPr>
          <a:xfrm>
            <a:off x="2847507" y="3986169"/>
            <a:ext cx="3477329" cy="270000"/>
            <a:chOff x="624114" y="1770742"/>
            <a:chExt cx="4636438" cy="360000"/>
          </a:xfrm>
          <a:solidFill>
            <a:schemeClr val="accent3"/>
          </a:solidFill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A129D9A-65A6-B143-AC34-3FA706E0E058}"/>
                </a:ext>
              </a:extLst>
            </p:cNvPr>
            <p:cNvSpPr>
              <a:spLocks/>
            </p:cNvSpPr>
            <p:nvPr/>
          </p:nvSpPr>
          <p:spPr>
            <a:xfrm>
              <a:off x="6241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EDAAAAD-5388-A742-B15A-8FA45AD8BF75}"/>
                </a:ext>
              </a:extLst>
            </p:cNvPr>
            <p:cNvSpPr>
              <a:spLocks/>
            </p:cNvSpPr>
            <p:nvPr/>
          </p:nvSpPr>
          <p:spPr>
            <a:xfrm>
              <a:off x="15744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8D1BB9A-9689-A449-B51B-79403D853C2D}"/>
                </a:ext>
              </a:extLst>
            </p:cNvPr>
            <p:cNvSpPr>
              <a:spLocks/>
            </p:cNvSpPr>
            <p:nvPr/>
          </p:nvSpPr>
          <p:spPr>
            <a:xfrm>
              <a:off x="10992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DCEA459-6D24-8C49-853F-BE0626494542}"/>
                </a:ext>
              </a:extLst>
            </p:cNvPr>
            <p:cNvSpPr>
              <a:spLocks/>
            </p:cNvSpPr>
            <p:nvPr/>
          </p:nvSpPr>
          <p:spPr>
            <a:xfrm>
              <a:off x="20495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40935070-E907-694D-9A1B-BDA0ADEB7476}"/>
                </a:ext>
              </a:extLst>
            </p:cNvPr>
            <p:cNvSpPr>
              <a:spLocks/>
            </p:cNvSpPr>
            <p:nvPr/>
          </p:nvSpPr>
          <p:spPr>
            <a:xfrm>
              <a:off x="252475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20376364-D78B-494F-8BC0-F50E41B6A4BB}"/>
                </a:ext>
              </a:extLst>
            </p:cNvPr>
            <p:cNvSpPr>
              <a:spLocks/>
            </p:cNvSpPr>
            <p:nvPr/>
          </p:nvSpPr>
          <p:spPr>
            <a:xfrm>
              <a:off x="29999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02EEB02E-AF5E-DA41-94D5-32E30D9120B4}"/>
                </a:ext>
              </a:extLst>
            </p:cNvPr>
            <p:cNvSpPr>
              <a:spLocks/>
            </p:cNvSpPr>
            <p:nvPr/>
          </p:nvSpPr>
          <p:spPr>
            <a:xfrm>
              <a:off x="34750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B732CEC-6691-804E-8C43-C942BA9F6024}"/>
                </a:ext>
              </a:extLst>
            </p:cNvPr>
            <p:cNvSpPr>
              <a:spLocks/>
            </p:cNvSpPr>
            <p:nvPr/>
          </p:nvSpPr>
          <p:spPr>
            <a:xfrm>
              <a:off x="39502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E9D09E01-AF56-CC46-B7F6-D4C555EA30A0}"/>
                </a:ext>
              </a:extLst>
            </p:cNvPr>
            <p:cNvSpPr>
              <a:spLocks/>
            </p:cNvSpPr>
            <p:nvPr/>
          </p:nvSpPr>
          <p:spPr>
            <a:xfrm>
              <a:off x="4900552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1623B70-6E7C-6645-BC59-5D69C82BDC49}"/>
                </a:ext>
              </a:extLst>
            </p:cNvPr>
            <p:cNvSpPr>
              <a:spLocks/>
            </p:cNvSpPr>
            <p:nvPr/>
          </p:nvSpPr>
          <p:spPr>
            <a:xfrm>
              <a:off x="44253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</p:grpSp>
      <p:grpSp>
        <p:nvGrpSpPr>
          <p:cNvPr id="144" name="Gruppieren 143">
            <a:extLst>
              <a:ext uri="{FF2B5EF4-FFF2-40B4-BE49-F238E27FC236}">
                <a16:creationId xmlns:a16="http://schemas.microsoft.com/office/drawing/2014/main" id="{74FDC434-7AFD-324C-A719-A77742FF6E2F}"/>
              </a:ext>
            </a:extLst>
          </p:cNvPr>
          <p:cNvGrpSpPr/>
          <p:nvPr/>
        </p:nvGrpSpPr>
        <p:grpSpPr>
          <a:xfrm>
            <a:off x="2847507" y="3087708"/>
            <a:ext cx="3477329" cy="270000"/>
            <a:chOff x="624114" y="1770742"/>
            <a:chExt cx="4636438" cy="360000"/>
          </a:xfrm>
          <a:solidFill>
            <a:schemeClr val="accent5"/>
          </a:solidFill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746E986F-64A4-7348-954C-F36524958A01}"/>
                </a:ext>
              </a:extLst>
            </p:cNvPr>
            <p:cNvSpPr>
              <a:spLocks/>
            </p:cNvSpPr>
            <p:nvPr/>
          </p:nvSpPr>
          <p:spPr>
            <a:xfrm>
              <a:off x="6241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EE3FC39-DC6F-8744-B37E-E7311A62EEC9}"/>
                </a:ext>
              </a:extLst>
            </p:cNvPr>
            <p:cNvSpPr>
              <a:spLocks/>
            </p:cNvSpPr>
            <p:nvPr/>
          </p:nvSpPr>
          <p:spPr>
            <a:xfrm>
              <a:off x="15744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2F676694-4CB5-1745-AF13-23BD963AA392}"/>
                </a:ext>
              </a:extLst>
            </p:cNvPr>
            <p:cNvSpPr>
              <a:spLocks/>
            </p:cNvSpPr>
            <p:nvPr/>
          </p:nvSpPr>
          <p:spPr>
            <a:xfrm>
              <a:off x="10992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02A909E2-81B8-BB46-8AE2-23F3A8F9582C}"/>
                </a:ext>
              </a:extLst>
            </p:cNvPr>
            <p:cNvSpPr>
              <a:spLocks/>
            </p:cNvSpPr>
            <p:nvPr/>
          </p:nvSpPr>
          <p:spPr>
            <a:xfrm>
              <a:off x="20495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161E7FCC-67CF-7348-8AD8-571435744F48}"/>
                </a:ext>
              </a:extLst>
            </p:cNvPr>
            <p:cNvSpPr>
              <a:spLocks/>
            </p:cNvSpPr>
            <p:nvPr/>
          </p:nvSpPr>
          <p:spPr>
            <a:xfrm>
              <a:off x="252475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C867BBFE-48C2-CB4F-ADDE-3CDE8661957B}"/>
                </a:ext>
              </a:extLst>
            </p:cNvPr>
            <p:cNvSpPr>
              <a:spLocks/>
            </p:cNvSpPr>
            <p:nvPr/>
          </p:nvSpPr>
          <p:spPr>
            <a:xfrm>
              <a:off x="299991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9F4BDF6-A864-F147-A833-42DE25222A01}"/>
                </a:ext>
              </a:extLst>
            </p:cNvPr>
            <p:cNvSpPr>
              <a:spLocks/>
            </p:cNvSpPr>
            <p:nvPr/>
          </p:nvSpPr>
          <p:spPr>
            <a:xfrm>
              <a:off x="347507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8710143-F537-3D44-8655-BE58C03D764F}"/>
                </a:ext>
              </a:extLst>
            </p:cNvPr>
            <p:cNvSpPr>
              <a:spLocks/>
            </p:cNvSpPr>
            <p:nvPr/>
          </p:nvSpPr>
          <p:spPr>
            <a:xfrm>
              <a:off x="395023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E4C894C4-693E-F24C-960A-A89C48B2FD5E}"/>
                </a:ext>
              </a:extLst>
            </p:cNvPr>
            <p:cNvSpPr>
              <a:spLocks/>
            </p:cNvSpPr>
            <p:nvPr/>
          </p:nvSpPr>
          <p:spPr>
            <a:xfrm>
              <a:off x="4900552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2631D2C2-CFDC-4F45-A17B-4FD0C0211A1E}"/>
                </a:ext>
              </a:extLst>
            </p:cNvPr>
            <p:cNvSpPr>
              <a:spLocks/>
            </p:cNvSpPr>
            <p:nvPr/>
          </p:nvSpPr>
          <p:spPr>
            <a:xfrm>
              <a:off x="4425394" y="1770742"/>
              <a:ext cx="360000" cy="36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D0F1289-9084-4A4F-9A41-1DD3EE7548C7}"/>
              </a:ext>
            </a:extLst>
          </p:cNvPr>
          <p:cNvGrpSpPr/>
          <p:nvPr/>
        </p:nvGrpSpPr>
        <p:grpSpPr>
          <a:xfrm>
            <a:off x="588510" y="1531776"/>
            <a:ext cx="2320711" cy="769441"/>
            <a:chOff x="-212718" y="1871447"/>
            <a:chExt cx="3094281" cy="1025922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A1394B8-D22E-684F-87FF-D638AB71F1B7}"/>
                </a:ext>
              </a:extLst>
            </p:cNvPr>
            <p:cNvSpPr txBox="1"/>
            <p:nvPr/>
          </p:nvSpPr>
          <p:spPr>
            <a:xfrm>
              <a:off x="-212718" y="1871447"/>
              <a:ext cx="1279637" cy="10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28</a:t>
              </a:r>
            </a:p>
          </p:txBody>
        </p:sp>
        <p:sp>
          <p:nvSpPr>
            <p:cNvPr id="157" name="Textfeld 156">
              <a:extLst>
                <a:ext uri="{FF2B5EF4-FFF2-40B4-BE49-F238E27FC236}">
                  <a16:creationId xmlns:a16="http://schemas.microsoft.com/office/drawing/2014/main" id="{F9F5C208-C426-544B-A4D2-27B0788F342E}"/>
                </a:ext>
              </a:extLst>
            </p:cNvPr>
            <p:cNvSpPr txBox="1"/>
            <p:nvPr/>
          </p:nvSpPr>
          <p:spPr>
            <a:xfrm>
              <a:off x="733253" y="1953522"/>
              <a:ext cx="214831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haben</a:t>
              </a:r>
              <a:r>
                <a:rPr lang="en-US" sz="1800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keine</a:t>
              </a:r>
              <a:r>
                <a:rPr lang="en-US" sz="1800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klare</a:t>
              </a:r>
              <a:r>
                <a:rPr lang="en-US" sz="1800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Strategie</a:t>
              </a:r>
              <a:endParaRPr lang="en-US" sz="18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grpSp>
        <p:nvGrpSpPr>
          <p:cNvPr id="158" name="Gruppieren 157">
            <a:extLst>
              <a:ext uri="{FF2B5EF4-FFF2-40B4-BE49-F238E27FC236}">
                <a16:creationId xmlns:a16="http://schemas.microsoft.com/office/drawing/2014/main" id="{D4677C65-7202-CB49-AF62-0397C208A122}"/>
              </a:ext>
            </a:extLst>
          </p:cNvPr>
          <p:cNvGrpSpPr/>
          <p:nvPr/>
        </p:nvGrpSpPr>
        <p:grpSpPr>
          <a:xfrm>
            <a:off x="6313663" y="2409483"/>
            <a:ext cx="2460741" cy="769441"/>
            <a:chOff x="150467" y="1953522"/>
            <a:chExt cx="3280987" cy="1025922"/>
          </a:xfrm>
        </p:grpSpPr>
        <p:sp>
          <p:nvSpPr>
            <p:cNvPr id="159" name="Textfeld 158">
              <a:extLst>
                <a:ext uri="{FF2B5EF4-FFF2-40B4-BE49-F238E27FC236}">
                  <a16:creationId xmlns:a16="http://schemas.microsoft.com/office/drawing/2014/main" id="{67DB2C75-910F-9D40-82F0-689EC650D4F3}"/>
                </a:ext>
              </a:extLst>
            </p:cNvPr>
            <p:cNvSpPr txBox="1"/>
            <p:nvPr/>
          </p:nvSpPr>
          <p:spPr>
            <a:xfrm>
              <a:off x="150467" y="1953522"/>
              <a:ext cx="1207571" cy="10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72</a:t>
              </a:r>
            </a:p>
          </p:txBody>
        </p:sp>
        <p:sp>
          <p:nvSpPr>
            <p:cNvPr id="160" name="Textfeld 159">
              <a:extLst>
                <a:ext uri="{FF2B5EF4-FFF2-40B4-BE49-F238E27FC236}">
                  <a16:creationId xmlns:a16="http://schemas.microsoft.com/office/drawing/2014/main" id="{E9686D9D-9438-AC4B-8AA7-4F9543AA8F11}"/>
                </a:ext>
              </a:extLst>
            </p:cNvPr>
            <p:cNvSpPr txBox="1"/>
            <p:nvPr/>
          </p:nvSpPr>
          <p:spPr>
            <a:xfrm>
              <a:off x="1145305" y="2035594"/>
              <a:ext cx="228614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chemeClr val="accent5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haben</a:t>
              </a:r>
              <a:r>
                <a:rPr lang="en-US" sz="1800" dirty="0">
                  <a:solidFill>
                    <a:schemeClr val="accent5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solidFill>
                    <a:schemeClr val="accent5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eine</a:t>
              </a:r>
              <a:r>
                <a:rPr lang="en-US" sz="1800" dirty="0">
                  <a:solidFill>
                    <a:schemeClr val="accent5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solidFill>
                    <a:schemeClr val="accent5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klare</a:t>
              </a:r>
              <a:r>
                <a:rPr lang="en-US" sz="1800" dirty="0">
                  <a:solidFill>
                    <a:schemeClr val="accent5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solidFill>
                    <a:schemeClr val="accent5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Strategie</a:t>
              </a:r>
              <a:endParaRPr lang="en-US" sz="1800" dirty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grpSp>
        <p:nvGrpSpPr>
          <p:cNvPr id="161" name="Gruppieren 160">
            <a:extLst>
              <a:ext uri="{FF2B5EF4-FFF2-40B4-BE49-F238E27FC236}">
                <a16:creationId xmlns:a16="http://schemas.microsoft.com/office/drawing/2014/main" id="{2D95E72A-9A8E-5641-861D-B94EBB6D5659}"/>
              </a:ext>
            </a:extLst>
          </p:cNvPr>
          <p:cNvGrpSpPr/>
          <p:nvPr/>
        </p:nvGrpSpPr>
        <p:grpSpPr>
          <a:xfrm>
            <a:off x="611800" y="3301961"/>
            <a:ext cx="2297421" cy="769441"/>
            <a:chOff x="-82200" y="1887346"/>
            <a:chExt cx="3063228" cy="1025922"/>
          </a:xfrm>
        </p:grpSpPr>
        <p:sp>
          <p:nvSpPr>
            <p:cNvPr id="162" name="Textfeld 161">
              <a:extLst>
                <a:ext uri="{FF2B5EF4-FFF2-40B4-BE49-F238E27FC236}">
                  <a16:creationId xmlns:a16="http://schemas.microsoft.com/office/drawing/2014/main" id="{D8290702-C1AE-404C-8C81-C0A0A249AED6}"/>
                </a:ext>
              </a:extLst>
            </p:cNvPr>
            <p:cNvSpPr txBox="1"/>
            <p:nvPr/>
          </p:nvSpPr>
          <p:spPr>
            <a:xfrm>
              <a:off x="-82200" y="1887346"/>
              <a:ext cx="1217528" cy="10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38</a:t>
              </a:r>
            </a:p>
          </p:txBody>
        </p:sp>
        <p:sp>
          <p:nvSpPr>
            <p:cNvPr id="163" name="Textfeld 162">
              <a:extLst>
                <a:ext uri="{FF2B5EF4-FFF2-40B4-BE49-F238E27FC236}">
                  <a16:creationId xmlns:a16="http://schemas.microsoft.com/office/drawing/2014/main" id="{3F0BFDC9-AF18-7C4E-A95E-5D265B75124A}"/>
                </a:ext>
              </a:extLst>
            </p:cNvPr>
            <p:cNvSpPr txBox="1"/>
            <p:nvPr/>
          </p:nvSpPr>
          <p:spPr>
            <a:xfrm>
              <a:off x="882879" y="1953522"/>
              <a:ext cx="209814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chemeClr val="accent4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erheben</a:t>
              </a:r>
              <a:r>
                <a:rPr lang="en-US" sz="1800" dirty="0">
                  <a:solidFill>
                    <a:schemeClr val="accent4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solidFill>
                    <a:schemeClr val="accent4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oder</a:t>
              </a:r>
              <a:endParaRPr lang="en-US" sz="1800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r>
                <a:rPr lang="en-US" sz="1800" dirty="0" err="1">
                  <a:solidFill>
                    <a:schemeClr val="accent4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nutzen</a:t>
              </a:r>
              <a:r>
                <a:rPr lang="en-US" sz="1800" dirty="0">
                  <a:solidFill>
                    <a:schemeClr val="accent4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solidFill>
                    <a:schemeClr val="accent4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Daten</a:t>
              </a:r>
              <a:endParaRPr lang="en-US" sz="1800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grpSp>
        <p:nvGrpSpPr>
          <p:cNvPr id="164" name="Gruppieren 163">
            <a:extLst>
              <a:ext uri="{FF2B5EF4-FFF2-40B4-BE49-F238E27FC236}">
                <a16:creationId xmlns:a16="http://schemas.microsoft.com/office/drawing/2014/main" id="{D194E864-40B0-5243-A250-9C50B643BD16}"/>
              </a:ext>
            </a:extLst>
          </p:cNvPr>
          <p:cNvGrpSpPr/>
          <p:nvPr/>
        </p:nvGrpSpPr>
        <p:grpSpPr>
          <a:xfrm>
            <a:off x="6313663" y="3734954"/>
            <a:ext cx="2460741" cy="769441"/>
            <a:chOff x="-145566" y="1953522"/>
            <a:chExt cx="3817871" cy="1025921"/>
          </a:xfrm>
        </p:grpSpPr>
        <p:sp>
          <p:nvSpPr>
            <p:cNvPr id="165" name="Textfeld 164">
              <a:extLst>
                <a:ext uri="{FF2B5EF4-FFF2-40B4-BE49-F238E27FC236}">
                  <a16:creationId xmlns:a16="http://schemas.microsoft.com/office/drawing/2014/main" id="{B79FA426-5385-1F4F-A78F-B60F2E306833}"/>
                </a:ext>
              </a:extLst>
            </p:cNvPr>
            <p:cNvSpPr txBox="1"/>
            <p:nvPr/>
          </p:nvSpPr>
          <p:spPr>
            <a:xfrm>
              <a:off x="-145566" y="1953522"/>
              <a:ext cx="1304082" cy="1025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3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28</a:t>
              </a:r>
            </a:p>
          </p:txBody>
        </p:sp>
        <p:sp>
          <p:nvSpPr>
            <p:cNvPr id="166" name="Textfeld 165">
              <a:extLst>
                <a:ext uri="{FF2B5EF4-FFF2-40B4-BE49-F238E27FC236}">
                  <a16:creationId xmlns:a16="http://schemas.microsoft.com/office/drawing/2014/main" id="{8E8CA3A6-3AD9-A241-A56D-124C6C2C5EC0}"/>
                </a:ext>
              </a:extLst>
            </p:cNvPr>
            <p:cNvSpPr txBox="1"/>
            <p:nvPr/>
          </p:nvSpPr>
          <p:spPr>
            <a:xfrm>
              <a:off x="960259" y="1986773"/>
              <a:ext cx="271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messen</a:t>
              </a:r>
              <a:r>
                <a:rPr lang="en-US" sz="1800" dirty="0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soziale</a:t>
              </a:r>
              <a:r>
                <a:rPr lang="en-US" sz="1800" dirty="0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en-US" sz="1800" dirty="0" err="1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Wirkung</a:t>
              </a:r>
              <a:endParaRPr lang="en-US" sz="1800" dirty="0">
                <a:solidFill>
                  <a:schemeClr val="accent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sp>
        <p:nvSpPr>
          <p:cNvPr id="168" name="Textfeld 167">
            <a:extLst>
              <a:ext uri="{FF2B5EF4-FFF2-40B4-BE49-F238E27FC236}">
                <a16:creationId xmlns:a16="http://schemas.microsoft.com/office/drawing/2014/main" id="{082DC924-C20E-C64D-B143-BDEF4674B99F}"/>
              </a:ext>
            </a:extLst>
          </p:cNvPr>
          <p:cNvSpPr txBox="1"/>
          <p:nvPr/>
        </p:nvSpPr>
        <p:spPr>
          <a:xfrm>
            <a:off x="2464184" y="1220044"/>
            <a:ext cx="433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Von 100 </a:t>
            </a:r>
            <a:r>
              <a:rPr lang="en-US" sz="1800" i="1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Organisationen</a:t>
            </a:r>
            <a:r>
              <a:rPr lang="en-US" sz="1800" i="1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in Deutschland…</a:t>
            </a:r>
          </a:p>
        </p:txBody>
      </p:sp>
      <p:sp>
        <p:nvSpPr>
          <p:cNvPr id="169" name="TextBox 8">
            <a:extLst>
              <a:ext uri="{FF2B5EF4-FFF2-40B4-BE49-F238E27FC236}">
                <a16:creationId xmlns:a16="http://schemas.microsoft.com/office/drawing/2014/main" id="{3785A619-C817-F943-9D19-00011B091582}"/>
              </a:ext>
            </a:extLst>
          </p:cNvPr>
          <p:cNvSpPr txBox="1"/>
          <p:nvPr/>
        </p:nvSpPr>
        <p:spPr>
          <a:xfrm>
            <a:off x="1181038" y="4683179"/>
            <a:ext cx="5822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Quelle: Edinger-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Schoens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/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Reppmann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/Becker, ‘Digital Report: Non-Profits &amp; IT, Haus des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Stiftens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gGmbH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 2020,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abgerufen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am 19.04.21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unter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diesem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  <a:hlinkClick r:id="rId3"/>
              </a:rPr>
              <a:t>Link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172" name="Rounded Rectangular Callout 72">
            <a:extLst>
              <a:ext uri="{FF2B5EF4-FFF2-40B4-BE49-F238E27FC236}">
                <a16:creationId xmlns:a16="http://schemas.microsoft.com/office/drawing/2014/main" id="{85C130C7-A9C9-F54C-8D2F-0603E0B2D762}"/>
              </a:ext>
            </a:extLst>
          </p:cNvPr>
          <p:cNvSpPr/>
          <p:nvPr/>
        </p:nvSpPr>
        <p:spPr>
          <a:xfrm>
            <a:off x="6804832" y="1282240"/>
            <a:ext cx="1611233" cy="941153"/>
          </a:xfrm>
          <a:prstGeom prst="wedgeRoundRectCallout">
            <a:avLst>
              <a:gd name="adj1" fmla="val -53539"/>
              <a:gd name="adj2" fmla="val 7318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Was </a:t>
            </a:r>
            <a:r>
              <a:rPr lang="en-US" sz="75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wir</a:t>
            </a:r>
            <a:r>
              <a:rPr lang="en-US" sz="75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75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noch</a:t>
            </a:r>
            <a:r>
              <a:rPr lang="en-US" sz="75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75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nicht</a:t>
            </a:r>
            <a:r>
              <a:rPr lang="en-US" sz="75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75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wissen</a:t>
            </a:r>
            <a:r>
              <a:rPr lang="en-US" sz="75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: </a:t>
            </a:r>
            <a:r>
              <a:rPr lang="de-DE" sz="75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Wie viele Organisationen beziehen sich lediglich auf die </a:t>
            </a:r>
            <a:r>
              <a:rPr lang="de-DE" sz="750" b="1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Output-Ebene, </a:t>
            </a:r>
            <a:r>
              <a:rPr lang="de-DE" sz="75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während die Outcome- oder gar die Impact-Ebene, also die </a:t>
            </a:r>
            <a:r>
              <a:rPr lang="de-DE" sz="750" b="1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tatsächlichen Wirkungsebenen, nicht betrachtet werde.</a:t>
            </a:r>
            <a:r>
              <a:rPr lang="de-DE" sz="75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lang="en-US" sz="750" dirty="0">
              <a:solidFill>
                <a:srgbClr val="3D3D3B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828EAAAC-A877-C44D-AD8C-847966F3E77B}"/>
              </a:ext>
            </a:extLst>
          </p:cNvPr>
          <p:cNvCxnSpPr/>
          <p:nvPr/>
        </p:nvCxnSpPr>
        <p:spPr>
          <a:xfrm>
            <a:off x="2143055" y="3358003"/>
            <a:ext cx="642257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131">
            <a:extLst>
              <a:ext uri="{FF2B5EF4-FFF2-40B4-BE49-F238E27FC236}">
                <a16:creationId xmlns:a16="http://schemas.microsoft.com/office/drawing/2014/main" id="{37087503-1DDE-2C4D-A9D2-B9DC9D51674F}"/>
              </a:ext>
            </a:extLst>
          </p:cNvPr>
          <p:cNvCxnSpPr/>
          <p:nvPr/>
        </p:nvCxnSpPr>
        <p:spPr>
          <a:xfrm>
            <a:off x="6361471" y="2471037"/>
            <a:ext cx="642257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Gerade Verbindung 154">
            <a:extLst>
              <a:ext uri="{FF2B5EF4-FFF2-40B4-BE49-F238E27FC236}">
                <a16:creationId xmlns:a16="http://schemas.microsoft.com/office/drawing/2014/main" id="{BE241A84-BF1F-7E46-95C9-C30EF76C379A}"/>
              </a:ext>
            </a:extLst>
          </p:cNvPr>
          <p:cNvCxnSpPr/>
          <p:nvPr/>
        </p:nvCxnSpPr>
        <p:spPr>
          <a:xfrm>
            <a:off x="6368950" y="3659352"/>
            <a:ext cx="64225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58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B4D08-3806-9F46-A79C-1048D53A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Zentralstes Element der Wirkungsmessung ist das Wirkungsziel</a:t>
            </a:r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0DF839BC-BB1B-BF49-9D16-1F793AC0B4A1}"/>
              </a:ext>
            </a:extLst>
          </p:cNvPr>
          <p:cNvSpPr txBox="1"/>
          <p:nvPr/>
        </p:nvSpPr>
        <p:spPr>
          <a:xfrm>
            <a:off x="1181038" y="4683179"/>
            <a:ext cx="58226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Quelle: Andreas Hornsby, The Good Analyst, Investing for Good, 2012. </a:t>
            </a:r>
          </a:p>
        </p:txBody>
      </p:sp>
      <p:sp>
        <p:nvSpPr>
          <p:cNvPr id="60" name="AutoShape 7">
            <a:extLst>
              <a:ext uri="{FF2B5EF4-FFF2-40B4-BE49-F238E27FC236}">
                <a16:creationId xmlns:a16="http://schemas.microsoft.com/office/drawing/2014/main" id="{FD72A42F-1DCD-D44A-A9B4-9F2578827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19" y="1257303"/>
            <a:ext cx="8587381" cy="378000"/>
          </a:xfrm>
          <a:prstGeom prst="chevron">
            <a:avLst>
              <a:gd name="adj" fmla="val 19167"/>
            </a:avLst>
          </a:prstGeom>
          <a:solidFill>
            <a:srgbClr val="B35A76"/>
          </a:solidFill>
          <a:ln w="12700" algn="ctr">
            <a:solidFill>
              <a:srgbClr val="B35A76"/>
            </a:solidFill>
            <a:miter lim="800000"/>
            <a:headEnd/>
            <a:tailEnd/>
          </a:ln>
        </p:spPr>
        <p:txBody>
          <a:bodyPr lIns="0" tIns="31550" rIns="0" bIns="31550" anchor="ctr"/>
          <a:lstStyle/>
          <a:p>
            <a:pPr algn="ctr" eaLnBrk="0" hangingPunct="0">
              <a:lnSpc>
                <a:spcPct val="85000"/>
              </a:lnSpc>
              <a:spcAft>
                <a:spcPts val="138"/>
              </a:spcAft>
            </a:pPr>
            <a:r>
              <a:rPr lang="de-DE" sz="1600" kern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Wirkungsziel </a:t>
            </a:r>
          </a:p>
        </p:txBody>
      </p:sp>
      <p:sp>
        <p:nvSpPr>
          <p:cNvPr id="61" name="Rounded Rectangle 23">
            <a:extLst>
              <a:ext uri="{FF2B5EF4-FFF2-40B4-BE49-F238E27FC236}">
                <a16:creationId xmlns:a16="http://schemas.microsoft.com/office/drawing/2014/main" id="{5B343FBB-CDE3-AA47-A9DF-0297A3463108}"/>
              </a:ext>
            </a:extLst>
          </p:cNvPr>
          <p:cNvSpPr/>
          <p:nvPr/>
        </p:nvSpPr>
        <p:spPr>
          <a:xfrm>
            <a:off x="304619" y="1747374"/>
            <a:ext cx="8587381" cy="378001"/>
          </a:xfrm>
          <a:prstGeom prst="roundRect">
            <a:avLst>
              <a:gd name="adj" fmla="val 8522"/>
            </a:avLst>
          </a:prstGeom>
          <a:noFill/>
          <a:ln w="19050">
            <a:solidFill>
              <a:srgbClr val="B35A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Was möchte die Organisation </a:t>
            </a:r>
            <a:r>
              <a:rPr lang="de-DE" sz="14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verändern und erreichen</a:t>
            </a:r>
            <a:r>
              <a:rPr lang="de-DE" sz="1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? </a:t>
            </a:r>
          </a:p>
        </p:txBody>
      </p:sp>
      <p:sp>
        <p:nvSpPr>
          <p:cNvPr id="62" name="Abgerundetes Rechteck 61">
            <a:extLst>
              <a:ext uri="{FF2B5EF4-FFF2-40B4-BE49-F238E27FC236}">
                <a16:creationId xmlns:a16="http://schemas.microsoft.com/office/drawing/2014/main" id="{D384495B-0210-D545-969C-2F3CA2C8F4F8}"/>
              </a:ext>
            </a:extLst>
          </p:cNvPr>
          <p:cNvSpPr/>
          <p:nvPr/>
        </p:nvSpPr>
        <p:spPr>
          <a:xfrm>
            <a:off x="304781" y="2243344"/>
            <a:ext cx="1620931" cy="360000"/>
          </a:xfrm>
          <a:prstGeom prst="roundRect">
            <a:avLst/>
          </a:prstGeom>
          <a:solidFill>
            <a:srgbClr val="B35A76"/>
          </a:solidFill>
          <a:ln>
            <a:solidFill>
              <a:srgbClr val="B35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Vision</a:t>
            </a:r>
          </a:p>
        </p:txBody>
      </p:sp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7BA827CC-6280-A145-AF4E-9227319C3D1E}"/>
              </a:ext>
            </a:extLst>
          </p:cNvPr>
          <p:cNvSpPr/>
          <p:nvPr/>
        </p:nvSpPr>
        <p:spPr>
          <a:xfrm>
            <a:off x="304782" y="2638175"/>
            <a:ext cx="1620931" cy="773792"/>
          </a:xfrm>
          <a:prstGeom prst="roundRect">
            <a:avLst/>
          </a:prstGeom>
          <a:noFill/>
          <a:ln w="12700">
            <a:solidFill>
              <a:srgbClr val="B35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rgbClr val="B35A76"/>
                </a:solidFill>
                <a:latin typeface="Roboto Light" pitchFamily="2" charset="0"/>
                <a:ea typeface="Roboto Light" pitchFamily="2" charset="0"/>
              </a:rPr>
              <a:t>Bildet das Wirkungsziel die gesellschaftliche Vision ab?</a:t>
            </a:r>
          </a:p>
        </p:txBody>
      </p:sp>
      <p:sp>
        <p:nvSpPr>
          <p:cNvPr id="64" name="Abgerundetes Rechteck 63">
            <a:extLst>
              <a:ext uri="{FF2B5EF4-FFF2-40B4-BE49-F238E27FC236}">
                <a16:creationId xmlns:a16="http://schemas.microsoft.com/office/drawing/2014/main" id="{2FD301FA-387A-3643-91D0-F12EDE66FB90}"/>
              </a:ext>
            </a:extLst>
          </p:cNvPr>
          <p:cNvSpPr/>
          <p:nvPr/>
        </p:nvSpPr>
        <p:spPr>
          <a:xfrm>
            <a:off x="2033158" y="3018126"/>
            <a:ext cx="1620931" cy="360000"/>
          </a:xfrm>
          <a:prstGeom prst="roundRect">
            <a:avLst/>
          </a:prstGeom>
          <a:solidFill>
            <a:srgbClr val="B35A76"/>
          </a:solidFill>
          <a:ln>
            <a:solidFill>
              <a:srgbClr val="B35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Klarheit</a:t>
            </a:r>
          </a:p>
        </p:txBody>
      </p:sp>
      <p:sp>
        <p:nvSpPr>
          <p:cNvPr id="65" name="Abgerundetes Rechteck 64">
            <a:extLst>
              <a:ext uri="{FF2B5EF4-FFF2-40B4-BE49-F238E27FC236}">
                <a16:creationId xmlns:a16="http://schemas.microsoft.com/office/drawing/2014/main" id="{F2CDFCD4-93BA-CF46-9F00-1F847E37E549}"/>
              </a:ext>
            </a:extLst>
          </p:cNvPr>
          <p:cNvSpPr/>
          <p:nvPr/>
        </p:nvSpPr>
        <p:spPr>
          <a:xfrm>
            <a:off x="2033159" y="3412957"/>
            <a:ext cx="1620931" cy="773792"/>
          </a:xfrm>
          <a:prstGeom prst="roundRect">
            <a:avLst/>
          </a:prstGeom>
          <a:noFill/>
          <a:ln w="12700">
            <a:solidFill>
              <a:srgbClr val="B35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rgbClr val="B35A76"/>
                </a:solidFill>
                <a:latin typeface="Roboto Light" pitchFamily="2" charset="0"/>
                <a:ea typeface="Roboto Light" pitchFamily="2" charset="0"/>
              </a:rPr>
              <a:t>Ist das Wirkungsziel klar definiert?</a:t>
            </a:r>
          </a:p>
        </p:txBody>
      </p:sp>
      <p:sp>
        <p:nvSpPr>
          <p:cNvPr id="66" name="Abgerundetes Rechteck 65">
            <a:extLst>
              <a:ext uri="{FF2B5EF4-FFF2-40B4-BE49-F238E27FC236}">
                <a16:creationId xmlns:a16="http://schemas.microsoft.com/office/drawing/2014/main" id="{7A4D3403-B845-D844-81D6-65809D4D7A14}"/>
              </a:ext>
            </a:extLst>
          </p:cNvPr>
          <p:cNvSpPr/>
          <p:nvPr/>
        </p:nvSpPr>
        <p:spPr>
          <a:xfrm>
            <a:off x="3761534" y="2237446"/>
            <a:ext cx="1620931" cy="360000"/>
          </a:xfrm>
          <a:prstGeom prst="roundRect">
            <a:avLst/>
          </a:prstGeom>
          <a:solidFill>
            <a:srgbClr val="B35A76"/>
          </a:solidFill>
          <a:ln>
            <a:solidFill>
              <a:srgbClr val="B35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Relevanz</a:t>
            </a:r>
          </a:p>
        </p:txBody>
      </p:sp>
      <p:sp>
        <p:nvSpPr>
          <p:cNvPr id="67" name="Abgerundetes Rechteck 66">
            <a:extLst>
              <a:ext uri="{FF2B5EF4-FFF2-40B4-BE49-F238E27FC236}">
                <a16:creationId xmlns:a16="http://schemas.microsoft.com/office/drawing/2014/main" id="{178B3859-E49A-0B4A-83EF-EC81418EE3A9}"/>
              </a:ext>
            </a:extLst>
          </p:cNvPr>
          <p:cNvSpPr/>
          <p:nvPr/>
        </p:nvSpPr>
        <p:spPr>
          <a:xfrm>
            <a:off x="3761535" y="2632277"/>
            <a:ext cx="1620931" cy="773792"/>
          </a:xfrm>
          <a:prstGeom prst="roundRect">
            <a:avLst/>
          </a:prstGeom>
          <a:noFill/>
          <a:ln w="12700">
            <a:solidFill>
              <a:srgbClr val="B35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rgbClr val="B35A76"/>
                </a:solidFill>
                <a:latin typeface="Roboto Light" pitchFamily="2" charset="0"/>
                <a:ea typeface="Roboto Light" pitchFamily="2" charset="0"/>
              </a:rPr>
              <a:t>Ist das Wirkungsziel in Bezug auf die Aktivitäten relevant?</a:t>
            </a:r>
          </a:p>
        </p:txBody>
      </p:sp>
      <p:sp>
        <p:nvSpPr>
          <p:cNvPr id="68" name="Abgerundetes Rechteck 67">
            <a:extLst>
              <a:ext uri="{FF2B5EF4-FFF2-40B4-BE49-F238E27FC236}">
                <a16:creationId xmlns:a16="http://schemas.microsoft.com/office/drawing/2014/main" id="{F2CDDBC8-EF66-3B4B-9887-8A80241FFDB8}"/>
              </a:ext>
            </a:extLst>
          </p:cNvPr>
          <p:cNvSpPr/>
          <p:nvPr/>
        </p:nvSpPr>
        <p:spPr>
          <a:xfrm>
            <a:off x="5489911" y="3018126"/>
            <a:ext cx="1620931" cy="360000"/>
          </a:xfrm>
          <a:prstGeom prst="roundRect">
            <a:avLst/>
          </a:prstGeom>
          <a:solidFill>
            <a:srgbClr val="B35A76"/>
          </a:solidFill>
          <a:ln>
            <a:solidFill>
              <a:srgbClr val="B35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Nutzung</a:t>
            </a:r>
          </a:p>
        </p:txBody>
      </p:sp>
      <p:sp>
        <p:nvSpPr>
          <p:cNvPr id="69" name="Abgerundetes Rechteck 68">
            <a:extLst>
              <a:ext uri="{FF2B5EF4-FFF2-40B4-BE49-F238E27FC236}">
                <a16:creationId xmlns:a16="http://schemas.microsoft.com/office/drawing/2014/main" id="{5DF8A6CC-ED3D-A647-9D5C-FAD4F969F666}"/>
              </a:ext>
            </a:extLst>
          </p:cNvPr>
          <p:cNvSpPr/>
          <p:nvPr/>
        </p:nvSpPr>
        <p:spPr>
          <a:xfrm>
            <a:off x="5489912" y="3412957"/>
            <a:ext cx="1620931" cy="773792"/>
          </a:xfrm>
          <a:prstGeom prst="roundRect">
            <a:avLst/>
          </a:prstGeom>
          <a:noFill/>
          <a:ln w="12700">
            <a:solidFill>
              <a:srgbClr val="B35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rgbClr val="B35A76"/>
                </a:solidFill>
                <a:latin typeface="Roboto Light" pitchFamily="2" charset="0"/>
                <a:ea typeface="Roboto Light" pitchFamily="2" charset="0"/>
              </a:rPr>
              <a:t>Wird das Wirkungsziel von Mitarbeitenden, Ehrenamtlichen und Stakeholdern genutzt?</a:t>
            </a:r>
          </a:p>
        </p:txBody>
      </p:sp>
      <p:sp>
        <p:nvSpPr>
          <p:cNvPr id="70" name="Abgerundetes Rechteck 69">
            <a:extLst>
              <a:ext uri="{FF2B5EF4-FFF2-40B4-BE49-F238E27FC236}">
                <a16:creationId xmlns:a16="http://schemas.microsoft.com/office/drawing/2014/main" id="{9236331B-40AE-E24C-B5DE-4DFE2508D846}"/>
              </a:ext>
            </a:extLst>
          </p:cNvPr>
          <p:cNvSpPr/>
          <p:nvPr/>
        </p:nvSpPr>
        <p:spPr>
          <a:xfrm>
            <a:off x="7218287" y="2237446"/>
            <a:ext cx="1620931" cy="360000"/>
          </a:xfrm>
          <a:prstGeom prst="roundRect">
            <a:avLst/>
          </a:prstGeom>
          <a:solidFill>
            <a:srgbClr val="B35A76"/>
          </a:solidFill>
          <a:ln>
            <a:solidFill>
              <a:srgbClr val="B35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Aktualität</a:t>
            </a:r>
          </a:p>
        </p:txBody>
      </p:sp>
      <p:sp>
        <p:nvSpPr>
          <p:cNvPr id="71" name="Abgerundetes Rechteck 70">
            <a:extLst>
              <a:ext uri="{FF2B5EF4-FFF2-40B4-BE49-F238E27FC236}">
                <a16:creationId xmlns:a16="http://schemas.microsoft.com/office/drawing/2014/main" id="{EA8546FE-E79A-9949-A07A-AA6CAF7A8555}"/>
              </a:ext>
            </a:extLst>
          </p:cNvPr>
          <p:cNvSpPr/>
          <p:nvPr/>
        </p:nvSpPr>
        <p:spPr>
          <a:xfrm>
            <a:off x="7218288" y="2632277"/>
            <a:ext cx="1620931" cy="773792"/>
          </a:xfrm>
          <a:prstGeom prst="roundRect">
            <a:avLst/>
          </a:prstGeom>
          <a:noFill/>
          <a:ln w="12700">
            <a:solidFill>
              <a:srgbClr val="B35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rgbClr val="B35A76"/>
                </a:solidFill>
                <a:latin typeface="Roboto Light" pitchFamily="2" charset="0"/>
                <a:ea typeface="Roboto Light" pitchFamily="2" charset="0"/>
              </a:rPr>
              <a:t>Wird das Wirkungsziel regelmäßig überprüft und ggf. angepasst?</a:t>
            </a:r>
          </a:p>
        </p:txBody>
      </p:sp>
    </p:spTree>
    <p:extLst>
      <p:ext uri="{BB962C8B-B14F-4D97-AF65-F5344CB8AC3E}">
        <p14:creationId xmlns:p14="http://schemas.microsoft.com/office/powerpoint/2010/main" val="2543926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8292-FA17-1B40-958A-773F3A20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966" y="1005959"/>
            <a:ext cx="5829300" cy="1262640"/>
          </a:xfrm>
        </p:spPr>
        <p:txBody>
          <a:bodyPr/>
          <a:lstStyle/>
          <a:p>
            <a:r>
              <a:rPr lang="en-US" dirty="0" err="1"/>
              <a:t>Übung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8C367-DEDC-2E45-B39F-ED51F3B2F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2866" y="2268602"/>
            <a:ext cx="5143500" cy="194558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de-DE" sz="1600" dirty="0"/>
          </a:p>
          <a:p>
            <a:pPr>
              <a:spcBef>
                <a:spcPts val="0"/>
              </a:spcBef>
            </a:pPr>
            <a:r>
              <a:rPr lang="de-DE" sz="1600" dirty="0"/>
              <a:t>Was für ein Wirkungsziel verfolgt Eure (Partner-) Organisation?</a:t>
            </a:r>
          </a:p>
          <a:p>
            <a:endParaRPr lang="de-DE" sz="1600" dirty="0"/>
          </a:p>
          <a:p>
            <a:r>
              <a:rPr lang="en-US" sz="1600" i="1" dirty="0"/>
              <a:t>- 2 min 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DB6E6-5860-124A-AF64-740B2D48D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297" y="355452"/>
            <a:ext cx="1482639" cy="10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8BADC0-E2EE-314B-8DB8-3E3D0880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Gemessen wird dabei auf vier Ebenen: Input, Output, Outcome, Impact</a:t>
            </a: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8F020CE1-B671-094B-9999-71D2FA7D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650" y="1590741"/>
            <a:ext cx="2090350" cy="548307"/>
          </a:xfrm>
          <a:prstGeom prst="chevron">
            <a:avLst>
              <a:gd name="adj" fmla="val 19167"/>
            </a:avLst>
          </a:prstGeom>
          <a:solidFill>
            <a:schemeClr val="accent6"/>
          </a:solidFill>
          <a:ln w="12700" algn="ctr">
            <a:noFill/>
            <a:miter lim="800000"/>
            <a:headEnd/>
            <a:tailEnd/>
          </a:ln>
        </p:spPr>
        <p:txBody>
          <a:bodyPr lIns="0" tIns="31550" rIns="0" bIns="31550" anchor="ctr"/>
          <a:lstStyle/>
          <a:p>
            <a:pPr algn="ctr" eaLnBrk="0" hangingPunct="0">
              <a:lnSpc>
                <a:spcPct val="85000"/>
              </a:lnSpc>
              <a:spcAft>
                <a:spcPts val="138"/>
              </a:spcAft>
            </a:pPr>
            <a:r>
              <a:rPr lang="de-DE" sz="1800" kern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Output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18C5A805-A063-9344-9EB4-A125B1260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128" y="1590741"/>
            <a:ext cx="2090350" cy="548307"/>
          </a:xfrm>
          <a:prstGeom prst="chevron">
            <a:avLst>
              <a:gd name="adj" fmla="val 19167"/>
            </a:avLst>
          </a:prstGeom>
          <a:solidFill>
            <a:srgbClr val="002060"/>
          </a:solidFill>
          <a:ln w="12700" algn="ctr">
            <a:noFill/>
            <a:miter lim="800000"/>
            <a:headEnd/>
            <a:tailEnd/>
          </a:ln>
        </p:spPr>
        <p:txBody>
          <a:bodyPr lIns="0" tIns="31550" rIns="0" bIns="31550" anchor="ctr"/>
          <a:lstStyle/>
          <a:p>
            <a:pPr algn="ctr" eaLnBrk="0" hangingPunct="0">
              <a:lnSpc>
                <a:spcPct val="85000"/>
              </a:lnSpc>
              <a:spcAft>
                <a:spcPts val="138"/>
              </a:spcAft>
            </a:pPr>
            <a:r>
              <a:rPr lang="de-DE" sz="1800" kern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Outcomes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F99C85EE-8058-024D-8B36-7FA2BE7F2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606" y="1602022"/>
            <a:ext cx="2090350" cy="548307"/>
          </a:xfrm>
          <a:prstGeom prst="chevron">
            <a:avLst>
              <a:gd name="adj" fmla="val 19167"/>
            </a:avLst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</p:spPr>
        <p:txBody>
          <a:bodyPr lIns="0" tIns="31550" rIns="0" bIns="31550" anchor="ctr"/>
          <a:lstStyle/>
          <a:p>
            <a:pPr algn="ctr" eaLnBrk="0" hangingPunct="0">
              <a:lnSpc>
                <a:spcPct val="85000"/>
              </a:lnSpc>
              <a:spcAft>
                <a:spcPts val="138"/>
              </a:spcAft>
            </a:pPr>
            <a:r>
              <a:rPr lang="de-DE" sz="1800" kern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Impact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9FA246D1-7A8C-3447-8C42-1FC4FEF30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403" y="1590741"/>
            <a:ext cx="2090350" cy="548307"/>
          </a:xfrm>
          <a:prstGeom prst="chevron">
            <a:avLst>
              <a:gd name="adj" fmla="val 19167"/>
            </a:avLst>
          </a:prstGeom>
          <a:solidFill>
            <a:schemeClr val="accent4"/>
          </a:solidFill>
          <a:ln w="12700" algn="ctr">
            <a:noFill/>
            <a:miter lim="800000"/>
            <a:headEnd/>
            <a:tailEnd/>
          </a:ln>
        </p:spPr>
        <p:txBody>
          <a:bodyPr lIns="0" tIns="31550" rIns="0" bIns="31550" anchor="ctr"/>
          <a:lstStyle/>
          <a:p>
            <a:pPr algn="ctr" eaLnBrk="0" hangingPunct="0">
              <a:lnSpc>
                <a:spcPct val="85000"/>
              </a:lnSpc>
              <a:spcAft>
                <a:spcPts val="138"/>
              </a:spcAft>
            </a:pPr>
            <a:r>
              <a:rPr lang="de-DE" sz="1800" kern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Input</a:t>
            </a:r>
          </a:p>
        </p:txBody>
      </p: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E98D65F4-E213-F449-BD7E-C3B83BD62001}"/>
              </a:ext>
            </a:extLst>
          </p:cNvPr>
          <p:cNvSpPr/>
          <p:nvPr/>
        </p:nvSpPr>
        <p:spPr>
          <a:xfrm>
            <a:off x="6686606" y="2150329"/>
            <a:ext cx="1986161" cy="686484"/>
          </a:xfrm>
          <a:prstGeom prst="roundRect">
            <a:avLst>
              <a:gd name="adj" fmla="val 8522"/>
            </a:avLst>
          </a:prstGeom>
          <a:noFill/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05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Welche </a:t>
            </a:r>
            <a:r>
              <a:rPr lang="de-DE" sz="1050" b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gesellschaftliche Veränderung </a:t>
            </a:r>
            <a:r>
              <a:rPr lang="de-DE" sz="105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möchtet Ihr bewirken?</a:t>
            </a:r>
          </a:p>
        </p:txBody>
      </p:sp>
      <p:sp>
        <p:nvSpPr>
          <p:cNvPr id="17" name="Rounded Rectangle 38">
            <a:extLst>
              <a:ext uri="{FF2B5EF4-FFF2-40B4-BE49-F238E27FC236}">
                <a16:creationId xmlns:a16="http://schemas.microsoft.com/office/drawing/2014/main" id="{E6CDC21E-B913-0843-B504-B96EA146F7E1}"/>
              </a:ext>
            </a:extLst>
          </p:cNvPr>
          <p:cNvSpPr/>
          <p:nvPr/>
        </p:nvSpPr>
        <p:spPr>
          <a:xfrm>
            <a:off x="2481650" y="2139049"/>
            <a:ext cx="1976740" cy="686484"/>
          </a:xfrm>
          <a:prstGeom prst="roundRect">
            <a:avLst>
              <a:gd name="adj" fmla="val 8522"/>
            </a:avLst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05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Welche </a:t>
            </a:r>
            <a:r>
              <a:rPr lang="de-DE" sz="1050" b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direkten Ergebnisse </a:t>
            </a:r>
            <a:r>
              <a:rPr lang="de-DE" sz="105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liefern Eure Aktivitäten?</a:t>
            </a:r>
          </a:p>
        </p:txBody>
      </p:sp>
      <p:sp>
        <p:nvSpPr>
          <p:cNvPr id="18" name="Rounded Rectangle 39">
            <a:extLst>
              <a:ext uri="{FF2B5EF4-FFF2-40B4-BE49-F238E27FC236}">
                <a16:creationId xmlns:a16="http://schemas.microsoft.com/office/drawing/2014/main" id="{BAA4AE1B-91C4-7A4E-B36F-30B8BEA9E32F}"/>
              </a:ext>
            </a:extLst>
          </p:cNvPr>
          <p:cNvSpPr/>
          <p:nvPr/>
        </p:nvSpPr>
        <p:spPr>
          <a:xfrm>
            <a:off x="4596254" y="2150330"/>
            <a:ext cx="1986161" cy="686484"/>
          </a:xfrm>
          <a:prstGeom prst="roundRect">
            <a:avLst>
              <a:gd name="adj" fmla="val 8522"/>
            </a:avLst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05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Welche </a:t>
            </a:r>
            <a:r>
              <a:rPr lang="de-DE" sz="1050" b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individuellen Veränderungen </a:t>
            </a:r>
            <a:r>
              <a:rPr lang="de-DE" sz="105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ergeben sich für Eure Zielgruppe?</a:t>
            </a:r>
          </a:p>
        </p:txBody>
      </p:sp>
      <p:sp>
        <p:nvSpPr>
          <p:cNvPr id="19" name="Rounded Rectangle 32">
            <a:extLst>
              <a:ext uri="{FF2B5EF4-FFF2-40B4-BE49-F238E27FC236}">
                <a16:creationId xmlns:a16="http://schemas.microsoft.com/office/drawing/2014/main" id="{9866F776-C51F-2746-A53E-D49983EF0916}"/>
              </a:ext>
            </a:extLst>
          </p:cNvPr>
          <p:cNvSpPr/>
          <p:nvPr/>
        </p:nvSpPr>
        <p:spPr>
          <a:xfrm>
            <a:off x="351275" y="2139048"/>
            <a:ext cx="1976741" cy="686484"/>
          </a:xfrm>
          <a:prstGeom prst="roundRect">
            <a:avLst>
              <a:gd name="adj" fmla="val 8522"/>
            </a:avLst>
          </a:prstGeom>
          <a:noFill/>
          <a:ln w="190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05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Welche </a:t>
            </a:r>
            <a:r>
              <a:rPr lang="de-DE" sz="105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Ressourcen</a:t>
            </a:r>
            <a:r>
              <a:rPr lang="de-DE" sz="105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benötigt Ihr für Eure Aktivitäten? </a:t>
            </a:r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id="{A392F081-14B1-DC44-B65B-23E286070322}"/>
              </a:ext>
            </a:extLst>
          </p:cNvPr>
          <p:cNvSpPr/>
          <p:nvPr/>
        </p:nvSpPr>
        <p:spPr>
          <a:xfrm>
            <a:off x="298595" y="3278605"/>
            <a:ext cx="1976741" cy="614661"/>
          </a:xfrm>
          <a:prstGeom prst="roundRect">
            <a:avLst>
              <a:gd name="adj" fmla="val 8522"/>
            </a:avLst>
          </a:prstGeom>
          <a:noFill/>
          <a:ln w="19050">
            <a:solidFill>
              <a:schemeClr val="accent4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71450" indent="-171450" algn="ctr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Zutaten: Salat, Tomate, Gurke, </a:t>
            </a:r>
          </a:p>
          <a:p>
            <a:pPr algn="ctr"/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Dressing</a:t>
            </a:r>
          </a:p>
          <a:p>
            <a:pPr marL="171450" indent="-171450" algn="ctr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Arbeitszeit</a:t>
            </a:r>
          </a:p>
          <a:p>
            <a:pPr marL="171450" indent="-171450" algn="ctr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Schneidebrett, Messer und Schale</a:t>
            </a:r>
          </a:p>
        </p:txBody>
      </p:sp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95BAC6E0-DBFF-9D44-B4E0-352330994878}"/>
              </a:ext>
            </a:extLst>
          </p:cNvPr>
          <p:cNvSpPr/>
          <p:nvPr/>
        </p:nvSpPr>
        <p:spPr>
          <a:xfrm>
            <a:off x="2434882" y="3278605"/>
            <a:ext cx="1976741" cy="614661"/>
          </a:xfrm>
          <a:prstGeom prst="roundRect">
            <a:avLst>
              <a:gd name="adj" fmla="val 8522"/>
            </a:avLst>
          </a:prstGeom>
          <a:noFill/>
          <a:ln w="19050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Ein leckerer Salat</a:t>
            </a:r>
          </a:p>
        </p:txBody>
      </p:sp>
      <p:sp>
        <p:nvSpPr>
          <p:cNvPr id="22" name="Rounded Rectangle 32">
            <a:extLst>
              <a:ext uri="{FF2B5EF4-FFF2-40B4-BE49-F238E27FC236}">
                <a16:creationId xmlns:a16="http://schemas.microsoft.com/office/drawing/2014/main" id="{93164838-33BD-6D44-967F-B987F11F0021}"/>
              </a:ext>
            </a:extLst>
          </p:cNvPr>
          <p:cNvSpPr/>
          <p:nvPr/>
        </p:nvSpPr>
        <p:spPr>
          <a:xfrm>
            <a:off x="6690731" y="3278605"/>
            <a:ext cx="1976741" cy="614661"/>
          </a:xfrm>
          <a:prstGeom prst="roundRect">
            <a:avLst>
              <a:gd name="adj" fmla="val 8522"/>
            </a:avLst>
          </a:prstGeom>
          <a:noFill/>
          <a:ln w="19050">
            <a:solidFill>
              <a:schemeClr val="tx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 Deutschland steigt langfristig die allgemeine Gesundheit der Gesellschaft.</a:t>
            </a:r>
          </a:p>
        </p:txBody>
      </p:sp>
      <p:sp>
        <p:nvSpPr>
          <p:cNvPr id="23" name="Rounded Rectangle 32">
            <a:extLst>
              <a:ext uri="{FF2B5EF4-FFF2-40B4-BE49-F238E27FC236}">
                <a16:creationId xmlns:a16="http://schemas.microsoft.com/office/drawing/2014/main" id="{93C64D9D-9BDC-DA4B-9EC7-5DA23F1001AC}"/>
              </a:ext>
            </a:extLst>
          </p:cNvPr>
          <p:cNvSpPr/>
          <p:nvPr/>
        </p:nvSpPr>
        <p:spPr>
          <a:xfrm>
            <a:off x="4548284" y="3278605"/>
            <a:ext cx="1976741" cy="624276"/>
          </a:xfrm>
          <a:prstGeom prst="roundRect">
            <a:avLst>
              <a:gd name="adj" fmla="val 8522"/>
            </a:avLst>
          </a:prstGeom>
          <a:noFill/>
          <a:ln w="19050">
            <a:solidFill>
              <a:srgbClr val="00206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Wir fühlen uns gesünder.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B92D90-9A04-5647-ACE4-180418327DB7}"/>
              </a:ext>
            </a:extLst>
          </p:cNvPr>
          <p:cNvSpPr txBox="1">
            <a:spLocks/>
          </p:cNvSpPr>
          <p:nvPr/>
        </p:nvSpPr>
        <p:spPr>
          <a:xfrm>
            <a:off x="310724" y="2663943"/>
            <a:ext cx="8356748" cy="614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Symbol" pitchFamily="2" charset="2"/>
              <a:buChar char="-"/>
              <a:defRPr sz="2100" b="0" i="0" kern="12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600" dirty="0"/>
          </a:p>
          <a:p>
            <a:pPr marL="0" indent="0">
              <a:buNone/>
            </a:pPr>
            <a:r>
              <a:rPr lang="en-US" sz="1600" i="1" dirty="0" err="1"/>
              <a:t>Bsp</a:t>
            </a:r>
            <a:r>
              <a:rPr lang="en-US" sz="1600" i="1" dirty="0"/>
              <a:t>. </a:t>
            </a:r>
            <a:r>
              <a:rPr lang="en-US" sz="1600" i="1" dirty="0" err="1"/>
              <a:t>Wir</a:t>
            </a:r>
            <a:r>
              <a:rPr lang="en-US" sz="1600" i="1" dirty="0"/>
              <a:t> </a:t>
            </a:r>
            <a:r>
              <a:rPr lang="en-US" sz="1600" i="1" dirty="0" err="1"/>
              <a:t>essen</a:t>
            </a:r>
            <a:r>
              <a:rPr lang="en-US" sz="1600" i="1" dirty="0"/>
              <a:t> </a:t>
            </a:r>
            <a:r>
              <a:rPr lang="en-US" sz="1600" i="1" dirty="0" err="1"/>
              <a:t>statt</a:t>
            </a:r>
            <a:r>
              <a:rPr lang="en-US" sz="1600" i="1" dirty="0"/>
              <a:t> </a:t>
            </a:r>
            <a:r>
              <a:rPr lang="en-US" sz="1600" i="1" dirty="0" err="1"/>
              <a:t>einem</a:t>
            </a:r>
            <a:r>
              <a:rPr lang="en-US" sz="1600" i="1" dirty="0"/>
              <a:t> </a:t>
            </a:r>
            <a:r>
              <a:rPr lang="en-US" sz="1600" i="1" dirty="0" err="1"/>
              <a:t>Stück</a:t>
            </a:r>
            <a:r>
              <a:rPr lang="en-US" sz="1600" i="1" dirty="0"/>
              <a:t> </a:t>
            </a:r>
            <a:r>
              <a:rPr lang="en-US" sz="1600" i="1" dirty="0" err="1"/>
              <a:t>Schokolade</a:t>
            </a:r>
            <a:r>
              <a:rPr lang="en-US" sz="1600" i="1" dirty="0"/>
              <a:t> </a:t>
            </a:r>
            <a:r>
              <a:rPr lang="en-US" sz="1600" i="1" dirty="0" err="1"/>
              <a:t>einen</a:t>
            </a:r>
            <a:r>
              <a:rPr lang="en-US" sz="1600" i="1" dirty="0"/>
              <a:t> Salat.</a:t>
            </a:r>
          </a:p>
        </p:txBody>
      </p:sp>
    </p:spTree>
    <p:extLst>
      <p:ext uri="{BB962C8B-B14F-4D97-AF65-F5344CB8AC3E}">
        <p14:creationId xmlns:p14="http://schemas.microsoft.com/office/powerpoint/2010/main" val="929817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B4D08-3806-9F46-A79C-1048D53A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Wirkungskette stellt graphisch dar, wie die gesell-</a:t>
            </a:r>
            <a:r>
              <a:rPr lang="de-DE" dirty="0" err="1"/>
              <a:t>schaftliche</a:t>
            </a:r>
            <a:r>
              <a:rPr lang="de-DE" dirty="0"/>
              <a:t> Herausforderung gelöst werden kann</a:t>
            </a:r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0DF839BC-BB1B-BF49-9D16-1F793AC0B4A1}"/>
              </a:ext>
            </a:extLst>
          </p:cNvPr>
          <p:cNvSpPr txBox="1"/>
          <p:nvPr/>
        </p:nvSpPr>
        <p:spPr>
          <a:xfrm>
            <a:off x="1181038" y="4683179"/>
            <a:ext cx="5822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Quellen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: Kurz/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Kubek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Kursbuch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Wirkung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Phineo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AG , 6.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Auflage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 2021,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abgerufen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am 19.04.21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unter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diesem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  <a:hlinkClick r:id="rId2"/>
              </a:rPr>
              <a:t>Link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. Andreas Hornsby, The Good Analyst, Investing for Good, 2012. 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B1872AE-D93A-1B4E-BD2B-2C51468A790D}"/>
              </a:ext>
            </a:extLst>
          </p:cNvPr>
          <p:cNvSpPr/>
          <p:nvPr/>
        </p:nvSpPr>
        <p:spPr>
          <a:xfrm>
            <a:off x="718874" y="4292697"/>
            <a:ext cx="167990" cy="2180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F1D1C2C8-A28A-7A4E-B650-65D68D19E9C1}"/>
              </a:ext>
            </a:extLst>
          </p:cNvPr>
          <p:cNvGrpSpPr/>
          <p:nvPr/>
        </p:nvGrpSpPr>
        <p:grpSpPr>
          <a:xfrm>
            <a:off x="252000" y="2018101"/>
            <a:ext cx="8639999" cy="1626172"/>
            <a:chOff x="837404" y="1825394"/>
            <a:chExt cx="9649468" cy="2168229"/>
          </a:xfrm>
        </p:grpSpPr>
        <p:sp>
          <p:nvSpPr>
            <p:cNvPr id="110" name="AutoShape 7">
              <a:extLst>
                <a:ext uri="{FF2B5EF4-FFF2-40B4-BE49-F238E27FC236}">
                  <a16:creationId xmlns:a16="http://schemas.microsoft.com/office/drawing/2014/main" id="{A75EF5C6-52BD-E14E-865C-EC6C5CEED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404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B7D437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Herausforderung </a:t>
              </a:r>
            </a:p>
          </p:txBody>
        </p:sp>
        <p:sp>
          <p:nvSpPr>
            <p:cNvPr id="111" name="AutoShape 7">
              <a:extLst>
                <a:ext uri="{FF2B5EF4-FFF2-40B4-BE49-F238E27FC236}">
                  <a16:creationId xmlns:a16="http://schemas.microsoft.com/office/drawing/2014/main" id="{05CA5984-6F6E-0146-B7D8-691345D0A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7031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88C717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Zielgruppe</a:t>
              </a:r>
            </a:p>
          </p:txBody>
        </p:sp>
        <p:sp>
          <p:nvSpPr>
            <p:cNvPr id="112" name="AutoShape 7">
              <a:extLst>
                <a:ext uri="{FF2B5EF4-FFF2-40B4-BE49-F238E27FC236}">
                  <a16:creationId xmlns:a16="http://schemas.microsoft.com/office/drawing/2014/main" id="{9405EDD0-B7FF-D944-AE77-4644281B3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6658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67AA6B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Aktivitäten</a:t>
              </a:r>
            </a:p>
          </p:txBody>
        </p:sp>
        <p:sp>
          <p:nvSpPr>
            <p:cNvPr id="113" name="AutoShape 7">
              <a:extLst>
                <a:ext uri="{FF2B5EF4-FFF2-40B4-BE49-F238E27FC236}">
                  <a16:creationId xmlns:a16="http://schemas.microsoft.com/office/drawing/2014/main" id="{1C22E50B-BE6C-8A42-8C39-73E55248A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337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6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Output</a:t>
              </a:r>
            </a:p>
          </p:txBody>
        </p:sp>
        <p:sp>
          <p:nvSpPr>
            <p:cNvPr id="114" name="AutoShape 7">
              <a:extLst>
                <a:ext uri="{FF2B5EF4-FFF2-40B4-BE49-F238E27FC236}">
                  <a16:creationId xmlns:a16="http://schemas.microsoft.com/office/drawing/2014/main" id="{4D90A4DE-868C-8A47-9950-93E2F93C7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964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002060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Outcomes</a:t>
              </a:r>
            </a:p>
          </p:txBody>
        </p:sp>
        <p:sp>
          <p:nvSpPr>
            <p:cNvPr id="115" name="AutoShape 7">
              <a:extLst>
                <a:ext uri="{FF2B5EF4-FFF2-40B4-BE49-F238E27FC236}">
                  <a16:creationId xmlns:a16="http://schemas.microsoft.com/office/drawing/2014/main" id="{0351829F-1526-FA4F-B583-30E66CA7E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1589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tx2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Impact</a:t>
              </a:r>
            </a:p>
          </p:txBody>
        </p:sp>
        <p:sp>
          <p:nvSpPr>
            <p:cNvPr id="116" name="Rounded Rectangle 23">
              <a:extLst>
                <a:ext uri="{FF2B5EF4-FFF2-40B4-BE49-F238E27FC236}">
                  <a16:creationId xmlns:a16="http://schemas.microsoft.com/office/drawing/2014/main" id="{B4436E3B-A8D5-0846-B518-F20AF8D7E865}"/>
                </a:ext>
              </a:extLst>
            </p:cNvPr>
            <p:cNvSpPr/>
            <p:nvPr/>
          </p:nvSpPr>
          <p:spPr>
            <a:xfrm>
              <a:off x="837404" y="2478822"/>
              <a:ext cx="1269217" cy="1514801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B7D43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gesellschaftliche Herausforderung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möchte Eure Organisation lösen?</a:t>
              </a:r>
            </a:p>
          </p:txBody>
        </p:sp>
        <p:sp>
          <p:nvSpPr>
            <p:cNvPr id="117" name="Rounded Rectangle 27">
              <a:extLst>
                <a:ext uri="{FF2B5EF4-FFF2-40B4-BE49-F238E27FC236}">
                  <a16:creationId xmlns:a16="http://schemas.microsoft.com/office/drawing/2014/main" id="{896DD7FC-2B1A-9C44-8565-9E11D45C5363}"/>
                </a:ext>
              </a:extLst>
            </p:cNvPr>
            <p:cNvSpPr/>
            <p:nvPr/>
          </p:nvSpPr>
          <p:spPr>
            <a:xfrm>
              <a:off x="2217031" y="2485537"/>
              <a:ext cx="1269217" cy="1501364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88C71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 b="1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An wen </a:t>
              </a: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richten sich die Aktivitäten Eurer Organisation? </a:t>
              </a:r>
            </a:p>
          </p:txBody>
        </p:sp>
        <p:sp>
          <p:nvSpPr>
            <p:cNvPr id="118" name="Rounded Rectangle 28">
              <a:extLst>
                <a:ext uri="{FF2B5EF4-FFF2-40B4-BE49-F238E27FC236}">
                  <a16:creationId xmlns:a16="http://schemas.microsoft.com/office/drawing/2014/main" id="{2C777B2E-E9DA-7445-9065-7B56B07AEB95}"/>
                </a:ext>
              </a:extLst>
            </p:cNvPr>
            <p:cNvSpPr/>
            <p:nvPr/>
          </p:nvSpPr>
          <p:spPr>
            <a:xfrm>
              <a:off x="9111589" y="2485541"/>
              <a:ext cx="1269217" cy="1501363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gesellschaftliche Veränderung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möchtet Ihr bewirken?</a:t>
              </a:r>
            </a:p>
          </p:txBody>
        </p:sp>
        <p:cxnSp>
          <p:nvCxnSpPr>
            <p:cNvPr id="119" name="Straight Arrow Connector 29">
              <a:extLst>
                <a:ext uri="{FF2B5EF4-FFF2-40B4-BE49-F238E27FC236}">
                  <a16:creationId xmlns:a16="http://schemas.microsoft.com/office/drawing/2014/main" id="{A9243F30-5861-D34A-893F-B5E76789650F}"/>
                </a:ext>
              </a:extLst>
            </p:cNvPr>
            <p:cNvCxnSpPr>
              <a:cxnSpLocks/>
            </p:cNvCxnSpPr>
            <p:nvPr/>
          </p:nvCxnSpPr>
          <p:spPr>
            <a:xfrm>
              <a:off x="2106618" y="3236219"/>
              <a:ext cx="11041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ounded Rectangle 32">
              <a:extLst>
                <a:ext uri="{FF2B5EF4-FFF2-40B4-BE49-F238E27FC236}">
                  <a16:creationId xmlns:a16="http://schemas.microsoft.com/office/drawing/2014/main" id="{5916C86D-37A9-C648-99DA-7E3C926831BA}"/>
                </a:ext>
              </a:extLst>
            </p:cNvPr>
            <p:cNvSpPr/>
            <p:nvPr/>
          </p:nvSpPr>
          <p:spPr>
            <a:xfrm>
              <a:off x="3596658" y="2490213"/>
              <a:ext cx="1269217" cy="1492019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67AA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Aktivitäten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führen zur Lösung der gesell-</a:t>
              </a:r>
              <a:r>
                <a:rPr lang="de-DE" sz="900" err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schaftlichen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Herausforderung?  </a:t>
              </a:r>
            </a:p>
          </p:txBody>
        </p:sp>
        <p:cxnSp>
          <p:nvCxnSpPr>
            <p:cNvPr id="121" name="Straight Arrow Connector 35">
              <a:extLst>
                <a:ext uri="{FF2B5EF4-FFF2-40B4-BE49-F238E27FC236}">
                  <a16:creationId xmlns:a16="http://schemas.microsoft.com/office/drawing/2014/main" id="{CE123195-7697-BF4E-8247-4745A7B73EBC}"/>
                </a:ext>
              </a:extLst>
            </p:cNvPr>
            <p:cNvCxnSpPr>
              <a:cxnSpLocks/>
            </p:cNvCxnSpPr>
            <p:nvPr/>
          </p:nvCxnSpPr>
          <p:spPr>
            <a:xfrm>
              <a:off x="3485678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ounded Rectangle 38">
              <a:extLst>
                <a:ext uri="{FF2B5EF4-FFF2-40B4-BE49-F238E27FC236}">
                  <a16:creationId xmlns:a16="http://schemas.microsoft.com/office/drawing/2014/main" id="{E292D89F-0D80-B14D-AD67-90F67C58E872}"/>
                </a:ext>
              </a:extLst>
            </p:cNvPr>
            <p:cNvSpPr/>
            <p:nvPr/>
          </p:nvSpPr>
          <p:spPr>
            <a:xfrm>
              <a:off x="6352337" y="2490210"/>
              <a:ext cx="1269217" cy="1492018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direkten Ergebnisse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liefern Eure Aktivitäten?</a:t>
              </a:r>
            </a:p>
          </p:txBody>
        </p:sp>
        <p:sp>
          <p:nvSpPr>
            <p:cNvPr id="123" name="Rounded Rectangle 39">
              <a:extLst>
                <a:ext uri="{FF2B5EF4-FFF2-40B4-BE49-F238E27FC236}">
                  <a16:creationId xmlns:a16="http://schemas.microsoft.com/office/drawing/2014/main" id="{5FD9C5F6-D084-D84C-BCC3-363E05F61FC6}"/>
                </a:ext>
              </a:extLst>
            </p:cNvPr>
            <p:cNvSpPr/>
            <p:nvPr/>
          </p:nvSpPr>
          <p:spPr>
            <a:xfrm>
              <a:off x="7731964" y="2483491"/>
              <a:ext cx="1269217" cy="1505456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individuellen Veränderungen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ergeben sich für Eure Zielgruppe?</a:t>
              </a:r>
            </a:p>
          </p:txBody>
        </p:sp>
        <p:cxnSp>
          <p:nvCxnSpPr>
            <p:cNvPr id="124" name="Straight Arrow Connector 40">
              <a:extLst>
                <a:ext uri="{FF2B5EF4-FFF2-40B4-BE49-F238E27FC236}">
                  <a16:creationId xmlns:a16="http://schemas.microsoft.com/office/drawing/2014/main" id="{981F08F1-7638-9E4D-912D-4632E194C364}"/>
                </a:ext>
              </a:extLst>
            </p:cNvPr>
            <p:cNvCxnSpPr>
              <a:cxnSpLocks/>
            </p:cNvCxnSpPr>
            <p:nvPr/>
          </p:nvCxnSpPr>
          <p:spPr>
            <a:xfrm>
              <a:off x="4864710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41">
              <a:extLst>
                <a:ext uri="{FF2B5EF4-FFF2-40B4-BE49-F238E27FC236}">
                  <a16:creationId xmlns:a16="http://schemas.microsoft.com/office/drawing/2014/main" id="{95234A5C-FC20-4846-8175-DE4BAE655DE7}"/>
                </a:ext>
              </a:extLst>
            </p:cNvPr>
            <p:cNvCxnSpPr>
              <a:cxnSpLocks/>
            </p:cNvCxnSpPr>
            <p:nvPr/>
          </p:nvCxnSpPr>
          <p:spPr>
            <a:xfrm>
              <a:off x="7623512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42">
              <a:extLst>
                <a:ext uri="{FF2B5EF4-FFF2-40B4-BE49-F238E27FC236}">
                  <a16:creationId xmlns:a16="http://schemas.microsoft.com/office/drawing/2014/main" id="{6BFC37D1-B99C-3D42-8D36-5C7B06D94506}"/>
                </a:ext>
              </a:extLst>
            </p:cNvPr>
            <p:cNvCxnSpPr>
              <a:cxnSpLocks/>
            </p:cNvCxnSpPr>
            <p:nvPr/>
          </p:nvCxnSpPr>
          <p:spPr>
            <a:xfrm>
              <a:off x="9002544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AutoShape 7">
              <a:extLst>
                <a:ext uri="{FF2B5EF4-FFF2-40B4-BE49-F238E27FC236}">
                  <a16:creationId xmlns:a16="http://schemas.microsoft.com/office/drawing/2014/main" id="{F8D41EE7-AF7B-D147-9E7B-0DE7A3B4C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1941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4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Input</a:t>
              </a:r>
            </a:p>
          </p:txBody>
        </p:sp>
        <p:sp>
          <p:nvSpPr>
            <p:cNvPr id="128" name="Rounded Rectangle 32">
              <a:extLst>
                <a:ext uri="{FF2B5EF4-FFF2-40B4-BE49-F238E27FC236}">
                  <a16:creationId xmlns:a16="http://schemas.microsoft.com/office/drawing/2014/main" id="{F386300C-9B20-7C4E-8F0C-4A43D0C1CC86}"/>
                </a:ext>
              </a:extLst>
            </p:cNvPr>
            <p:cNvSpPr/>
            <p:nvPr/>
          </p:nvSpPr>
          <p:spPr>
            <a:xfrm>
              <a:off x="4971941" y="2490213"/>
              <a:ext cx="1269217" cy="1492019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Ressourcen</a:t>
              </a: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benötigt Ihr für Eure Aktivitäten? </a:t>
              </a:r>
            </a:p>
          </p:txBody>
        </p:sp>
        <p:cxnSp>
          <p:nvCxnSpPr>
            <p:cNvPr id="129" name="Straight Arrow Connector 40">
              <a:extLst>
                <a:ext uri="{FF2B5EF4-FFF2-40B4-BE49-F238E27FC236}">
                  <a16:creationId xmlns:a16="http://schemas.microsoft.com/office/drawing/2014/main" id="{B8B40963-A3AA-2A48-B59B-3B98270F4F68}"/>
                </a:ext>
              </a:extLst>
            </p:cNvPr>
            <p:cNvCxnSpPr>
              <a:cxnSpLocks/>
            </p:cNvCxnSpPr>
            <p:nvPr/>
          </p:nvCxnSpPr>
          <p:spPr>
            <a:xfrm>
              <a:off x="6239993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0" name="Grafik 129" descr="Warenkorb">
            <a:extLst>
              <a:ext uri="{FF2B5EF4-FFF2-40B4-BE49-F238E27FC236}">
                <a16:creationId xmlns:a16="http://schemas.microsoft.com/office/drawing/2014/main" id="{DB473CFE-EF59-9743-8DFB-E8D328672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2412" y="3891603"/>
            <a:ext cx="619174" cy="619174"/>
          </a:xfrm>
          <a:prstGeom prst="rect">
            <a:avLst/>
          </a:prstGeom>
        </p:spPr>
      </p:pic>
      <p:pic>
        <p:nvPicPr>
          <p:cNvPr id="131" name="Grafik 130" descr="Prüfliste">
            <a:extLst>
              <a:ext uri="{FF2B5EF4-FFF2-40B4-BE49-F238E27FC236}">
                <a16:creationId xmlns:a16="http://schemas.microsoft.com/office/drawing/2014/main" id="{84720973-6D1A-024B-B117-524A8191F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9897" y="3891603"/>
            <a:ext cx="619174" cy="619174"/>
          </a:xfrm>
          <a:prstGeom prst="rect">
            <a:avLst/>
          </a:prstGeom>
        </p:spPr>
      </p:pic>
      <p:grpSp>
        <p:nvGrpSpPr>
          <p:cNvPr id="132" name="Gruppieren 131">
            <a:extLst>
              <a:ext uri="{FF2B5EF4-FFF2-40B4-BE49-F238E27FC236}">
                <a16:creationId xmlns:a16="http://schemas.microsoft.com/office/drawing/2014/main" id="{A26DE971-E08C-5541-8BA0-C185441BA0D1}"/>
              </a:ext>
            </a:extLst>
          </p:cNvPr>
          <p:cNvGrpSpPr>
            <a:grpSpLocks noChangeAspect="1"/>
          </p:cNvGrpSpPr>
          <p:nvPr/>
        </p:nvGrpSpPr>
        <p:grpSpPr>
          <a:xfrm>
            <a:off x="2839137" y="3754777"/>
            <a:ext cx="756000" cy="756000"/>
            <a:chOff x="1598034" y="3545859"/>
            <a:chExt cx="914400" cy="914400"/>
          </a:xfrm>
        </p:grpSpPr>
        <p:pic>
          <p:nvPicPr>
            <p:cNvPr id="133" name="Grafik 132" descr="Klassenzimmer">
              <a:extLst>
                <a:ext uri="{FF2B5EF4-FFF2-40B4-BE49-F238E27FC236}">
                  <a16:creationId xmlns:a16="http://schemas.microsoft.com/office/drawing/2014/main" id="{14F17867-2AD6-7A4E-BB9B-9975472BC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98034" y="3545859"/>
              <a:ext cx="914400" cy="914400"/>
            </a:xfrm>
            <a:prstGeom prst="rect">
              <a:avLst/>
            </a:prstGeom>
          </p:spPr>
        </p:pic>
        <p:grpSp>
          <p:nvGrpSpPr>
            <p:cNvPr id="134" name="Gruppieren 133">
              <a:extLst>
                <a:ext uri="{FF2B5EF4-FFF2-40B4-BE49-F238E27FC236}">
                  <a16:creationId xmlns:a16="http://schemas.microsoft.com/office/drawing/2014/main" id="{E768112B-D7D5-8F4B-B10B-CAD3055972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79283" y="3686170"/>
              <a:ext cx="222869" cy="222869"/>
              <a:chOff x="2618662" y="3401825"/>
              <a:chExt cx="805162" cy="805162"/>
            </a:xfrm>
          </p:grpSpPr>
          <p:pic>
            <p:nvPicPr>
              <p:cNvPr id="135" name="Grafik 134" descr="Glühbirne und Zahnrad">
                <a:extLst>
                  <a:ext uri="{FF2B5EF4-FFF2-40B4-BE49-F238E27FC236}">
                    <a16:creationId xmlns:a16="http://schemas.microsoft.com/office/drawing/2014/main" id="{CE36A65A-CBF8-344F-9337-8FBBCDB8C0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18662" y="3401825"/>
                <a:ext cx="805162" cy="805162"/>
              </a:xfrm>
              <a:prstGeom prst="rect">
                <a:avLst/>
              </a:prstGeom>
            </p:spPr>
          </p:pic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6487DDB1-3C0F-7C43-B5CE-FD3E032EF4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11221" y="3667290"/>
                <a:ext cx="220044" cy="2200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2CCC79CD-0CE3-9B4C-9F04-DCB1B69A5F8B}"/>
              </a:ext>
            </a:extLst>
          </p:cNvPr>
          <p:cNvGrpSpPr/>
          <p:nvPr/>
        </p:nvGrpSpPr>
        <p:grpSpPr>
          <a:xfrm>
            <a:off x="1669996" y="3872629"/>
            <a:ext cx="756000" cy="638148"/>
            <a:chOff x="1741436" y="2840238"/>
            <a:chExt cx="733309" cy="638148"/>
          </a:xfrm>
        </p:grpSpPr>
        <p:pic>
          <p:nvPicPr>
            <p:cNvPr id="138" name="Grafik 137" descr="Benutzer">
              <a:extLst>
                <a:ext uri="{FF2B5EF4-FFF2-40B4-BE49-F238E27FC236}">
                  <a16:creationId xmlns:a16="http://schemas.microsoft.com/office/drawing/2014/main" id="{91E0120E-FB3D-804B-9466-3C12A6E41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741436" y="2840238"/>
              <a:ext cx="628166" cy="628166"/>
            </a:xfrm>
            <a:prstGeom prst="rect">
              <a:avLst/>
            </a:prstGeom>
          </p:spPr>
        </p:pic>
        <p:grpSp>
          <p:nvGrpSpPr>
            <p:cNvPr id="139" name="Gruppieren 138">
              <a:extLst>
                <a:ext uri="{FF2B5EF4-FFF2-40B4-BE49-F238E27FC236}">
                  <a16:creationId xmlns:a16="http://schemas.microsoft.com/office/drawing/2014/main" id="{C6F2CDC2-2672-584E-80AF-09D39D7DDA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48509" y="3092056"/>
              <a:ext cx="426236" cy="386330"/>
              <a:chOff x="2540414" y="3748499"/>
              <a:chExt cx="631804" cy="631804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7368B755-91CC-F544-9DAC-BD8B9DFA6A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37368" y="3845223"/>
                <a:ext cx="452557" cy="4525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41" name="Grafik 140" descr="Volltreffer">
                <a:extLst>
                  <a:ext uri="{FF2B5EF4-FFF2-40B4-BE49-F238E27FC236}">
                    <a16:creationId xmlns:a16="http://schemas.microsoft.com/office/drawing/2014/main" id="{5A1C636D-BA3C-CF4B-B28C-3A0A0AB10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540414" y="3748499"/>
                <a:ext cx="631804" cy="631804"/>
              </a:xfrm>
              <a:prstGeom prst="rect">
                <a:avLst/>
              </a:prstGeom>
            </p:spPr>
          </p:pic>
        </p:grpSp>
      </p:grpSp>
      <p:grpSp>
        <p:nvGrpSpPr>
          <p:cNvPr id="142" name="Gruppieren 141">
            <a:extLst>
              <a:ext uri="{FF2B5EF4-FFF2-40B4-BE49-F238E27FC236}">
                <a16:creationId xmlns:a16="http://schemas.microsoft.com/office/drawing/2014/main" id="{DF22AB28-25B2-DE44-B0C4-4EDE42D6EFA0}"/>
              </a:ext>
            </a:extLst>
          </p:cNvPr>
          <p:cNvGrpSpPr/>
          <p:nvPr/>
        </p:nvGrpSpPr>
        <p:grpSpPr>
          <a:xfrm>
            <a:off x="7771609" y="3610777"/>
            <a:ext cx="900000" cy="900000"/>
            <a:chOff x="7819095" y="2890006"/>
            <a:chExt cx="914400" cy="914400"/>
          </a:xfrm>
        </p:grpSpPr>
        <p:pic>
          <p:nvPicPr>
            <p:cNvPr id="143" name="Grafik 142" descr="Gruppenbrainstorming">
              <a:extLst>
                <a:ext uri="{FF2B5EF4-FFF2-40B4-BE49-F238E27FC236}">
                  <a16:creationId xmlns:a16="http://schemas.microsoft.com/office/drawing/2014/main" id="{D6DF3653-5212-DB48-A077-6CC680B16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819095" y="2890006"/>
              <a:ext cx="914400" cy="914400"/>
            </a:xfrm>
            <a:prstGeom prst="rect">
              <a:avLst/>
            </a:prstGeom>
          </p:spPr>
        </p:pic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0B80550A-2328-8B4E-B462-854A3E7AAFEE}"/>
                </a:ext>
              </a:extLst>
            </p:cNvPr>
            <p:cNvSpPr/>
            <p:nvPr/>
          </p:nvSpPr>
          <p:spPr>
            <a:xfrm rot="4567757">
              <a:off x="8196782" y="3045164"/>
              <a:ext cx="159026" cy="1209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5" name="Grafik 144" descr="Erdkugel Afrika und Europa">
              <a:extLst>
                <a:ext uri="{FF2B5EF4-FFF2-40B4-BE49-F238E27FC236}">
                  <a16:creationId xmlns:a16="http://schemas.microsoft.com/office/drawing/2014/main" id="{B4F3C1F1-B4FD-964C-A2B0-B257E8C3E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149597" y="2991377"/>
              <a:ext cx="253396" cy="253396"/>
            </a:xfrm>
            <a:prstGeom prst="rect">
              <a:avLst/>
            </a:prstGeom>
          </p:spPr>
        </p:pic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3AC7C42E-C965-9742-843C-2C0CDBDE52E7}"/>
                </a:ext>
              </a:extLst>
            </p:cNvPr>
            <p:cNvSpPr/>
            <p:nvPr/>
          </p:nvSpPr>
          <p:spPr>
            <a:xfrm>
              <a:off x="8069561" y="2984576"/>
              <a:ext cx="413467" cy="35582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47" name="Gruppieren 146">
              <a:extLst>
                <a:ext uri="{FF2B5EF4-FFF2-40B4-BE49-F238E27FC236}">
                  <a16:creationId xmlns:a16="http://schemas.microsoft.com/office/drawing/2014/main" id="{636AB201-B5CB-264F-9487-6FAB01F357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78191" y="2960071"/>
              <a:ext cx="404837" cy="404837"/>
              <a:chOff x="3459075" y="3197563"/>
              <a:chExt cx="914393" cy="914393"/>
            </a:xfrm>
          </p:grpSpPr>
          <p:pic>
            <p:nvPicPr>
              <p:cNvPr id="149" name="Grafik 148" descr="Glühbirne und Zahnrad">
                <a:extLst>
                  <a:ext uri="{FF2B5EF4-FFF2-40B4-BE49-F238E27FC236}">
                    <a16:creationId xmlns:a16="http://schemas.microsoft.com/office/drawing/2014/main" id="{53055B0C-320D-F84A-8C91-C31A03B4E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459075" y="3197563"/>
                <a:ext cx="914393" cy="914393"/>
              </a:xfrm>
              <a:prstGeom prst="rect">
                <a:avLst/>
              </a:prstGeom>
            </p:spPr>
          </p:pic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D132D3C-35C3-AF49-B688-A706E77DE8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42674" y="3445551"/>
                <a:ext cx="338554" cy="33855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48" name="Grafik 147" descr="Erdkugel Afrika und Europa">
              <a:extLst>
                <a:ext uri="{FF2B5EF4-FFF2-40B4-BE49-F238E27FC236}">
                  <a16:creationId xmlns:a16="http://schemas.microsoft.com/office/drawing/2014/main" id="{06E11FDE-08E5-8946-9CA0-CC2D94813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149597" y="3015882"/>
              <a:ext cx="253396" cy="253396"/>
            </a:xfrm>
            <a:prstGeom prst="rect">
              <a:avLst/>
            </a:prstGeom>
          </p:spPr>
        </p:pic>
      </p:grpSp>
      <p:grpSp>
        <p:nvGrpSpPr>
          <p:cNvPr id="151" name="Gruppieren 150">
            <a:extLst>
              <a:ext uri="{FF2B5EF4-FFF2-40B4-BE49-F238E27FC236}">
                <a16:creationId xmlns:a16="http://schemas.microsoft.com/office/drawing/2014/main" id="{59F911B8-B2AE-FB43-B9FE-CD22F627AFCC}"/>
              </a:ext>
            </a:extLst>
          </p:cNvPr>
          <p:cNvGrpSpPr/>
          <p:nvPr/>
        </p:nvGrpSpPr>
        <p:grpSpPr>
          <a:xfrm>
            <a:off x="6696274" y="3610777"/>
            <a:ext cx="900000" cy="900000"/>
            <a:chOff x="6262516" y="2942369"/>
            <a:chExt cx="914400" cy="914400"/>
          </a:xfrm>
        </p:grpSpPr>
        <p:pic>
          <p:nvPicPr>
            <p:cNvPr id="152" name="Grafik 151" descr="Person mit Idee">
              <a:extLst>
                <a:ext uri="{FF2B5EF4-FFF2-40B4-BE49-F238E27FC236}">
                  <a16:creationId xmlns:a16="http://schemas.microsoft.com/office/drawing/2014/main" id="{BE7560CD-904A-314A-B6D5-344095703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262516" y="2942369"/>
              <a:ext cx="914400" cy="914400"/>
            </a:xfrm>
            <a:prstGeom prst="rect">
              <a:avLst/>
            </a:prstGeom>
          </p:spPr>
        </p:pic>
        <p:sp>
          <p:nvSpPr>
            <p:cNvPr id="153" name="Rechteck 152">
              <a:extLst>
                <a:ext uri="{FF2B5EF4-FFF2-40B4-BE49-F238E27FC236}">
                  <a16:creationId xmlns:a16="http://schemas.microsoft.com/office/drawing/2014/main" id="{122773B4-9C27-1F4E-ADD5-8FD430B4A97C}"/>
                </a:ext>
              </a:extLst>
            </p:cNvPr>
            <p:cNvSpPr/>
            <p:nvPr/>
          </p:nvSpPr>
          <p:spPr>
            <a:xfrm>
              <a:off x="6600549" y="3013933"/>
              <a:ext cx="494942" cy="394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Rechteck 153">
              <a:extLst>
                <a:ext uri="{FF2B5EF4-FFF2-40B4-BE49-F238E27FC236}">
                  <a16:creationId xmlns:a16="http://schemas.microsoft.com/office/drawing/2014/main" id="{9152F5F0-A059-4743-BFE9-B14D61A8AAF1}"/>
                </a:ext>
              </a:extLst>
            </p:cNvPr>
            <p:cNvSpPr/>
            <p:nvPr/>
          </p:nvSpPr>
          <p:spPr>
            <a:xfrm>
              <a:off x="6657607" y="3340404"/>
              <a:ext cx="346121" cy="221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55" name="Gruppieren 154">
              <a:extLst>
                <a:ext uri="{FF2B5EF4-FFF2-40B4-BE49-F238E27FC236}">
                  <a16:creationId xmlns:a16="http://schemas.microsoft.com/office/drawing/2014/main" id="{0E050B43-0013-5842-A20B-17D4F06C4FD8}"/>
                </a:ext>
              </a:extLst>
            </p:cNvPr>
            <p:cNvGrpSpPr/>
            <p:nvPr/>
          </p:nvGrpSpPr>
          <p:grpSpPr>
            <a:xfrm>
              <a:off x="6371054" y="2994732"/>
              <a:ext cx="404837" cy="404837"/>
              <a:chOff x="8230591" y="3112471"/>
              <a:chExt cx="404837" cy="404837"/>
            </a:xfrm>
          </p:grpSpPr>
          <p:grpSp>
            <p:nvGrpSpPr>
              <p:cNvPr id="156" name="Gruppieren 155">
                <a:extLst>
                  <a:ext uri="{FF2B5EF4-FFF2-40B4-BE49-F238E27FC236}">
                    <a16:creationId xmlns:a16="http://schemas.microsoft.com/office/drawing/2014/main" id="{5E181682-3ED5-E841-8D5C-0C88C997F9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230591" y="3112471"/>
                <a:ext cx="404837" cy="404837"/>
                <a:chOff x="3459075" y="3197563"/>
                <a:chExt cx="914393" cy="914393"/>
              </a:xfrm>
            </p:grpSpPr>
            <p:pic>
              <p:nvPicPr>
                <p:cNvPr id="158" name="Grafik 157" descr="Glühbirne und Zahnrad">
                  <a:extLst>
                    <a:ext uri="{FF2B5EF4-FFF2-40B4-BE49-F238E27FC236}">
                      <a16:creationId xmlns:a16="http://schemas.microsoft.com/office/drawing/2014/main" id="{B787639D-842D-7940-805D-E3B172816E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59075" y="3197563"/>
                  <a:ext cx="914393" cy="914393"/>
                </a:xfrm>
                <a:prstGeom prst="rect">
                  <a:avLst/>
                </a:prstGeom>
              </p:spPr>
            </p:pic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A02456EC-1572-A94B-8020-91FB05EEC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42674" y="3445551"/>
                  <a:ext cx="338554" cy="338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pic>
            <p:nvPicPr>
              <p:cNvPr id="157" name="Grafik 156" descr="Erdkugel Afrika und Europa">
                <a:extLst>
                  <a:ext uri="{FF2B5EF4-FFF2-40B4-BE49-F238E27FC236}">
                    <a16:creationId xmlns:a16="http://schemas.microsoft.com/office/drawing/2014/main" id="{C76B7FE1-4AC0-E243-A435-DA24664F6D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8301997" y="3168282"/>
                <a:ext cx="253396" cy="253396"/>
              </a:xfrm>
              <a:prstGeom prst="rect">
                <a:avLst/>
              </a:prstGeom>
            </p:spPr>
          </p:pic>
        </p:grpSp>
      </p:grpSp>
      <p:grpSp>
        <p:nvGrpSpPr>
          <p:cNvPr id="160" name="Gruppieren 159">
            <a:extLst>
              <a:ext uri="{FF2B5EF4-FFF2-40B4-BE49-F238E27FC236}">
                <a16:creationId xmlns:a16="http://schemas.microsoft.com/office/drawing/2014/main" id="{FA08AB77-EA83-E048-97CD-1AA52EF8AEDE}"/>
              </a:ext>
            </a:extLst>
          </p:cNvPr>
          <p:cNvGrpSpPr/>
          <p:nvPr/>
        </p:nvGrpSpPr>
        <p:grpSpPr>
          <a:xfrm>
            <a:off x="512196" y="3929430"/>
            <a:ext cx="581347" cy="581347"/>
            <a:chOff x="515280" y="3050618"/>
            <a:chExt cx="581347" cy="581347"/>
          </a:xfrm>
        </p:grpSpPr>
        <p:pic>
          <p:nvPicPr>
            <p:cNvPr id="161" name="Grafik 160" descr="Glühbirne und Zahnrad">
              <a:extLst>
                <a:ext uri="{FF2B5EF4-FFF2-40B4-BE49-F238E27FC236}">
                  <a16:creationId xmlns:a16="http://schemas.microsoft.com/office/drawing/2014/main" id="{A988F9A6-9F41-BB46-B739-CB48ED0DB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5280" y="3050618"/>
              <a:ext cx="581347" cy="581347"/>
            </a:xfrm>
            <a:prstGeom prst="rect">
              <a:avLst/>
            </a:prstGeom>
          </p:spPr>
        </p:pic>
        <p:pic>
          <p:nvPicPr>
            <p:cNvPr id="162" name="Grafik 161" descr="Erdkugel Afrika und Europa">
              <a:extLst>
                <a:ext uri="{FF2B5EF4-FFF2-40B4-BE49-F238E27FC236}">
                  <a16:creationId xmlns:a16="http://schemas.microsoft.com/office/drawing/2014/main" id="{4C4BAABC-3C17-2B47-B58D-161134B37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24014" y="3140823"/>
              <a:ext cx="363878" cy="363878"/>
            </a:xfrm>
            <a:prstGeom prst="rect">
              <a:avLst/>
            </a:prstGeom>
          </p:spPr>
        </p:pic>
      </p:grpSp>
      <p:sp>
        <p:nvSpPr>
          <p:cNvPr id="163" name="Rounded Rectangular Callout 72">
            <a:extLst>
              <a:ext uri="{FF2B5EF4-FFF2-40B4-BE49-F238E27FC236}">
                <a16:creationId xmlns:a16="http://schemas.microsoft.com/office/drawing/2014/main" id="{FDF431C6-D628-274C-8244-FABBC28CB63C}"/>
              </a:ext>
            </a:extLst>
          </p:cNvPr>
          <p:cNvSpPr/>
          <p:nvPr/>
        </p:nvSpPr>
        <p:spPr>
          <a:xfrm>
            <a:off x="5185416" y="1146557"/>
            <a:ext cx="3239671" cy="647685"/>
          </a:xfrm>
          <a:prstGeom prst="wedgeRoundRectCallout">
            <a:avLst>
              <a:gd name="adj1" fmla="val -1763"/>
              <a:gd name="adj2" fmla="val 7393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Wie </a:t>
            </a:r>
            <a:r>
              <a:rPr lang="en-US" sz="800" b="1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unterscheiden</a:t>
            </a:r>
            <a:r>
              <a:rPr lang="en-US" sz="800" b="1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800" b="1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sich</a:t>
            </a:r>
            <a:r>
              <a:rPr lang="en-US" sz="800" b="1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Outcomes und Impact? </a:t>
            </a:r>
          </a:p>
          <a:p>
            <a:pPr algn="ctr"/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Bei Outcomes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handelt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sich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um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Veränderungen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der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Zielgruppe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die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innerhalb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von 1 bis 3 Jahren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eintreten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Impact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betrifft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Veränderungen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auf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gesellschaftlicher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Ebene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also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auch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im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Umfeld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der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Zielgruppe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die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sich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in der Regel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nach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über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3 Jahren </a:t>
            </a:r>
            <a:r>
              <a:rPr lang="en-US" sz="8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einstellen</a:t>
            </a:r>
            <a:r>
              <a:rPr lang="en-US" sz="8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9819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8292-FA17-1B40-958A-773F3A20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966" y="1005959"/>
            <a:ext cx="5829300" cy="1262640"/>
          </a:xfrm>
        </p:spPr>
        <p:txBody>
          <a:bodyPr/>
          <a:lstStyle/>
          <a:p>
            <a:r>
              <a:rPr lang="en-US" dirty="0" err="1"/>
              <a:t>Denkaufgabe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8C367-DEDC-2E45-B39F-ED51F3B2F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2866" y="2268601"/>
            <a:ext cx="5143500" cy="1945589"/>
          </a:xfrm>
        </p:spPr>
        <p:txBody>
          <a:bodyPr>
            <a:noAutofit/>
          </a:bodyPr>
          <a:lstStyle/>
          <a:p>
            <a:r>
              <a:rPr lang="de-DE" sz="1600" dirty="0"/>
              <a:t>Eine Organisation bietet Sprachkurse für </a:t>
            </a:r>
            <a:r>
              <a:rPr lang="de-DE" sz="1600" dirty="0" err="1"/>
              <a:t>Migrant:innen</a:t>
            </a:r>
            <a:r>
              <a:rPr lang="de-DE" sz="1600" dirty="0"/>
              <a:t> an. Nach jedem Kurs erhebt sie in einer Umfrage, wie zufrieden </a:t>
            </a:r>
            <a:r>
              <a:rPr lang="de-DE" sz="1600" dirty="0" err="1"/>
              <a:t>Teilnehmer:innen</a:t>
            </a:r>
            <a:r>
              <a:rPr lang="de-DE" sz="1600" dirty="0"/>
              <a:t> mit dem Kursmaterial waren. Handelt es sich dabei um einen Input, Output oder Outcome?</a:t>
            </a:r>
          </a:p>
          <a:p>
            <a:endParaRPr lang="de-DE" sz="1600" dirty="0"/>
          </a:p>
          <a:p>
            <a:r>
              <a:rPr lang="en-US" sz="1600" i="1" dirty="0"/>
              <a:t>- 5 min 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DB6E6-5860-124A-AF64-740B2D48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97" y="355451"/>
            <a:ext cx="1482639" cy="10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81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8292-FA17-1B40-958A-773F3A20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966" y="1005959"/>
            <a:ext cx="5829300" cy="1262640"/>
          </a:xfrm>
        </p:spPr>
        <p:txBody>
          <a:bodyPr/>
          <a:lstStyle/>
          <a:p>
            <a:r>
              <a:rPr lang="en-US" dirty="0" err="1"/>
              <a:t>Lösung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8C367-DEDC-2E45-B39F-ED51F3B2F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2866" y="2268602"/>
            <a:ext cx="5143500" cy="1945589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endParaRPr lang="de-DE" sz="1600" dirty="0"/>
          </a:p>
          <a:p>
            <a:pPr algn="just">
              <a:spcBef>
                <a:spcPts val="0"/>
              </a:spcBef>
            </a:pPr>
            <a:r>
              <a:rPr lang="de-DE" sz="1600" dirty="0"/>
              <a:t>Hier handelt es sich um einen Output. Grundsätzlich gilt: Feedbackumfragen sind in dieser Kategorie zu verorten, dienen aber als wichtige Grundlage für Outcomes. Sobald bei dem Individuum eine Veränderung geschieht, sprechen wir von Outcomes. So ist </a:t>
            </a:r>
            <a:r>
              <a:rPr lang="de-DE" sz="1600" dirty="0" err="1"/>
              <a:t>ein:e</a:t>
            </a:r>
            <a:r>
              <a:rPr lang="de-DE" sz="1600" dirty="0"/>
              <a:t> </a:t>
            </a:r>
            <a:r>
              <a:rPr lang="de-DE" sz="1600" dirty="0" err="1"/>
              <a:t>gute:r</a:t>
            </a:r>
            <a:r>
              <a:rPr lang="de-DE" sz="1600" dirty="0"/>
              <a:t> </a:t>
            </a:r>
            <a:r>
              <a:rPr lang="de-DE" sz="1600" dirty="0" err="1"/>
              <a:t>Trainer:in</a:t>
            </a:r>
            <a:r>
              <a:rPr lang="de-DE" sz="1600" dirty="0"/>
              <a:t> noch kein Garant dafür, dass </a:t>
            </a:r>
            <a:r>
              <a:rPr lang="de-DE" sz="1600" dirty="0" err="1"/>
              <a:t>Teilnehmer:innen</a:t>
            </a:r>
            <a:r>
              <a:rPr lang="de-DE" sz="1600" dirty="0"/>
              <a:t> am Ende des Kurses Wirkungsmanagement verstehen.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DB6E6-5860-124A-AF64-740B2D48D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297" y="355452"/>
            <a:ext cx="1482639" cy="1029439"/>
          </a:xfrm>
          <a:prstGeom prst="rect">
            <a:avLst/>
          </a:prstGeom>
        </p:spPr>
      </p:pic>
      <p:pic>
        <p:nvPicPr>
          <p:cNvPr id="6" name="Grafik 5" descr="Roboter">
            <a:extLst>
              <a:ext uri="{FF2B5EF4-FFF2-40B4-BE49-F238E27FC236}">
                <a16:creationId xmlns:a16="http://schemas.microsoft.com/office/drawing/2014/main" id="{DB306434-A8F4-0B49-9F99-D619ECDEA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8813" y="3748491"/>
            <a:ext cx="914400" cy="914400"/>
          </a:xfrm>
          <a:prstGeom prst="rect">
            <a:avLst/>
          </a:prstGeom>
        </p:spPr>
      </p:pic>
      <p:pic>
        <p:nvPicPr>
          <p:cNvPr id="7" name="Grafik 6" descr="Gedankenblase mit einfarbiger Füllung">
            <a:extLst>
              <a:ext uri="{FF2B5EF4-FFF2-40B4-BE49-F238E27FC236}">
                <a16:creationId xmlns:a16="http://schemas.microsoft.com/office/drawing/2014/main" id="{907057BB-22EB-4C48-A979-0E3EE6627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230666" y="3042906"/>
            <a:ext cx="914400" cy="914400"/>
          </a:xfrm>
          <a:prstGeom prst="rect">
            <a:avLst/>
          </a:prstGeom>
        </p:spPr>
      </p:pic>
      <p:pic>
        <p:nvPicPr>
          <p:cNvPr id="9" name="Grafik 8" descr="Fragezeichen mit einfarbiger Füllung">
            <a:extLst>
              <a:ext uri="{FF2B5EF4-FFF2-40B4-BE49-F238E27FC236}">
                <a16:creationId xmlns:a16="http://schemas.microsoft.com/office/drawing/2014/main" id="{162FE4C0-B454-D54B-BC45-6B3245D608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10573" y="3218406"/>
            <a:ext cx="354587" cy="3545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490F437-5586-1342-8F7D-AA7E5BE314C7}"/>
              </a:ext>
            </a:extLst>
          </p:cNvPr>
          <p:cNvSpPr/>
          <p:nvPr/>
        </p:nvSpPr>
        <p:spPr>
          <a:xfrm>
            <a:off x="8044543" y="3780013"/>
            <a:ext cx="435428" cy="3545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60"/>
          </a:p>
        </p:txBody>
      </p:sp>
      <p:pic>
        <p:nvPicPr>
          <p:cNvPr id="11" name="Grafik 10" descr="Grinsendes und schwitzendes Gesicht mit einfarbiger Füllung mit einfarbiger Füllung">
            <a:extLst>
              <a:ext uri="{FF2B5EF4-FFF2-40B4-BE49-F238E27FC236}">
                <a16:creationId xmlns:a16="http://schemas.microsoft.com/office/drawing/2014/main" id="{24A6082B-F5A2-9545-8AFD-B7A901A9DC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029407" y="3724455"/>
            <a:ext cx="465700" cy="4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04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D535E94-13D1-924A-A1C5-47B79D724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66" y="1400975"/>
            <a:ext cx="1256598" cy="7924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CB4D08-3806-9F46-A79C-1048D53A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Phineo</a:t>
            </a:r>
            <a:r>
              <a:rPr lang="de-DE" dirty="0"/>
              <a:t>: Die Stufen der Wirkungstreppe erklären die Unterschiede zwischen Output und Outcome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7E17B1E-2950-C545-9F0C-92406E0AA0C4}"/>
              </a:ext>
            </a:extLst>
          </p:cNvPr>
          <p:cNvGrpSpPr/>
          <p:nvPr/>
        </p:nvGrpSpPr>
        <p:grpSpPr>
          <a:xfrm>
            <a:off x="252000" y="2876842"/>
            <a:ext cx="3702005" cy="1622665"/>
            <a:chOff x="6352337" y="1825394"/>
            <a:chExt cx="4134535" cy="2163553"/>
          </a:xfrm>
        </p:grpSpPr>
        <p:sp>
          <p:nvSpPr>
            <p:cNvPr id="32" name="AutoShape 7">
              <a:extLst>
                <a:ext uri="{FF2B5EF4-FFF2-40B4-BE49-F238E27FC236}">
                  <a16:creationId xmlns:a16="http://schemas.microsoft.com/office/drawing/2014/main" id="{4EA32DD9-F5FD-E54F-818F-751336A57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337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6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Output</a:t>
              </a:r>
            </a:p>
          </p:txBody>
        </p:sp>
        <p:sp>
          <p:nvSpPr>
            <p:cNvPr id="33" name="AutoShape 7">
              <a:extLst>
                <a:ext uri="{FF2B5EF4-FFF2-40B4-BE49-F238E27FC236}">
                  <a16:creationId xmlns:a16="http://schemas.microsoft.com/office/drawing/2014/main" id="{539C350A-21E4-2E42-972B-882847F4A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964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002060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Outcomes</a:t>
              </a:r>
            </a:p>
          </p:txBody>
        </p:sp>
        <p:sp>
          <p:nvSpPr>
            <p:cNvPr id="34" name="AutoShape 7">
              <a:extLst>
                <a:ext uri="{FF2B5EF4-FFF2-40B4-BE49-F238E27FC236}">
                  <a16:creationId xmlns:a16="http://schemas.microsoft.com/office/drawing/2014/main" id="{70AE8AA4-FFBB-DD46-9B8E-F922354FE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1589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tx2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Impact</a:t>
              </a:r>
            </a:p>
          </p:txBody>
        </p:sp>
        <p:sp>
          <p:nvSpPr>
            <p:cNvPr id="37" name="Rounded Rectangle 28">
              <a:extLst>
                <a:ext uri="{FF2B5EF4-FFF2-40B4-BE49-F238E27FC236}">
                  <a16:creationId xmlns:a16="http://schemas.microsoft.com/office/drawing/2014/main" id="{77A609B0-04DF-1847-9FC1-6ECE170A8D63}"/>
                </a:ext>
              </a:extLst>
            </p:cNvPr>
            <p:cNvSpPr/>
            <p:nvPr/>
          </p:nvSpPr>
          <p:spPr>
            <a:xfrm>
              <a:off x="9111589" y="2485541"/>
              <a:ext cx="1269217" cy="1501363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gesellschaftliche Veränderung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möchtet Ihr bewirken?</a:t>
              </a:r>
            </a:p>
          </p:txBody>
        </p:sp>
        <p:sp>
          <p:nvSpPr>
            <p:cNvPr id="41" name="Rounded Rectangle 38">
              <a:extLst>
                <a:ext uri="{FF2B5EF4-FFF2-40B4-BE49-F238E27FC236}">
                  <a16:creationId xmlns:a16="http://schemas.microsoft.com/office/drawing/2014/main" id="{EC3B43B2-317F-C144-BBAE-6031560CB1ED}"/>
                </a:ext>
              </a:extLst>
            </p:cNvPr>
            <p:cNvSpPr/>
            <p:nvPr/>
          </p:nvSpPr>
          <p:spPr>
            <a:xfrm>
              <a:off x="6352337" y="2490210"/>
              <a:ext cx="1269217" cy="1492018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direkten Ergebnisse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liefern Eure Aktivitäten?</a:t>
              </a:r>
            </a:p>
          </p:txBody>
        </p:sp>
        <p:sp>
          <p:nvSpPr>
            <p:cNvPr id="42" name="Rounded Rectangle 39">
              <a:extLst>
                <a:ext uri="{FF2B5EF4-FFF2-40B4-BE49-F238E27FC236}">
                  <a16:creationId xmlns:a16="http://schemas.microsoft.com/office/drawing/2014/main" id="{E2170064-31F2-E044-9DCF-355D0971F8AC}"/>
                </a:ext>
              </a:extLst>
            </p:cNvPr>
            <p:cNvSpPr/>
            <p:nvPr/>
          </p:nvSpPr>
          <p:spPr>
            <a:xfrm>
              <a:off x="7731964" y="2483491"/>
              <a:ext cx="1269217" cy="1505456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individuellen Veränderungen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ergeben sich für Eure Zielgruppe?</a:t>
              </a:r>
            </a:p>
          </p:txBody>
        </p:sp>
        <p:cxnSp>
          <p:nvCxnSpPr>
            <p:cNvPr id="44" name="Straight Arrow Connector 41">
              <a:extLst>
                <a:ext uri="{FF2B5EF4-FFF2-40B4-BE49-F238E27FC236}">
                  <a16:creationId xmlns:a16="http://schemas.microsoft.com/office/drawing/2014/main" id="{0C195ADB-03C3-7242-9B31-7584ECCDAAB8}"/>
                </a:ext>
              </a:extLst>
            </p:cNvPr>
            <p:cNvCxnSpPr>
              <a:cxnSpLocks/>
            </p:cNvCxnSpPr>
            <p:nvPr/>
          </p:nvCxnSpPr>
          <p:spPr>
            <a:xfrm>
              <a:off x="7623512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2">
              <a:extLst>
                <a:ext uri="{FF2B5EF4-FFF2-40B4-BE49-F238E27FC236}">
                  <a16:creationId xmlns:a16="http://schemas.microsoft.com/office/drawing/2014/main" id="{5B54EDEB-F1DA-174F-8C03-50507F55C076}"/>
                </a:ext>
              </a:extLst>
            </p:cNvPr>
            <p:cNvCxnSpPr>
              <a:cxnSpLocks/>
            </p:cNvCxnSpPr>
            <p:nvPr/>
          </p:nvCxnSpPr>
          <p:spPr>
            <a:xfrm>
              <a:off x="9002544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8">
            <a:extLst>
              <a:ext uri="{FF2B5EF4-FFF2-40B4-BE49-F238E27FC236}">
                <a16:creationId xmlns:a16="http://schemas.microsoft.com/office/drawing/2014/main" id="{0DF839BC-BB1B-BF49-9D16-1F793AC0B4A1}"/>
              </a:ext>
            </a:extLst>
          </p:cNvPr>
          <p:cNvSpPr txBox="1"/>
          <p:nvPr/>
        </p:nvSpPr>
        <p:spPr>
          <a:xfrm>
            <a:off x="1181038" y="4683179"/>
            <a:ext cx="58226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Quelle: Kurz/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Kubek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Kursbuch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Wirkung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Phineo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AG , 6.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Auflage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 2021,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abgerufen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am 19.04.21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unter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diesem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  <a:hlinkClick r:id="rId3"/>
              </a:rPr>
              <a:t>Link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68FB633-D969-4A46-B0E7-F5126BDEA03C}"/>
              </a:ext>
            </a:extLst>
          </p:cNvPr>
          <p:cNvSpPr/>
          <p:nvPr/>
        </p:nvSpPr>
        <p:spPr>
          <a:xfrm>
            <a:off x="259035" y="2660622"/>
            <a:ext cx="7200000" cy="2012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50" dirty="0">
                <a:latin typeface="Roboto Light" pitchFamily="2" charset="0"/>
                <a:ea typeface="Roboto Light" pitchFamily="2" charset="0"/>
              </a:rPr>
              <a:t>1. Aktivitäten finden wie geplant statt</a:t>
            </a: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38CE3BAD-FF94-044C-B8BE-8336EBD2142A}"/>
              </a:ext>
            </a:extLst>
          </p:cNvPr>
          <p:cNvSpPr/>
          <p:nvPr/>
        </p:nvSpPr>
        <p:spPr>
          <a:xfrm>
            <a:off x="619035" y="2450283"/>
            <a:ext cx="6840000" cy="2012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50" dirty="0">
                <a:latin typeface="Roboto Light" pitchFamily="2" charset="0"/>
                <a:ea typeface="Roboto Light" pitchFamily="2" charset="0"/>
              </a:rPr>
              <a:t>2. Zielgruppen werden erreicht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520885CC-B341-344A-97FB-6654AD40C2DF}"/>
              </a:ext>
            </a:extLst>
          </p:cNvPr>
          <p:cNvSpPr/>
          <p:nvPr/>
        </p:nvSpPr>
        <p:spPr>
          <a:xfrm>
            <a:off x="979035" y="2232265"/>
            <a:ext cx="6480000" cy="2012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50" dirty="0">
                <a:latin typeface="Roboto Light" pitchFamily="2" charset="0"/>
                <a:ea typeface="Roboto Light" pitchFamily="2" charset="0"/>
              </a:rPr>
              <a:t>3. Zielgruppen akzeptieren Angebote</a:t>
            </a: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D6F531C1-0C85-7A46-BB2D-8D4204FD855D}"/>
              </a:ext>
            </a:extLst>
          </p:cNvPr>
          <p:cNvSpPr/>
          <p:nvPr/>
        </p:nvSpPr>
        <p:spPr>
          <a:xfrm>
            <a:off x="1339035" y="2014247"/>
            <a:ext cx="6120000" cy="2012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50" dirty="0">
                <a:latin typeface="Roboto Light" pitchFamily="2" charset="0"/>
                <a:ea typeface="Roboto Light" pitchFamily="2" charset="0"/>
              </a:rPr>
              <a:t>4. Zielgruppen verändern Bewusstsein bzw. Fähigkeiten</a:t>
            </a: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F6398C75-1228-4E40-87C9-2A369D1819B7}"/>
              </a:ext>
            </a:extLst>
          </p:cNvPr>
          <p:cNvSpPr/>
          <p:nvPr/>
        </p:nvSpPr>
        <p:spPr>
          <a:xfrm>
            <a:off x="2059035" y="1578211"/>
            <a:ext cx="5400000" cy="2012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50" dirty="0">
                <a:latin typeface="Roboto Light" pitchFamily="2" charset="0"/>
                <a:ea typeface="Roboto Light" pitchFamily="2" charset="0"/>
              </a:rPr>
              <a:t>6. Lebenslage der Zielgruppen ändert sich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A272E1E1-9B62-F04F-94D7-DF5987FCB51D}"/>
              </a:ext>
            </a:extLst>
          </p:cNvPr>
          <p:cNvSpPr/>
          <p:nvPr/>
        </p:nvSpPr>
        <p:spPr>
          <a:xfrm>
            <a:off x="1699035" y="1796229"/>
            <a:ext cx="5760000" cy="2012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50" dirty="0">
                <a:latin typeface="Roboto Light" pitchFamily="2" charset="0"/>
                <a:ea typeface="Roboto Light" pitchFamily="2" charset="0"/>
              </a:rPr>
              <a:t>5. Zielgruppen ändern ihr Handeln</a:t>
            </a: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6514B4DA-D5F0-7749-BE66-58C2B2B2243D}"/>
              </a:ext>
            </a:extLst>
          </p:cNvPr>
          <p:cNvSpPr/>
          <p:nvPr/>
        </p:nvSpPr>
        <p:spPr>
          <a:xfrm>
            <a:off x="2419035" y="1360193"/>
            <a:ext cx="5040000" cy="2012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50" dirty="0">
                <a:latin typeface="Roboto Light" pitchFamily="2" charset="0"/>
                <a:ea typeface="Roboto Light" pitchFamily="2" charset="0"/>
              </a:rPr>
              <a:t>7. Gesellschaft verändert sich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50476B9-131C-8248-AC56-BF153F92DC7B}"/>
              </a:ext>
            </a:extLst>
          </p:cNvPr>
          <p:cNvSpPr/>
          <p:nvPr/>
        </p:nvSpPr>
        <p:spPr>
          <a:xfrm>
            <a:off x="5838496" y="1257303"/>
            <a:ext cx="2560320" cy="1808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4" name="Grafik 83" descr="Roboter">
            <a:extLst>
              <a:ext uri="{FF2B5EF4-FFF2-40B4-BE49-F238E27FC236}">
                <a16:creationId xmlns:a16="http://schemas.microsoft.com/office/drawing/2014/main" id="{5D31C495-D712-BB48-8549-E097015CF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8813" y="3748491"/>
            <a:ext cx="914400" cy="914400"/>
          </a:xfrm>
          <a:prstGeom prst="rect">
            <a:avLst/>
          </a:prstGeom>
        </p:spPr>
      </p:pic>
      <p:sp>
        <p:nvSpPr>
          <p:cNvPr id="85" name="Rounded Rectangular Callout 13">
            <a:extLst>
              <a:ext uri="{FF2B5EF4-FFF2-40B4-BE49-F238E27FC236}">
                <a16:creationId xmlns:a16="http://schemas.microsoft.com/office/drawing/2014/main" id="{9204CC00-B1D5-104D-8770-E5F83F7B4292}"/>
              </a:ext>
            </a:extLst>
          </p:cNvPr>
          <p:cNvSpPr/>
          <p:nvPr/>
        </p:nvSpPr>
        <p:spPr>
          <a:xfrm>
            <a:off x="5838496" y="3190503"/>
            <a:ext cx="2126849" cy="820530"/>
          </a:xfrm>
          <a:prstGeom prst="wedgeRoundRectCallout">
            <a:avLst>
              <a:gd name="adj1" fmla="val 48428"/>
              <a:gd name="adj2" fmla="val 8030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 der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Wirkungstreppe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wird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auch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nochmal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deutlich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dass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Indikatoren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die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lediglich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nach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der </a:t>
            </a:r>
            <a:r>
              <a:rPr lang="en-US" sz="900" b="1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Qualität</a:t>
            </a:r>
            <a:r>
              <a:rPr lang="en-US" sz="900" b="1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des </a:t>
            </a:r>
            <a:r>
              <a:rPr lang="en-US" sz="900" b="1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Angebots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fragen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nur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als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b="1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Output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eingestuft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werden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Verstehe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…</a:t>
            </a:r>
          </a:p>
        </p:txBody>
      </p:sp>
      <p:sp>
        <p:nvSpPr>
          <p:cNvPr id="86" name="Rounded Rectangular Callout 13">
            <a:extLst>
              <a:ext uri="{FF2B5EF4-FFF2-40B4-BE49-F238E27FC236}">
                <a16:creationId xmlns:a16="http://schemas.microsoft.com/office/drawing/2014/main" id="{C51C5CA8-A0A9-9F4E-A9DA-2795F8F4CC6F}"/>
              </a:ext>
            </a:extLst>
          </p:cNvPr>
          <p:cNvSpPr/>
          <p:nvPr/>
        </p:nvSpPr>
        <p:spPr>
          <a:xfrm>
            <a:off x="6735388" y="2275375"/>
            <a:ext cx="2126849" cy="820530"/>
          </a:xfrm>
          <a:prstGeom prst="wedgeRoundRectCallout">
            <a:avLst>
              <a:gd name="adj1" fmla="val 21510"/>
              <a:gd name="adj2" fmla="val 12875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Die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Wirkungstreppe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hilft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Euch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zu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überprüfen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ob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Ihr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auf </a:t>
            </a:r>
            <a:r>
              <a:rPr lang="en-US" sz="900" b="1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Output- und Outcome-</a:t>
            </a:r>
            <a:r>
              <a:rPr lang="en-US" sz="900" b="1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Ebene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alle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Schritte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berücksichtigt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habt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1997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CA7CD4-3EE1-B044-B31A-C69A7BD62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Eine gute Wirkungskette kann eine Reihe an zentralen Fragen zur Qualität beantworten</a:t>
            </a:r>
          </a:p>
        </p:txBody>
      </p:sp>
      <p:sp>
        <p:nvSpPr>
          <p:cNvPr id="34" name="Rounded Rectangle 66">
            <a:extLst>
              <a:ext uri="{FF2B5EF4-FFF2-40B4-BE49-F238E27FC236}">
                <a16:creationId xmlns:a16="http://schemas.microsoft.com/office/drawing/2014/main" id="{B98CA6F7-16B5-A341-960B-F3E560B6AA05}"/>
              </a:ext>
            </a:extLst>
          </p:cNvPr>
          <p:cNvSpPr/>
          <p:nvPr/>
        </p:nvSpPr>
        <p:spPr>
          <a:xfrm>
            <a:off x="299485" y="1680253"/>
            <a:ext cx="3607441" cy="1723576"/>
          </a:xfrm>
          <a:prstGeom prst="roundRect">
            <a:avLst>
              <a:gd name="adj" fmla="val 8522"/>
            </a:avLst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08347" indent="-1083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Haben wir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genug Daten und Fakten,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um die gesellschaftliche Herausforderung, ihre Ursachen und Ausprägungen sowie unsere Zielgruppe zu verstehen?</a:t>
            </a:r>
          </a:p>
          <a:p>
            <a:pPr marL="108347" indent="-1083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Ist die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Zielgruppe klar genug definiert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und abgrenzbar?</a:t>
            </a:r>
          </a:p>
          <a:p>
            <a:pPr marL="108347" indent="-1083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Profitieren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neben der ursprünglich definierten Zielgruppe noch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andere Beteiligte 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von unseren Projekten und messen wir dies auch?</a:t>
            </a:r>
          </a:p>
          <a:p>
            <a:pPr marL="108347" indent="-1083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Sind alle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Aktivitäten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auf die Lösung der gesellschaftlichen Herausforderung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ausgerichtet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? </a:t>
            </a:r>
          </a:p>
          <a:p>
            <a:pPr marL="108347" indent="-1083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Wie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klar grenzen 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wir unsere Aktivitäten voneinander ab?</a:t>
            </a:r>
          </a:p>
        </p:txBody>
      </p:sp>
      <p:sp>
        <p:nvSpPr>
          <p:cNvPr id="35" name="Rounded Rectangle 68">
            <a:extLst>
              <a:ext uri="{FF2B5EF4-FFF2-40B4-BE49-F238E27FC236}">
                <a16:creationId xmlns:a16="http://schemas.microsoft.com/office/drawing/2014/main" id="{2CC42AE6-AD4B-D84C-AE29-8EE1376AD0EC}"/>
              </a:ext>
            </a:extLst>
          </p:cNvPr>
          <p:cNvSpPr/>
          <p:nvPr/>
        </p:nvSpPr>
        <p:spPr>
          <a:xfrm>
            <a:off x="4001492" y="1680253"/>
            <a:ext cx="4843022" cy="1723575"/>
          </a:xfrm>
          <a:prstGeom prst="roundRect">
            <a:avLst>
              <a:gd name="adj" fmla="val 8522"/>
            </a:avLst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08347" indent="-1083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Sind Input, Output, Outcomes und Impact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vollständig erfasst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</a:p>
          <a:p>
            <a:pPr marL="108347" indent="-1083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Sind alle Elemente der Wirkungskette logisch mit Herausforderung, Zielgruppe und Aktivitäten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verknüpft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</a:p>
          <a:p>
            <a:pPr marL="108347" indent="-1083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Folgen alle Elemente der Wirkungskette einer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Wenn-Dann-Logik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</a:p>
          <a:p>
            <a:pPr marL="108347" indent="-1083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Haben wir unsere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Outcomes als wahrgenommene Veränderungen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formuliert und ausreichend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priorisiert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</a:p>
          <a:p>
            <a:pPr marL="108347" indent="-1083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Haben wir alle Anforderungen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interner und externer Stakeholder 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berücksichtigt?</a:t>
            </a:r>
          </a:p>
          <a:p>
            <a:pPr marL="108347" indent="-108347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Gibt es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externe Risiken 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oder potenzielle, </a:t>
            </a:r>
            <a:r>
              <a:rPr lang="de-DE" sz="9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negative Folgen</a:t>
            </a:r>
            <a:r>
              <a: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unserer Aktivitäten, die wir berücksichtigen sollten?</a:t>
            </a:r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D8DB3CFE-D957-5943-83EC-552BBAD59526}"/>
              </a:ext>
            </a:extLst>
          </p:cNvPr>
          <p:cNvSpPr/>
          <p:nvPr/>
        </p:nvSpPr>
        <p:spPr>
          <a:xfrm>
            <a:off x="299485" y="1324735"/>
            <a:ext cx="8545029" cy="37799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Qualitätscheck für Wirkungsketten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CC5AD4B-4100-7049-9955-568873BC4884}"/>
              </a:ext>
            </a:extLst>
          </p:cNvPr>
          <p:cNvSpPr/>
          <p:nvPr/>
        </p:nvSpPr>
        <p:spPr>
          <a:xfrm>
            <a:off x="4705927" y="3546764"/>
            <a:ext cx="45719" cy="831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4ADBF590-3FB6-1640-8025-1A334BF489A1}"/>
              </a:ext>
            </a:extLst>
          </p:cNvPr>
          <p:cNvGrpSpPr/>
          <p:nvPr/>
        </p:nvGrpSpPr>
        <p:grpSpPr>
          <a:xfrm>
            <a:off x="706582" y="3357418"/>
            <a:ext cx="7384461" cy="1242818"/>
            <a:chOff x="837404" y="1825394"/>
            <a:chExt cx="9649468" cy="2168229"/>
          </a:xfrm>
        </p:grpSpPr>
        <p:sp>
          <p:nvSpPr>
            <p:cNvPr id="32" name="AutoShape 7">
              <a:extLst>
                <a:ext uri="{FF2B5EF4-FFF2-40B4-BE49-F238E27FC236}">
                  <a16:creationId xmlns:a16="http://schemas.microsoft.com/office/drawing/2014/main" id="{F511813E-8BB9-604B-ABB1-C56B9D0DA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404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B7D437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90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Herausforderung </a:t>
              </a:r>
            </a:p>
          </p:txBody>
        </p:sp>
        <p:sp>
          <p:nvSpPr>
            <p:cNvPr id="36" name="AutoShape 7">
              <a:extLst>
                <a:ext uri="{FF2B5EF4-FFF2-40B4-BE49-F238E27FC236}">
                  <a16:creationId xmlns:a16="http://schemas.microsoft.com/office/drawing/2014/main" id="{41C5BC56-C147-0440-9172-43D577ABB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7031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88C717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90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Zielgruppe</a:t>
              </a:r>
            </a:p>
          </p:txBody>
        </p:sp>
        <p:sp>
          <p:nvSpPr>
            <p:cNvPr id="37" name="AutoShape 7">
              <a:extLst>
                <a:ext uri="{FF2B5EF4-FFF2-40B4-BE49-F238E27FC236}">
                  <a16:creationId xmlns:a16="http://schemas.microsoft.com/office/drawing/2014/main" id="{A63F51F9-F438-F44F-890C-74F821B58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6658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67AA6B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90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Aktivitäten</a:t>
              </a:r>
            </a:p>
          </p:txBody>
        </p:sp>
        <p:sp>
          <p:nvSpPr>
            <p:cNvPr id="38" name="AutoShape 7">
              <a:extLst>
                <a:ext uri="{FF2B5EF4-FFF2-40B4-BE49-F238E27FC236}">
                  <a16:creationId xmlns:a16="http://schemas.microsoft.com/office/drawing/2014/main" id="{6C017998-FADF-4D41-89EA-2E9CB6F0A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337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6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90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Output</a:t>
              </a:r>
            </a:p>
          </p:txBody>
        </p:sp>
        <p:sp>
          <p:nvSpPr>
            <p:cNvPr id="39" name="AutoShape 7">
              <a:extLst>
                <a:ext uri="{FF2B5EF4-FFF2-40B4-BE49-F238E27FC236}">
                  <a16:creationId xmlns:a16="http://schemas.microsoft.com/office/drawing/2014/main" id="{59BA9C2D-8F81-7948-9D0E-EE3F1C638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964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002060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90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Outcomes</a:t>
              </a:r>
            </a:p>
          </p:txBody>
        </p:sp>
        <p:sp>
          <p:nvSpPr>
            <p:cNvPr id="40" name="AutoShape 7">
              <a:extLst>
                <a:ext uri="{FF2B5EF4-FFF2-40B4-BE49-F238E27FC236}">
                  <a16:creationId xmlns:a16="http://schemas.microsoft.com/office/drawing/2014/main" id="{4D2CE28C-FA91-C446-9671-748EB88CF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1589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tx2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90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Impact</a:t>
              </a:r>
            </a:p>
          </p:txBody>
        </p:sp>
        <p:sp>
          <p:nvSpPr>
            <p:cNvPr id="41" name="Rounded Rectangle 23">
              <a:extLst>
                <a:ext uri="{FF2B5EF4-FFF2-40B4-BE49-F238E27FC236}">
                  <a16:creationId xmlns:a16="http://schemas.microsoft.com/office/drawing/2014/main" id="{B6D70D73-E749-4E45-927E-8AE004C28EBF}"/>
                </a:ext>
              </a:extLst>
            </p:cNvPr>
            <p:cNvSpPr/>
            <p:nvPr/>
          </p:nvSpPr>
          <p:spPr>
            <a:xfrm>
              <a:off x="837404" y="2478822"/>
              <a:ext cx="1269217" cy="1514801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B7D43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7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7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gesellschaftliche Herausforderung </a:t>
              </a:r>
              <a:r>
                <a:rPr lang="de-DE" sz="7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möchte Eure Organisation lösen?</a:t>
              </a:r>
            </a:p>
          </p:txBody>
        </p:sp>
        <p:sp>
          <p:nvSpPr>
            <p:cNvPr id="42" name="Rounded Rectangle 27">
              <a:extLst>
                <a:ext uri="{FF2B5EF4-FFF2-40B4-BE49-F238E27FC236}">
                  <a16:creationId xmlns:a16="http://schemas.microsoft.com/office/drawing/2014/main" id="{FED1D379-B5D3-EA46-90E6-354FD4FDD8D6}"/>
                </a:ext>
              </a:extLst>
            </p:cNvPr>
            <p:cNvSpPr/>
            <p:nvPr/>
          </p:nvSpPr>
          <p:spPr>
            <a:xfrm>
              <a:off x="2217031" y="2485537"/>
              <a:ext cx="1269217" cy="1501364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88C71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7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An wen </a:t>
              </a:r>
              <a:r>
                <a:rPr lang="de-DE" sz="7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richten sich die Aktivitäten Eurer Organisation? </a:t>
              </a:r>
            </a:p>
          </p:txBody>
        </p:sp>
        <p:sp>
          <p:nvSpPr>
            <p:cNvPr id="43" name="Rounded Rectangle 28">
              <a:extLst>
                <a:ext uri="{FF2B5EF4-FFF2-40B4-BE49-F238E27FC236}">
                  <a16:creationId xmlns:a16="http://schemas.microsoft.com/office/drawing/2014/main" id="{F5FC8D1F-8555-3D4C-9072-5802E9D3109A}"/>
                </a:ext>
              </a:extLst>
            </p:cNvPr>
            <p:cNvSpPr/>
            <p:nvPr/>
          </p:nvSpPr>
          <p:spPr>
            <a:xfrm>
              <a:off x="9111589" y="2485541"/>
              <a:ext cx="1269217" cy="1501363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7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7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gesellschaftliche Veränderung </a:t>
              </a:r>
              <a:r>
                <a:rPr lang="de-DE" sz="7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möchtet Ihr bewirken?</a:t>
              </a:r>
            </a:p>
          </p:txBody>
        </p:sp>
        <p:cxnSp>
          <p:nvCxnSpPr>
            <p:cNvPr id="44" name="Straight Arrow Connector 29">
              <a:extLst>
                <a:ext uri="{FF2B5EF4-FFF2-40B4-BE49-F238E27FC236}">
                  <a16:creationId xmlns:a16="http://schemas.microsoft.com/office/drawing/2014/main" id="{7D785482-BD8C-AA4A-A137-329970750214}"/>
                </a:ext>
              </a:extLst>
            </p:cNvPr>
            <p:cNvCxnSpPr>
              <a:cxnSpLocks/>
            </p:cNvCxnSpPr>
            <p:nvPr/>
          </p:nvCxnSpPr>
          <p:spPr>
            <a:xfrm>
              <a:off x="2106618" y="3236219"/>
              <a:ext cx="11041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ounded Rectangle 32">
              <a:extLst>
                <a:ext uri="{FF2B5EF4-FFF2-40B4-BE49-F238E27FC236}">
                  <a16:creationId xmlns:a16="http://schemas.microsoft.com/office/drawing/2014/main" id="{C7977A00-9ED0-E943-919B-0657BC270897}"/>
                </a:ext>
              </a:extLst>
            </p:cNvPr>
            <p:cNvSpPr/>
            <p:nvPr/>
          </p:nvSpPr>
          <p:spPr>
            <a:xfrm>
              <a:off x="3596658" y="2490213"/>
              <a:ext cx="1269217" cy="1492019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67AA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7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7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Aktivitäten </a:t>
              </a:r>
              <a:r>
                <a:rPr lang="de-DE" sz="7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führen zur Lösung der gesell-</a:t>
              </a:r>
              <a:r>
                <a:rPr lang="de-DE" sz="700" err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schaftlichen</a:t>
              </a:r>
              <a:r>
                <a:rPr lang="de-DE" sz="7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Herausforderung?  </a:t>
              </a:r>
            </a:p>
          </p:txBody>
        </p:sp>
        <p:cxnSp>
          <p:nvCxnSpPr>
            <p:cNvPr id="46" name="Straight Arrow Connector 35">
              <a:extLst>
                <a:ext uri="{FF2B5EF4-FFF2-40B4-BE49-F238E27FC236}">
                  <a16:creationId xmlns:a16="http://schemas.microsoft.com/office/drawing/2014/main" id="{51801974-9371-9B46-BB57-532EBA6706CD}"/>
                </a:ext>
              </a:extLst>
            </p:cNvPr>
            <p:cNvCxnSpPr>
              <a:cxnSpLocks/>
            </p:cNvCxnSpPr>
            <p:nvPr/>
          </p:nvCxnSpPr>
          <p:spPr>
            <a:xfrm>
              <a:off x="3485678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38">
              <a:extLst>
                <a:ext uri="{FF2B5EF4-FFF2-40B4-BE49-F238E27FC236}">
                  <a16:creationId xmlns:a16="http://schemas.microsoft.com/office/drawing/2014/main" id="{B46F1914-0F36-0F4C-A1D4-072CEDC4DAA7}"/>
                </a:ext>
              </a:extLst>
            </p:cNvPr>
            <p:cNvSpPr/>
            <p:nvPr/>
          </p:nvSpPr>
          <p:spPr>
            <a:xfrm>
              <a:off x="6352337" y="2490210"/>
              <a:ext cx="1269217" cy="1492018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7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7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direkten Ergebnisse </a:t>
              </a:r>
              <a:r>
                <a:rPr lang="de-DE" sz="7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liefern Eure Aktivitäten?</a:t>
              </a:r>
            </a:p>
          </p:txBody>
        </p:sp>
        <p:sp>
          <p:nvSpPr>
            <p:cNvPr id="48" name="Rounded Rectangle 39">
              <a:extLst>
                <a:ext uri="{FF2B5EF4-FFF2-40B4-BE49-F238E27FC236}">
                  <a16:creationId xmlns:a16="http://schemas.microsoft.com/office/drawing/2014/main" id="{71D96F93-E063-6544-8C26-683EE6BC29BA}"/>
                </a:ext>
              </a:extLst>
            </p:cNvPr>
            <p:cNvSpPr/>
            <p:nvPr/>
          </p:nvSpPr>
          <p:spPr>
            <a:xfrm>
              <a:off x="7731964" y="2483491"/>
              <a:ext cx="1269217" cy="1505456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7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7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individuellen Veränderungen </a:t>
              </a:r>
              <a:r>
                <a:rPr lang="de-DE" sz="7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ergeben sich für Eure Zielgruppe?</a:t>
              </a:r>
            </a:p>
          </p:txBody>
        </p:sp>
        <p:cxnSp>
          <p:nvCxnSpPr>
            <p:cNvPr id="49" name="Straight Arrow Connector 40">
              <a:extLst>
                <a:ext uri="{FF2B5EF4-FFF2-40B4-BE49-F238E27FC236}">
                  <a16:creationId xmlns:a16="http://schemas.microsoft.com/office/drawing/2014/main" id="{B459EF15-70E6-DB4A-83BC-5D352A4D60DC}"/>
                </a:ext>
              </a:extLst>
            </p:cNvPr>
            <p:cNvCxnSpPr>
              <a:cxnSpLocks/>
            </p:cNvCxnSpPr>
            <p:nvPr/>
          </p:nvCxnSpPr>
          <p:spPr>
            <a:xfrm>
              <a:off x="4864710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1">
              <a:extLst>
                <a:ext uri="{FF2B5EF4-FFF2-40B4-BE49-F238E27FC236}">
                  <a16:creationId xmlns:a16="http://schemas.microsoft.com/office/drawing/2014/main" id="{C6915289-2423-804D-AD2A-D7D86D0DA38C}"/>
                </a:ext>
              </a:extLst>
            </p:cNvPr>
            <p:cNvCxnSpPr>
              <a:cxnSpLocks/>
            </p:cNvCxnSpPr>
            <p:nvPr/>
          </p:nvCxnSpPr>
          <p:spPr>
            <a:xfrm>
              <a:off x="7623512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42">
              <a:extLst>
                <a:ext uri="{FF2B5EF4-FFF2-40B4-BE49-F238E27FC236}">
                  <a16:creationId xmlns:a16="http://schemas.microsoft.com/office/drawing/2014/main" id="{B64CE673-F515-C94C-94BB-A5B6E2D719E4}"/>
                </a:ext>
              </a:extLst>
            </p:cNvPr>
            <p:cNvCxnSpPr>
              <a:cxnSpLocks/>
            </p:cNvCxnSpPr>
            <p:nvPr/>
          </p:nvCxnSpPr>
          <p:spPr>
            <a:xfrm>
              <a:off x="9002544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AutoShape 7">
              <a:extLst>
                <a:ext uri="{FF2B5EF4-FFF2-40B4-BE49-F238E27FC236}">
                  <a16:creationId xmlns:a16="http://schemas.microsoft.com/office/drawing/2014/main" id="{D818825B-14BC-B644-B183-8CB14E48C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1941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4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90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Input</a:t>
              </a:r>
            </a:p>
          </p:txBody>
        </p:sp>
        <p:sp>
          <p:nvSpPr>
            <p:cNvPr id="53" name="Rounded Rectangle 32">
              <a:extLst>
                <a:ext uri="{FF2B5EF4-FFF2-40B4-BE49-F238E27FC236}">
                  <a16:creationId xmlns:a16="http://schemas.microsoft.com/office/drawing/2014/main" id="{7F4F215C-85EE-AC49-ADDF-135B8FC3441F}"/>
                </a:ext>
              </a:extLst>
            </p:cNvPr>
            <p:cNvSpPr/>
            <p:nvPr/>
          </p:nvSpPr>
          <p:spPr>
            <a:xfrm>
              <a:off x="4971941" y="2490213"/>
              <a:ext cx="1269217" cy="1492019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7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700" b="1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Ressourcen</a:t>
              </a:r>
              <a:r>
                <a:rPr lang="de-DE" sz="7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benötigt Ihr für Eure Aktivitäten? </a:t>
              </a:r>
            </a:p>
          </p:txBody>
        </p:sp>
        <p:cxnSp>
          <p:nvCxnSpPr>
            <p:cNvPr id="54" name="Straight Arrow Connector 40">
              <a:extLst>
                <a:ext uri="{FF2B5EF4-FFF2-40B4-BE49-F238E27FC236}">
                  <a16:creationId xmlns:a16="http://schemas.microsoft.com/office/drawing/2014/main" id="{EE50E68A-5BBD-9341-9428-4F30463BB712}"/>
                </a:ext>
              </a:extLst>
            </p:cNvPr>
            <p:cNvCxnSpPr>
              <a:cxnSpLocks/>
            </p:cNvCxnSpPr>
            <p:nvPr/>
          </p:nvCxnSpPr>
          <p:spPr>
            <a:xfrm>
              <a:off x="6239993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FDD84EEA-290B-A042-A983-1CA80B4E188B}"/>
              </a:ext>
            </a:extLst>
          </p:cNvPr>
          <p:cNvSpPr/>
          <p:nvPr/>
        </p:nvSpPr>
        <p:spPr>
          <a:xfrm>
            <a:off x="669636" y="3357418"/>
            <a:ext cx="7532255" cy="12428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718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784F8-F9FA-A74C-83C0-21F0741A6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 verschiedene Dimensionen zu denken hilft Euch, Eure Programme zu erfassen (I)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5E51489-98F3-BF45-8F57-FC377E82AD56}"/>
              </a:ext>
            </a:extLst>
          </p:cNvPr>
          <p:cNvGrpSpPr/>
          <p:nvPr/>
        </p:nvGrpSpPr>
        <p:grpSpPr>
          <a:xfrm>
            <a:off x="359410" y="1179393"/>
            <a:ext cx="3886823" cy="3330465"/>
            <a:chOff x="6593709" y="1567214"/>
            <a:chExt cx="4369641" cy="4440620"/>
          </a:xfrm>
        </p:grpSpPr>
        <p:sp>
          <p:nvSpPr>
            <p:cNvPr id="21" name="AutoShape 7">
              <a:extLst>
                <a:ext uri="{FF2B5EF4-FFF2-40B4-BE49-F238E27FC236}">
                  <a16:creationId xmlns:a16="http://schemas.microsoft.com/office/drawing/2014/main" id="{BEC5EA9B-18A0-6E45-A070-AB59AE28B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2463" y="2760211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4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Input</a:t>
              </a:r>
            </a:p>
          </p:txBody>
        </p:sp>
        <p:sp>
          <p:nvSpPr>
            <p:cNvPr id="22" name="AutoShape 7">
              <a:extLst>
                <a:ext uri="{FF2B5EF4-FFF2-40B4-BE49-F238E27FC236}">
                  <a16:creationId xmlns:a16="http://schemas.microsoft.com/office/drawing/2014/main" id="{CBDE0E9F-9C60-A745-B1F4-31E6D437F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2090" y="2760211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6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Output</a:t>
              </a:r>
            </a:p>
          </p:txBody>
        </p:sp>
        <p:sp>
          <p:nvSpPr>
            <p:cNvPr id="23" name="AutoShape 7">
              <a:extLst>
                <a:ext uri="{FF2B5EF4-FFF2-40B4-BE49-F238E27FC236}">
                  <a16:creationId xmlns:a16="http://schemas.microsoft.com/office/drawing/2014/main" id="{AD92D9C1-2743-4541-8E52-7D6A6B1D2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1717" y="2760211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002060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Outcomes</a:t>
              </a:r>
            </a:p>
          </p:txBody>
        </p:sp>
        <p:sp>
          <p:nvSpPr>
            <p:cNvPr id="24" name="TextBox 59">
              <a:extLst>
                <a:ext uri="{FF2B5EF4-FFF2-40B4-BE49-F238E27FC236}">
                  <a16:creationId xmlns:a16="http://schemas.microsoft.com/office/drawing/2014/main" id="{5347435C-0BA4-A24E-946A-CB8FD33BB1BB}"/>
                </a:ext>
              </a:extLst>
            </p:cNvPr>
            <p:cNvSpPr txBox="1"/>
            <p:nvPr/>
          </p:nvSpPr>
          <p:spPr>
            <a:xfrm>
              <a:off x="6734446" y="3350395"/>
              <a:ext cx="400648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de-DE" sz="90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Zielgruppe 1 – z.B. Konsument:innen </a:t>
              </a:r>
            </a:p>
          </p:txBody>
        </p:sp>
        <p:sp>
          <p:nvSpPr>
            <p:cNvPr id="25" name="TextBox 60">
              <a:extLst>
                <a:ext uri="{FF2B5EF4-FFF2-40B4-BE49-F238E27FC236}">
                  <a16:creationId xmlns:a16="http://schemas.microsoft.com/office/drawing/2014/main" id="{B7682318-4A1F-3349-9131-E3B4D26A7BEA}"/>
                </a:ext>
              </a:extLst>
            </p:cNvPr>
            <p:cNvSpPr txBox="1"/>
            <p:nvPr/>
          </p:nvSpPr>
          <p:spPr>
            <a:xfrm>
              <a:off x="6734446" y="4732717"/>
              <a:ext cx="411255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de-DE" sz="90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Zielgruppe 2 – z.B. Lebensmittelgeschäfte </a:t>
              </a:r>
            </a:p>
          </p:txBody>
        </p:sp>
        <p:sp>
          <p:nvSpPr>
            <p:cNvPr id="26" name="Rounded Rectangle 61">
              <a:extLst>
                <a:ext uri="{FF2B5EF4-FFF2-40B4-BE49-F238E27FC236}">
                  <a16:creationId xmlns:a16="http://schemas.microsoft.com/office/drawing/2014/main" id="{4D591433-574A-CD4B-8657-5D75EFC7A040}"/>
                </a:ext>
              </a:extLst>
            </p:cNvPr>
            <p:cNvSpPr/>
            <p:nvPr/>
          </p:nvSpPr>
          <p:spPr>
            <a:xfrm>
              <a:off x="6712463" y="3638250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27" name="Rounded Rectangle 62">
              <a:extLst>
                <a:ext uri="{FF2B5EF4-FFF2-40B4-BE49-F238E27FC236}">
                  <a16:creationId xmlns:a16="http://schemas.microsoft.com/office/drawing/2014/main" id="{7288DFBC-7963-3242-B9EB-060F59613688}"/>
                </a:ext>
              </a:extLst>
            </p:cNvPr>
            <p:cNvSpPr/>
            <p:nvPr/>
          </p:nvSpPr>
          <p:spPr>
            <a:xfrm>
              <a:off x="6712463" y="5022314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28" name="Rounded Rectangle 63">
              <a:extLst>
                <a:ext uri="{FF2B5EF4-FFF2-40B4-BE49-F238E27FC236}">
                  <a16:creationId xmlns:a16="http://schemas.microsoft.com/office/drawing/2014/main" id="{A0D1F0F4-EBBC-064C-8E39-C196EA4FEE59}"/>
                </a:ext>
              </a:extLst>
            </p:cNvPr>
            <p:cNvSpPr/>
            <p:nvPr/>
          </p:nvSpPr>
          <p:spPr>
            <a:xfrm>
              <a:off x="8092090" y="3638250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29" name="Rounded Rectangle 64">
              <a:extLst>
                <a:ext uri="{FF2B5EF4-FFF2-40B4-BE49-F238E27FC236}">
                  <a16:creationId xmlns:a16="http://schemas.microsoft.com/office/drawing/2014/main" id="{FCD5CAA8-EDAE-1844-9608-2F42E0F53D5D}"/>
                </a:ext>
              </a:extLst>
            </p:cNvPr>
            <p:cNvSpPr/>
            <p:nvPr/>
          </p:nvSpPr>
          <p:spPr>
            <a:xfrm>
              <a:off x="9471717" y="3638250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30" name="Straight Arrow Connector 65">
              <a:extLst>
                <a:ext uri="{FF2B5EF4-FFF2-40B4-BE49-F238E27FC236}">
                  <a16:creationId xmlns:a16="http://schemas.microsoft.com/office/drawing/2014/main" id="{283691B0-44D6-5B44-A91B-C740A827AB82}"/>
                </a:ext>
              </a:extLst>
            </p:cNvPr>
            <p:cNvCxnSpPr>
              <a:cxnSpLocks/>
            </p:cNvCxnSpPr>
            <p:nvPr/>
          </p:nvCxnSpPr>
          <p:spPr>
            <a:xfrm>
              <a:off x="7980515" y="4131010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66">
              <a:extLst>
                <a:ext uri="{FF2B5EF4-FFF2-40B4-BE49-F238E27FC236}">
                  <a16:creationId xmlns:a16="http://schemas.microsoft.com/office/drawing/2014/main" id="{1C90CD0D-28C5-074C-9BF5-B54676A8A8A9}"/>
                </a:ext>
              </a:extLst>
            </p:cNvPr>
            <p:cNvCxnSpPr>
              <a:cxnSpLocks/>
            </p:cNvCxnSpPr>
            <p:nvPr/>
          </p:nvCxnSpPr>
          <p:spPr>
            <a:xfrm>
              <a:off x="9363265" y="4131010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ounded Rectangle 67">
              <a:extLst>
                <a:ext uri="{FF2B5EF4-FFF2-40B4-BE49-F238E27FC236}">
                  <a16:creationId xmlns:a16="http://schemas.microsoft.com/office/drawing/2014/main" id="{A9B39DAB-82AD-6B4C-B573-F2CE80F99836}"/>
                </a:ext>
              </a:extLst>
            </p:cNvPr>
            <p:cNvSpPr/>
            <p:nvPr/>
          </p:nvSpPr>
          <p:spPr>
            <a:xfrm>
              <a:off x="8092090" y="5022314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33" name="Rounded Rectangle 68">
              <a:extLst>
                <a:ext uri="{FF2B5EF4-FFF2-40B4-BE49-F238E27FC236}">
                  <a16:creationId xmlns:a16="http://schemas.microsoft.com/office/drawing/2014/main" id="{5C0F1C8B-87EB-1B49-9494-6BBB68553A09}"/>
                </a:ext>
              </a:extLst>
            </p:cNvPr>
            <p:cNvSpPr/>
            <p:nvPr/>
          </p:nvSpPr>
          <p:spPr>
            <a:xfrm>
              <a:off x="9471717" y="5022314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34" name="Straight Arrow Connector 69">
              <a:extLst>
                <a:ext uri="{FF2B5EF4-FFF2-40B4-BE49-F238E27FC236}">
                  <a16:creationId xmlns:a16="http://schemas.microsoft.com/office/drawing/2014/main" id="{CE689531-6DFB-C14A-8525-73058193069C}"/>
                </a:ext>
              </a:extLst>
            </p:cNvPr>
            <p:cNvCxnSpPr>
              <a:cxnSpLocks/>
            </p:cNvCxnSpPr>
            <p:nvPr/>
          </p:nvCxnSpPr>
          <p:spPr>
            <a:xfrm>
              <a:off x="7980515" y="5515074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70">
              <a:extLst>
                <a:ext uri="{FF2B5EF4-FFF2-40B4-BE49-F238E27FC236}">
                  <a16:creationId xmlns:a16="http://schemas.microsoft.com/office/drawing/2014/main" id="{6580E849-ACC9-E949-9F7C-41C8411CBD58}"/>
                </a:ext>
              </a:extLst>
            </p:cNvPr>
            <p:cNvCxnSpPr>
              <a:cxnSpLocks/>
            </p:cNvCxnSpPr>
            <p:nvPr/>
          </p:nvCxnSpPr>
          <p:spPr>
            <a:xfrm>
              <a:off x="9363265" y="5515074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F8332223-6F49-6543-99AE-112F7174DC8B}"/>
                </a:ext>
              </a:extLst>
            </p:cNvPr>
            <p:cNvSpPr txBox="1">
              <a:spLocks/>
            </p:cNvSpPr>
            <p:nvPr/>
          </p:nvSpPr>
          <p:spPr>
            <a:xfrm>
              <a:off x="6593709" y="1567214"/>
              <a:ext cx="4369641" cy="1113781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400" dirty="0">
                  <a:solidFill>
                    <a:srgbClr val="00438C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Option A: Zielgruppen</a:t>
              </a:r>
            </a:p>
            <a:p>
              <a:pPr marL="0" indent="0">
                <a:buNone/>
              </a:pPr>
              <a:r>
                <a:rPr lang="de-DE" sz="1200" dirty="0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Falls Ihr mehrere Zielgruppen habt, kann es auch helfen Input, Output und Outcomes nach diesen zu unterscheiden.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2169B32C-6D44-9044-B8C3-0587D9001E41}"/>
              </a:ext>
            </a:extLst>
          </p:cNvPr>
          <p:cNvGrpSpPr/>
          <p:nvPr/>
        </p:nvGrpSpPr>
        <p:grpSpPr>
          <a:xfrm>
            <a:off x="4897769" y="1179393"/>
            <a:ext cx="3886823" cy="3330465"/>
            <a:chOff x="6593709" y="1567214"/>
            <a:chExt cx="4369641" cy="4440620"/>
          </a:xfrm>
        </p:grpSpPr>
        <p:sp>
          <p:nvSpPr>
            <p:cNvPr id="50" name="AutoShape 7">
              <a:extLst>
                <a:ext uri="{FF2B5EF4-FFF2-40B4-BE49-F238E27FC236}">
                  <a16:creationId xmlns:a16="http://schemas.microsoft.com/office/drawing/2014/main" id="{5D6904BC-A2A4-3E42-B375-FEB5E64AD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2463" y="2760211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4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Input</a:t>
              </a:r>
            </a:p>
          </p:txBody>
        </p:sp>
        <p:sp>
          <p:nvSpPr>
            <p:cNvPr id="51" name="AutoShape 7">
              <a:extLst>
                <a:ext uri="{FF2B5EF4-FFF2-40B4-BE49-F238E27FC236}">
                  <a16:creationId xmlns:a16="http://schemas.microsoft.com/office/drawing/2014/main" id="{7F9CF0B3-CFE7-9F46-9CBE-F9E2CC35F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2090" y="2760211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6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Output</a:t>
              </a:r>
            </a:p>
          </p:txBody>
        </p:sp>
        <p:sp>
          <p:nvSpPr>
            <p:cNvPr id="52" name="AutoShape 7">
              <a:extLst>
                <a:ext uri="{FF2B5EF4-FFF2-40B4-BE49-F238E27FC236}">
                  <a16:creationId xmlns:a16="http://schemas.microsoft.com/office/drawing/2014/main" id="{9F0DC879-EABB-794F-9F5F-9E928BCA3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1717" y="2760211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002060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Outcomes</a:t>
              </a:r>
            </a:p>
          </p:txBody>
        </p:sp>
        <p:sp>
          <p:nvSpPr>
            <p:cNvPr id="53" name="TextBox 59">
              <a:extLst>
                <a:ext uri="{FF2B5EF4-FFF2-40B4-BE49-F238E27FC236}">
                  <a16:creationId xmlns:a16="http://schemas.microsoft.com/office/drawing/2014/main" id="{22E0DB63-430A-5E44-BC3C-9D364813379D}"/>
                </a:ext>
              </a:extLst>
            </p:cNvPr>
            <p:cNvSpPr txBox="1"/>
            <p:nvPr/>
          </p:nvSpPr>
          <p:spPr>
            <a:xfrm>
              <a:off x="6734446" y="3350395"/>
              <a:ext cx="400648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de-DE" sz="90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Aktivität 1 – z.B. Vertrieb von nachhaltigen Verpackungen</a:t>
              </a:r>
            </a:p>
          </p:txBody>
        </p:sp>
        <p:sp>
          <p:nvSpPr>
            <p:cNvPr id="54" name="TextBox 60">
              <a:extLst>
                <a:ext uri="{FF2B5EF4-FFF2-40B4-BE49-F238E27FC236}">
                  <a16:creationId xmlns:a16="http://schemas.microsoft.com/office/drawing/2014/main" id="{5F895877-64B7-E54F-BBE9-1E1F6DE863CD}"/>
                </a:ext>
              </a:extLst>
            </p:cNvPr>
            <p:cNvSpPr txBox="1"/>
            <p:nvPr/>
          </p:nvSpPr>
          <p:spPr>
            <a:xfrm>
              <a:off x="6734446" y="4732717"/>
              <a:ext cx="411255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de-DE" sz="90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Aktivität 2 – z.B. Bildungsangebote für Konsument:innen </a:t>
              </a:r>
            </a:p>
          </p:txBody>
        </p:sp>
        <p:sp>
          <p:nvSpPr>
            <p:cNvPr id="55" name="Rounded Rectangle 61">
              <a:extLst>
                <a:ext uri="{FF2B5EF4-FFF2-40B4-BE49-F238E27FC236}">
                  <a16:creationId xmlns:a16="http://schemas.microsoft.com/office/drawing/2014/main" id="{5728F233-2968-BE42-881A-F55245E67789}"/>
                </a:ext>
              </a:extLst>
            </p:cNvPr>
            <p:cNvSpPr/>
            <p:nvPr/>
          </p:nvSpPr>
          <p:spPr>
            <a:xfrm>
              <a:off x="6712463" y="3638250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56" name="Rounded Rectangle 62">
              <a:extLst>
                <a:ext uri="{FF2B5EF4-FFF2-40B4-BE49-F238E27FC236}">
                  <a16:creationId xmlns:a16="http://schemas.microsoft.com/office/drawing/2014/main" id="{E0229C0F-72F2-704C-9D41-EB399077E68C}"/>
                </a:ext>
              </a:extLst>
            </p:cNvPr>
            <p:cNvSpPr/>
            <p:nvPr/>
          </p:nvSpPr>
          <p:spPr>
            <a:xfrm>
              <a:off x="6712463" y="5022314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57" name="Rounded Rectangle 63">
              <a:extLst>
                <a:ext uri="{FF2B5EF4-FFF2-40B4-BE49-F238E27FC236}">
                  <a16:creationId xmlns:a16="http://schemas.microsoft.com/office/drawing/2014/main" id="{B9F42B04-879E-5F4F-9A90-4FE17ABFF45C}"/>
                </a:ext>
              </a:extLst>
            </p:cNvPr>
            <p:cNvSpPr/>
            <p:nvPr/>
          </p:nvSpPr>
          <p:spPr>
            <a:xfrm>
              <a:off x="8092090" y="3638250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58" name="Rounded Rectangle 64">
              <a:extLst>
                <a:ext uri="{FF2B5EF4-FFF2-40B4-BE49-F238E27FC236}">
                  <a16:creationId xmlns:a16="http://schemas.microsoft.com/office/drawing/2014/main" id="{1135AFDC-41DD-5642-86B8-6B9291A19FFE}"/>
                </a:ext>
              </a:extLst>
            </p:cNvPr>
            <p:cNvSpPr/>
            <p:nvPr/>
          </p:nvSpPr>
          <p:spPr>
            <a:xfrm>
              <a:off x="9471717" y="3638250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59" name="Straight Arrow Connector 65">
              <a:extLst>
                <a:ext uri="{FF2B5EF4-FFF2-40B4-BE49-F238E27FC236}">
                  <a16:creationId xmlns:a16="http://schemas.microsoft.com/office/drawing/2014/main" id="{C454F82D-F087-244A-A8E0-A181EC49EEF9}"/>
                </a:ext>
              </a:extLst>
            </p:cNvPr>
            <p:cNvCxnSpPr>
              <a:cxnSpLocks/>
            </p:cNvCxnSpPr>
            <p:nvPr/>
          </p:nvCxnSpPr>
          <p:spPr>
            <a:xfrm>
              <a:off x="7980515" y="4131010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66">
              <a:extLst>
                <a:ext uri="{FF2B5EF4-FFF2-40B4-BE49-F238E27FC236}">
                  <a16:creationId xmlns:a16="http://schemas.microsoft.com/office/drawing/2014/main" id="{A2EAB1BD-F3D9-674B-AC74-8EF358E84C46}"/>
                </a:ext>
              </a:extLst>
            </p:cNvPr>
            <p:cNvCxnSpPr>
              <a:cxnSpLocks/>
            </p:cNvCxnSpPr>
            <p:nvPr/>
          </p:nvCxnSpPr>
          <p:spPr>
            <a:xfrm>
              <a:off x="9363265" y="4131010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7">
              <a:extLst>
                <a:ext uri="{FF2B5EF4-FFF2-40B4-BE49-F238E27FC236}">
                  <a16:creationId xmlns:a16="http://schemas.microsoft.com/office/drawing/2014/main" id="{EE45EA44-AFD0-A846-8185-87D2C1F7D6FE}"/>
                </a:ext>
              </a:extLst>
            </p:cNvPr>
            <p:cNvSpPr/>
            <p:nvPr/>
          </p:nvSpPr>
          <p:spPr>
            <a:xfrm>
              <a:off x="8092090" y="5022314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62" name="Rounded Rectangle 68">
              <a:extLst>
                <a:ext uri="{FF2B5EF4-FFF2-40B4-BE49-F238E27FC236}">
                  <a16:creationId xmlns:a16="http://schemas.microsoft.com/office/drawing/2014/main" id="{9A8FAF91-2FD3-444A-96B6-FF03EFFBEF3B}"/>
                </a:ext>
              </a:extLst>
            </p:cNvPr>
            <p:cNvSpPr/>
            <p:nvPr/>
          </p:nvSpPr>
          <p:spPr>
            <a:xfrm>
              <a:off x="9471717" y="5022314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63" name="Straight Arrow Connector 69">
              <a:extLst>
                <a:ext uri="{FF2B5EF4-FFF2-40B4-BE49-F238E27FC236}">
                  <a16:creationId xmlns:a16="http://schemas.microsoft.com/office/drawing/2014/main" id="{0FB2EDCC-E5CF-424E-A7DF-1B52D52938A2}"/>
                </a:ext>
              </a:extLst>
            </p:cNvPr>
            <p:cNvCxnSpPr>
              <a:cxnSpLocks/>
            </p:cNvCxnSpPr>
            <p:nvPr/>
          </p:nvCxnSpPr>
          <p:spPr>
            <a:xfrm>
              <a:off x="7980515" y="5515074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70">
              <a:extLst>
                <a:ext uri="{FF2B5EF4-FFF2-40B4-BE49-F238E27FC236}">
                  <a16:creationId xmlns:a16="http://schemas.microsoft.com/office/drawing/2014/main" id="{3DBF46B8-E5CE-FF47-9A4D-A5FEE86FB4A6}"/>
                </a:ext>
              </a:extLst>
            </p:cNvPr>
            <p:cNvCxnSpPr>
              <a:cxnSpLocks/>
            </p:cNvCxnSpPr>
            <p:nvPr/>
          </p:nvCxnSpPr>
          <p:spPr>
            <a:xfrm>
              <a:off x="9363265" y="5515074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1F5318D0-A05A-4045-BEFF-330333ADB636}"/>
                </a:ext>
              </a:extLst>
            </p:cNvPr>
            <p:cNvSpPr txBox="1">
              <a:spLocks/>
            </p:cNvSpPr>
            <p:nvPr/>
          </p:nvSpPr>
          <p:spPr>
            <a:xfrm>
              <a:off x="6593709" y="1567214"/>
              <a:ext cx="4369641" cy="1113781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500" dirty="0">
                  <a:solidFill>
                    <a:srgbClr val="00438C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Option B: Aktivitäten</a:t>
              </a:r>
            </a:p>
            <a:p>
              <a:pPr marL="0" indent="0">
                <a:buNone/>
              </a:pPr>
              <a:r>
                <a:rPr lang="de-DE" sz="1275" dirty="0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Input, Output und Outcomes lassen sich leichter identifizieren, wenn Ihr diese nach den einzelnen Aktivitäten aufschlüsselt.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06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draußen, Gruppe, Foto enthält.&#10;&#10;Automatisch generierte Beschreibung">
            <a:extLst>
              <a:ext uri="{FF2B5EF4-FFF2-40B4-BE49-F238E27FC236}">
                <a16:creationId xmlns:a16="http://schemas.microsoft.com/office/drawing/2014/main" id="{033B0E88-F816-854E-97EC-6CEC4EFB1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8"/>
          <a:stretch/>
        </p:blipFill>
        <p:spPr>
          <a:xfrm>
            <a:off x="267037" y="1365531"/>
            <a:ext cx="3943350" cy="3161236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57612C0-CFFD-6449-9958-558A6F1C8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038" y="1365531"/>
            <a:ext cx="3943350" cy="316123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8E6898-CA05-CB4B-AB16-0F85F4C5B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 wir sind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C17F2D-C8A8-FD41-BB3D-38B33356F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3168033"/>
            <a:ext cx="3943350" cy="13634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dirty="0"/>
              <a:t>Wir sind ein deutschlandweites Netzwerk von über 1,700 </a:t>
            </a:r>
            <a:r>
              <a:rPr lang="de-DE" dirty="0" err="1"/>
              <a:t>Datenwissenschaftler:innen</a:t>
            </a:r>
            <a:r>
              <a:rPr lang="de-DE" dirty="0"/>
              <a:t>, die die Welt durch und mit Daten verbessern wollen. </a:t>
            </a:r>
          </a:p>
          <a:p>
            <a:pPr marL="0" indent="0">
              <a:buNone/>
            </a:pPr>
            <a:r>
              <a:rPr lang="de-DE" dirty="0">
                <a:solidFill>
                  <a:srgbClr val="125299"/>
                </a:solidFill>
              </a:rPr>
              <a:t>#</a:t>
            </a:r>
            <a:r>
              <a:rPr lang="de-DE" i="1" dirty="0" err="1">
                <a:solidFill>
                  <a:srgbClr val="125299"/>
                </a:solidFill>
              </a:rPr>
              <a:t>MetaWeltretter</a:t>
            </a:r>
            <a:endParaRPr lang="de-DE" i="1" dirty="0">
              <a:solidFill>
                <a:srgbClr val="125299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352BE9C-8BD0-BA4F-8B91-2A1AA0E57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519" y="1365532"/>
            <a:ext cx="1745081" cy="134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57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toShape 7">
            <a:extLst>
              <a:ext uri="{FF2B5EF4-FFF2-40B4-BE49-F238E27FC236}">
                <a16:creationId xmlns:a16="http://schemas.microsoft.com/office/drawing/2014/main" id="{87CCF307-DC27-9244-BEA9-792B45715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96" y="2074143"/>
            <a:ext cx="3656005" cy="378000"/>
          </a:xfrm>
          <a:prstGeom prst="chevron">
            <a:avLst>
              <a:gd name="adj" fmla="val 19167"/>
            </a:avLst>
          </a:prstGeom>
          <a:solidFill>
            <a:srgbClr val="002060"/>
          </a:solidFill>
          <a:ln w="12700" algn="ctr">
            <a:noFill/>
            <a:miter lim="800000"/>
            <a:headEnd/>
            <a:tailEnd/>
          </a:ln>
        </p:spPr>
        <p:txBody>
          <a:bodyPr lIns="0" tIns="31550" rIns="0" bIns="31550" anchor="ctr"/>
          <a:lstStyle/>
          <a:p>
            <a:pPr algn="ctr" eaLnBrk="0" hangingPunct="0">
              <a:lnSpc>
                <a:spcPct val="85000"/>
              </a:lnSpc>
              <a:spcAft>
                <a:spcPts val="138"/>
              </a:spcAft>
            </a:pPr>
            <a:r>
              <a:rPr lang="de-DE" sz="1050" kern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Outcomes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B784F8-F9FA-A74C-83C0-21F0741A6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Über verschiedene Dimensionen zu denken hilft Euch, Eure Programme zu erfassen (II)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8332223-6F49-6543-99AE-112F7174DC8B}"/>
              </a:ext>
            </a:extLst>
          </p:cNvPr>
          <p:cNvSpPr txBox="1">
            <a:spLocks/>
          </p:cNvSpPr>
          <p:nvPr/>
        </p:nvSpPr>
        <p:spPr>
          <a:xfrm>
            <a:off x="359410" y="1179393"/>
            <a:ext cx="3886823" cy="835336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>
                <a:solidFill>
                  <a:srgbClr val="00438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Option C: Fristigkeit</a:t>
            </a:r>
          </a:p>
          <a:p>
            <a:pPr marL="0" indent="0">
              <a:buNone/>
            </a:pPr>
            <a:r>
              <a:rPr lang="de-DE" sz="12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Gerade Outcomes sind oft schwer zu definieren. Überlegt Euch, welche Outcomes kurz-, mittel und langfristig entstehen.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2169B32C-6D44-9044-B8C3-0587D9001E41}"/>
              </a:ext>
            </a:extLst>
          </p:cNvPr>
          <p:cNvGrpSpPr/>
          <p:nvPr/>
        </p:nvGrpSpPr>
        <p:grpSpPr>
          <a:xfrm>
            <a:off x="4897769" y="1179392"/>
            <a:ext cx="3886823" cy="2292418"/>
            <a:chOff x="6593709" y="1567213"/>
            <a:chExt cx="4369641" cy="3056557"/>
          </a:xfrm>
        </p:grpSpPr>
        <p:sp>
          <p:nvSpPr>
            <p:cNvPr id="50" name="AutoShape 7">
              <a:extLst>
                <a:ext uri="{FF2B5EF4-FFF2-40B4-BE49-F238E27FC236}">
                  <a16:creationId xmlns:a16="http://schemas.microsoft.com/office/drawing/2014/main" id="{5D6904BC-A2A4-3E42-B375-FEB5E64AD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2463" y="2760211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Herausforderung</a:t>
              </a:r>
            </a:p>
          </p:txBody>
        </p:sp>
        <p:sp>
          <p:nvSpPr>
            <p:cNvPr id="52" name="AutoShape 7">
              <a:extLst>
                <a:ext uri="{FF2B5EF4-FFF2-40B4-BE49-F238E27FC236}">
                  <a16:creationId xmlns:a16="http://schemas.microsoft.com/office/drawing/2014/main" id="{9F0DC879-EABB-794F-9F5F-9E928BCA3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1717" y="2760211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tx2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Impact</a:t>
              </a:r>
            </a:p>
          </p:txBody>
        </p:sp>
        <p:sp>
          <p:nvSpPr>
            <p:cNvPr id="55" name="Rounded Rectangle 61">
              <a:extLst>
                <a:ext uri="{FF2B5EF4-FFF2-40B4-BE49-F238E27FC236}">
                  <a16:creationId xmlns:a16="http://schemas.microsoft.com/office/drawing/2014/main" id="{5728F233-2968-BE42-881A-F55245E67789}"/>
                </a:ext>
              </a:extLst>
            </p:cNvPr>
            <p:cNvSpPr/>
            <p:nvPr/>
          </p:nvSpPr>
          <p:spPr>
            <a:xfrm>
              <a:off x="6712463" y="3638250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58" name="Rounded Rectangle 64">
              <a:extLst>
                <a:ext uri="{FF2B5EF4-FFF2-40B4-BE49-F238E27FC236}">
                  <a16:creationId xmlns:a16="http://schemas.microsoft.com/office/drawing/2014/main" id="{1135AFDC-41DD-5642-86B8-6B9291A19FFE}"/>
                </a:ext>
              </a:extLst>
            </p:cNvPr>
            <p:cNvSpPr/>
            <p:nvPr/>
          </p:nvSpPr>
          <p:spPr>
            <a:xfrm>
              <a:off x="9471717" y="3638250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1F5318D0-A05A-4045-BEFF-330333ADB636}"/>
                </a:ext>
              </a:extLst>
            </p:cNvPr>
            <p:cNvSpPr txBox="1">
              <a:spLocks/>
            </p:cNvSpPr>
            <p:nvPr/>
          </p:nvSpPr>
          <p:spPr>
            <a:xfrm>
              <a:off x="6593709" y="1567213"/>
              <a:ext cx="4369641" cy="1192988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fontScale="7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2000" dirty="0">
                  <a:solidFill>
                    <a:srgbClr val="00438C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Option D: </a:t>
              </a:r>
              <a:r>
                <a:rPr lang="de-DE" sz="2000" dirty="0" err="1">
                  <a:solidFill>
                    <a:srgbClr val="00438C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Cha</a:t>
              </a:r>
              <a:r>
                <a:rPr lang="de-DE" sz="2000" dirty="0">
                  <a:solidFill>
                    <a:srgbClr val="00438C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de-DE" sz="2000" dirty="0" err="1">
                  <a:solidFill>
                    <a:srgbClr val="00438C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Cha</a:t>
              </a:r>
              <a:r>
                <a:rPr lang="de-DE" sz="2000" dirty="0">
                  <a:solidFill>
                    <a:srgbClr val="00438C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de-DE" sz="2000" dirty="0" err="1">
                  <a:solidFill>
                    <a:srgbClr val="00438C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Cha</a:t>
              </a:r>
              <a:endParaRPr lang="de-DE" sz="2000" dirty="0">
                <a:solidFill>
                  <a:srgbClr val="00438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marL="0" indent="0">
                <a:buNone/>
              </a:pPr>
              <a:r>
                <a:rPr lang="de-DE" sz="1700" dirty="0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Es kann helfen, Herausforderung und Impact zu </a:t>
              </a:r>
              <a:r>
                <a:rPr lang="de-DE" sz="1700" dirty="0" err="1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defi</a:t>
              </a:r>
              <a:r>
                <a:rPr lang="de-DE" sz="1700" dirty="0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-nieren, schrittweise Input, Output und Outcomes herzu-leiten und dann Zielgruppen und Aktivitäten zu überprüfen.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EF72901-B6E4-3143-87F0-9589CDE9C53A}"/>
              </a:ext>
            </a:extLst>
          </p:cNvPr>
          <p:cNvGrpSpPr/>
          <p:nvPr/>
        </p:nvGrpSpPr>
        <p:grpSpPr>
          <a:xfrm>
            <a:off x="484595" y="2516781"/>
            <a:ext cx="3636452" cy="953184"/>
            <a:chOff x="1149130" y="3355708"/>
            <a:chExt cx="4006486" cy="1270912"/>
          </a:xfrm>
        </p:grpSpPr>
        <p:sp>
          <p:nvSpPr>
            <p:cNvPr id="40" name="TextBox 26">
              <a:extLst>
                <a:ext uri="{FF2B5EF4-FFF2-40B4-BE49-F238E27FC236}">
                  <a16:creationId xmlns:a16="http://schemas.microsoft.com/office/drawing/2014/main" id="{C9DE2341-2D00-4347-AF71-6E83E7A38BAD}"/>
                </a:ext>
              </a:extLst>
            </p:cNvPr>
            <p:cNvSpPr txBox="1"/>
            <p:nvPr/>
          </p:nvSpPr>
          <p:spPr>
            <a:xfrm>
              <a:off x="1149130" y="3355708"/>
              <a:ext cx="126921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50"/>
                </a:spcAft>
              </a:pPr>
              <a:r>
                <a:rPr lang="de-DE" sz="90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Kurzfristig</a:t>
              </a:r>
            </a:p>
          </p:txBody>
        </p:sp>
        <p:sp>
          <p:nvSpPr>
            <p:cNvPr id="41" name="Rounded Rectangle 39">
              <a:extLst>
                <a:ext uri="{FF2B5EF4-FFF2-40B4-BE49-F238E27FC236}">
                  <a16:creationId xmlns:a16="http://schemas.microsoft.com/office/drawing/2014/main" id="{2BCA2147-E30A-7A41-B0B7-DB1121707BFB}"/>
                </a:ext>
              </a:extLst>
            </p:cNvPr>
            <p:cNvSpPr/>
            <p:nvPr/>
          </p:nvSpPr>
          <p:spPr>
            <a:xfrm>
              <a:off x="3886399" y="3641100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42" name="Rounded Rectangle 42">
              <a:extLst>
                <a:ext uri="{FF2B5EF4-FFF2-40B4-BE49-F238E27FC236}">
                  <a16:creationId xmlns:a16="http://schemas.microsoft.com/office/drawing/2014/main" id="{EECCB5B4-0D18-BA42-820F-93CEC1CABF2F}"/>
                </a:ext>
              </a:extLst>
            </p:cNvPr>
            <p:cNvSpPr/>
            <p:nvPr/>
          </p:nvSpPr>
          <p:spPr>
            <a:xfrm>
              <a:off x="1149130" y="3641100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43" name="Rounded Rectangle 49">
              <a:extLst>
                <a:ext uri="{FF2B5EF4-FFF2-40B4-BE49-F238E27FC236}">
                  <a16:creationId xmlns:a16="http://schemas.microsoft.com/office/drawing/2014/main" id="{41172E37-DED6-9746-AF7F-8F3252926A90}"/>
                </a:ext>
              </a:extLst>
            </p:cNvPr>
            <p:cNvSpPr/>
            <p:nvPr/>
          </p:nvSpPr>
          <p:spPr>
            <a:xfrm>
              <a:off x="2517764" y="3641100"/>
              <a:ext cx="1269217" cy="985520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9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44" name="TextBox 50">
              <a:extLst>
                <a:ext uri="{FF2B5EF4-FFF2-40B4-BE49-F238E27FC236}">
                  <a16:creationId xmlns:a16="http://schemas.microsoft.com/office/drawing/2014/main" id="{22D1790C-1C2A-8148-9507-58CFF002761D}"/>
                </a:ext>
              </a:extLst>
            </p:cNvPr>
            <p:cNvSpPr txBox="1"/>
            <p:nvPr/>
          </p:nvSpPr>
          <p:spPr>
            <a:xfrm>
              <a:off x="2517764" y="3378965"/>
              <a:ext cx="126921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50"/>
                </a:spcAft>
              </a:pPr>
              <a:r>
                <a:rPr lang="de-DE" sz="90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Mittelfristig</a:t>
              </a:r>
            </a:p>
          </p:txBody>
        </p:sp>
        <p:sp>
          <p:nvSpPr>
            <p:cNvPr id="45" name="TextBox 51">
              <a:extLst>
                <a:ext uri="{FF2B5EF4-FFF2-40B4-BE49-F238E27FC236}">
                  <a16:creationId xmlns:a16="http://schemas.microsoft.com/office/drawing/2014/main" id="{98356D4C-DB3E-6C45-84F7-E688B6F6BB46}"/>
                </a:ext>
              </a:extLst>
            </p:cNvPr>
            <p:cNvSpPr txBox="1"/>
            <p:nvPr/>
          </p:nvSpPr>
          <p:spPr>
            <a:xfrm>
              <a:off x="3886399" y="3378965"/>
              <a:ext cx="126921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50"/>
                </a:spcAft>
              </a:pPr>
              <a:r>
                <a:rPr lang="de-DE" sz="90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Langfristig</a:t>
              </a:r>
            </a:p>
          </p:txBody>
        </p:sp>
        <p:cxnSp>
          <p:nvCxnSpPr>
            <p:cNvPr id="46" name="Straight Arrow Connector 52">
              <a:extLst>
                <a:ext uri="{FF2B5EF4-FFF2-40B4-BE49-F238E27FC236}">
                  <a16:creationId xmlns:a16="http://schemas.microsoft.com/office/drawing/2014/main" id="{A6288E75-567A-A14A-86CA-CBD1190B7171}"/>
                </a:ext>
              </a:extLst>
            </p:cNvPr>
            <p:cNvCxnSpPr>
              <a:cxnSpLocks/>
            </p:cNvCxnSpPr>
            <p:nvPr/>
          </p:nvCxnSpPr>
          <p:spPr>
            <a:xfrm>
              <a:off x="2417916" y="4136323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53">
              <a:extLst>
                <a:ext uri="{FF2B5EF4-FFF2-40B4-BE49-F238E27FC236}">
                  <a16:creationId xmlns:a16="http://schemas.microsoft.com/office/drawing/2014/main" id="{B150690F-C53C-1043-A787-8BA39A9CBC5D}"/>
                </a:ext>
              </a:extLst>
            </p:cNvPr>
            <p:cNvCxnSpPr>
              <a:cxnSpLocks/>
            </p:cNvCxnSpPr>
            <p:nvPr/>
          </p:nvCxnSpPr>
          <p:spPr>
            <a:xfrm>
              <a:off x="3777947" y="4136323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Arrow Connector 112">
            <a:extLst>
              <a:ext uri="{FF2B5EF4-FFF2-40B4-BE49-F238E27FC236}">
                <a16:creationId xmlns:a16="http://schemas.microsoft.com/office/drawing/2014/main" id="{85E6E56F-F180-CA46-B8E7-C0B925802238}"/>
              </a:ext>
            </a:extLst>
          </p:cNvPr>
          <p:cNvCxnSpPr>
            <a:cxnSpLocks/>
          </p:cNvCxnSpPr>
          <p:nvPr/>
        </p:nvCxnSpPr>
        <p:spPr>
          <a:xfrm>
            <a:off x="6150583" y="3108105"/>
            <a:ext cx="395454" cy="0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184">
            <a:extLst>
              <a:ext uri="{FF2B5EF4-FFF2-40B4-BE49-F238E27FC236}">
                <a16:creationId xmlns:a16="http://schemas.microsoft.com/office/drawing/2014/main" id="{D3EE6302-D64D-5E43-B61E-136F6EDF560F}"/>
              </a:ext>
            </a:extLst>
          </p:cNvPr>
          <p:cNvCxnSpPr>
            <a:cxnSpLocks/>
          </p:cNvCxnSpPr>
          <p:nvPr/>
        </p:nvCxnSpPr>
        <p:spPr>
          <a:xfrm>
            <a:off x="7028618" y="3098546"/>
            <a:ext cx="395454" cy="0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Grafik 68" descr="Glühbirne und Zahnrad">
            <a:extLst>
              <a:ext uri="{FF2B5EF4-FFF2-40B4-BE49-F238E27FC236}">
                <a16:creationId xmlns:a16="http://schemas.microsoft.com/office/drawing/2014/main" id="{469E58D2-E0E9-DA4B-BA95-F150851D9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4624" y="2854229"/>
            <a:ext cx="405000" cy="405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A770FF0-8313-A84E-9A28-225BF2B354CE}"/>
              </a:ext>
            </a:extLst>
          </p:cNvPr>
          <p:cNvSpPr/>
          <p:nvPr/>
        </p:nvSpPr>
        <p:spPr>
          <a:xfrm>
            <a:off x="6715657" y="2973246"/>
            <a:ext cx="122934" cy="125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60"/>
          </a:p>
        </p:txBody>
      </p:sp>
      <p:pic>
        <p:nvPicPr>
          <p:cNvPr id="26" name="Grafik 25" descr="Roboter">
            <a:extLst>
              <a:ext uri="{FF2B5EF4-FFF2-40B4-BE49-F238E27FC236}">
                <a16:creationId xmlns:a16="http://schemas.microsoft.com/office/drawing/2014/main" id="{E9C99E76-65EF-7043-A42A-6F9884D8D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8813" y="3748491"/>
            <a:ext cx="914400" cy="914400"/>
          </a:xfrm>
          <a:prstGeom prst="rect">
            <a:avLst/>
          </a:prstGeom>
        </p:spPr>
      </p:pic>
      <p:sp>
        <p:nvSpPr>
          <p:cNvPr id="27" name="Rounded Rectangular Callout 13">
            <a:extLst>
              <a:ext uri="{FF2B5EF4-FFF2-40B4-BE49-F238E27FC236}">
                <a16:creationId xmlns:a16="http://schemas.microsoft.com/office/drawing/2014/main" id="{8C3AD487-A5D5-6D4C-AE69-7654B4D8C329}"/>
              </a:ext>
            </a:extLst>
          </p:cNvPr>
          <p:cNvSpPr/>
          <p:nvPr/>
        </p:nvSpPr>
        <p:spPr>
          <a:xfrm>
            <a:off x="6392849" y="3535909"/>
            <a:ext cx="1572496" cy="475123"/>
          </a:xfrm>
          <a:prstGeom prst="wedgeRoundRectCallout">
            <a:avLst>
              <a:gd name="adj1" fmla="val 48428"/>
              <a:gd name="adj2" fmla="val 8030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Ist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Eure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Wirkungskette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000" b="1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plausibel</a:t>
            </a:r>
            <a:r>
              <a:rPr lang="en-US" sz="1000" b="1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und </a:t>
            </a:r>
            <a:r>
              <a:rPr lang="en-US" sz="1000" b="1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vollständig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6519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8292-FA17-1B40-958A-773F3A20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966" y="1005959"/>
            <a:ext cx="5829300" cy="1262640"/>
          </a:xfrm>
        </p:spPr>
        <p:txBody>
          <a:bodyPr/>
          <a:lstStyle/>
          <a:p>
            <a:r>
              <a:rPr lang="en-US" dirty="0" err="1"/>
              <a:t>Denkaufgabe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8C367-DEDC-2E45-B39F-ED51F3B2F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409" y="2268601"/>
            <a:ext cx="6260054" cy="1945589"/>
          </a:xfrm>
        </p:spPr>
        <p:txBody>
          <a:bodyPr>
            <a:noAutofit/>
          </a:bodyPr>
          <a:lstStyle/>
          <a:p>
            <a:r>
              <a:rPr lang="de-DE" sz="1600" dirty="0" err="1"/>
              <a:t>CorrelAid</a:t>
            </a:r>
            <a:r>
              <a:rPr lang="de-DE" sz="1600" dirty="0"/>
              <a:t> e.V. möchte eine Wirkungskette erarbeiten. Könnt Ihr Helfen? Nutzt die Informationen, die Ihr über </a:t>
            </a:r>
            <a:r>
              <a:rPr lang="de-DE" sz="1600" dirty="0" err="1"/>
              <a:t>CorrelAid</a:t>
            </a:r>
            <a:r>
              <a:rPr lang="de-DE" sz="1600" dirty="0"/>
              <a:t> e.V. habt, um einen ersten Entwurf zu erstellen.</a:t>
            </a:r>
          </a:p>
          <a:p>
            <a:r>
              <a:rPr lang="en-US" sz="1600" i="1" dirty="0"/>
              <a:t>- 10 min 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DB6E6-5860-124A-AF64-740B2D48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97" y="355451"/>
            <a:ext cx="1482639" cy="1029439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A6A8394-D625-A04A-A676-E45E85DE9942}"/>
              </a:ext>
            </a:extLst>
          </p:cNvPr>
          <p:cNvGrpSpPr/>
          <p:nvPr/>
        </p:nvGrpSpPr>
        <p:grpSpPr>
          <a:xfrm>
            <a:off x="252000" y="3401104"/>
            <a:ext cx="8639999" cy="1626172"/>
            <a:chOff x="837404" y="1825394"/>
            <a:chExt cx="9649468" cy="2168229"/>
          </a:xfrm>
        </p:grpSpPr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E6A25829-D551-7445-B531-5F33836DF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404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B7D437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Herausforderung </a:t>
              </a:r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07DE87E5-5737-2443-82C4-FBB81B75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7031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88C717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Zielgruppe</a:t>
              </a:r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9678E896-6F4B-A346-AE57-1A7B2D8FC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6658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67AA6B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Aktivitäten</a:t>
              </a: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3DEB6C29-7E07-F340-B9F8-489CCEFFF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337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6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Output</a:t>
              </a:r>
            </a:p>
          </p:txBody>
        </p:sp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9F48BAC7-4952-2C4B-B8B7-11890CA77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964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002060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Outcomes</a:t>
              </a:r>
            </a:p>
          </p:txBody>
        </p:sp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593F7CC2-C0EB-2945-803E-1C1A73C81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1589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tx2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Impact</a:t>
              </a:r>
            </a:p>
          </p:txBody>
        </p:sp>
        <p:sp>
          <p:nvSpPr>
            <p:cNvPr id="13" name="Rounded Rectangle 23">
              <a:extLst>
                <a:ext uri="{FF2B5EF4-FFF2-40B4-BE49-F238E27FC236}">
                  <a16:creationId xmlns:a16="http://schemas.microsoft.com/office/drawing/2014/main" id="{AE360969-736E-9144-93C6-B9BF782CBBCF}"/>
                </a:ext>
              </a:extLst>
            </p:cNvPr>
            <p:cNvSpPr/>
            <p:nvPr/>
          </p:nvSpPr>
          <p:spPr>
            <a:xfrm>
              <a:off x="837404" y="2478822"/>
              <a:ext cx="1269217" cy="1514801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B7D43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gesellschaftliche Herausforderung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möchte Eure Organisation lösen?</a:t>
              </a:r>
            </a:p>
          </p:txBody>
        </p:sp>
        <p:sp>
          <p:nvSpPr>
            <p:cNvPr id="14" name="Rounded Rectangle 27">
              <a:extLst>
                <a:ext uri="{FF2B5EF4-FFF2-40B4-BE49-F238E27FC236}">
                  <a16:creationId xmlns:a16="http://schemas.microsoft.com/office/drawing/2014/main" id="{FF1F0A74-759B-C14A-96EB-F343F5B24945}"/>
                </a:ext>
              </a:extLst>
            </p:cNvPr>
            <p:cNvSpPr/>
            <p:nvPr/>
          </p:nvSpPr>
          <p:spPr>
            <a:xfrm>
              <a:off x="2217031" y="2485537"/>
              <a:ext cx="1269217" cy="1501364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88C71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An wen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richten sich die Aktivitäten Eurer Organisation? </a:t>
              </a:r>
            </a:p>
          </p:txBody>
        </p:sp>
        <p:sp>
          <p:nvSpPr>
            <p:cNvPr id="15" name="Rounded Rectangle 28">
              <a:extLst>
                <a:ext uri="{FF2B5EF4-FFF2-40B4-BE49-F238E27FC236}">
                  <a16:creationId xmlns:a16="http://schemas.microsoft.com/office/drawing/2014/main" id="{121EED75-D7D5-7E49-BCB6-673023B67034}"/>
                </a:ext>
              </a:extLst>
            </p:cNvPr>
            <p:cNvSpPr/>
            <p:nvPr/>
          </p:nvSpPr>
          <p:spPr>
            <a:xfrm>
              <a:off x="9111589" y="2485541"/>
              <a:ext cx="1269217" cy="1501363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gesellschaftliche Veränderung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möchtet Ihr bewirken?</a:t>
              </a:r>
            </a:p>
          </p:txBody>
        </p:sp>
        <p:cxnSp>
          <p:nvCxnSpPr>
            <p:cNvPr id="16" name="Straight Arrow Connector 29">
              <a:extLst>
                <a:ext uri="{FF2B5EF4-FFF2-40B4-BE49-F238E27FC236}">
                  <a16:creationId xmlns:a16="http://schemas.microsoft.com/office/drawing/2014/main" id="{CB1D5474-5397-604F-B48E-CD82FA50F365}"/>
                </a:ext>
              </a:extLst>
            </p:cNvPr>
            <p:cNvCxnSpPr>
              <a:cxnSpLocks/>
            </p:cNvCxnSpPr>
            <p:nvPr/>
          </p:nvCxnSpPr>
          <p:spPr>
            <a:xfrm>
              <a:off x="2106618" y="3236219"/>
              <a:ext cx="11041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32">
              <a:extLst>
                <a:ext uri="{FF2B5EF4-FFF2-40B4-BE49-F238E27FC236}">
                  <a16:creationId xmlns:a16="http://schemas.microsoft.com/office/drawing/2014/main" id="{67C11B9C-70A2-0F41-9D30-EE1B4BAB088E}"/>
                </a:ext>
              </a:extLst>
            </p:cNvPr>
            <p:cNvSpPr/>
            <p:nvPr/>
          </p:nvSpPr>
          <p:spPr>
            <a:xfrm>
              <a:off x="3596658" y="2490213"/>
              <a:ext cx="1269217" cy="1492019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67AA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Aktivitäten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führen zur Lösung der gesell-</a:t>
              </a:r>
              <a:r>
                <a:rPr lang="de-DE" sz="900" err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schaftlichen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Herausforderung?  </a:t>
              </a:r>
            </a:p>
          </p:txBody>
        </p:sp>
        <p:cxnSp>
          <p:nvCxnSpPr>
            <p:cNvPr id="18" name="Straight Arrow Connector 35">
              <a:extLst>
                <a:ext uri="{FF2B5EF4-FFF2-40B4-BE49-F238E27FC236}">
                  <a16:creationId xmlns:a16="http://schemas.microsoft.com/office/drawing/2014/main" id="{F4E55361-3B44-BE47-9296-5ED3DA94C11D}"/>
                </a:ext>
              </a:extLst>
            </p:cNvPr>
            <p:cNvCxnSpPr>
              <a:cxnSpLocks/>
            </p:cNvCxnSpPr>
            <p:nvPr/>
          </p:nvCxnSpPr>
          <p:spPr>
            <a:xfrm>
              <a:off x="3485678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38">
              <a:extLst>
                <a:ext uri="{FF2B5EF4-FFF2-40B4-BE49-F238E27FC236}">
                  <a16:creationId xmlns:a16="http://schemas.microsoft.com/office/drawing/2014/main" id="{5688E2A9-83D7-D24F-BC81-D14620089366}"/>
                </a:ext>
              </a:extLst>
            </p:cNvPr>
            <p:cNvSpPr/>
            <p:nvPr/>
          </p:nvSpPr>
          <p:spPr>
            <a:xfrm>
              <a:off x="6352337" y="2490210"/>
              <a:ext cx="1269217" cy="1492018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direkten Ergebnisse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liefern Eure Aktivitäten?</a:t>
              </a:r>
            </a:p>
          </p:txBody>
        </p:sp>
        <p:sp>
          <p:nvSpPr>
            <p:cNvPr id="20" name="Rounded Rectangle 39">
              <a:extLst>
                <a:ext uri="{FF2B5EF4-FFF2-40B4-BE49-F238E27FC236}">
                  <a16:creationId xmlns:a16="http://schemas.microsoft.com/office/drawing/2014/main" id="{E2AB00C9-505C-AE4C-9C10-212134C3DE53}"/>
                </a:ext>
              </a:extLst>
            </p:cNvPr>
            <p:cNvSpPr/>
            <p:nvPr/>
          </p:nvSpPr>
          <p:spPr>
            <a:xfrm>
              <a:off x="7731964" y="2483491"/>
              <a:ext cx="1269217" cy="1505456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individuellen Veränderungen </a:t>
              </a:r>
              <a:r>
                <a:rPr lang="de-DE" sz="9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ergeben sich für Eure Zielgruppe?</a:t>
              </a:r>
            </a:p>
          </p:txBody>
        </p:sp>
        <p:cxnSp>
          <p:nvCxnSpPr>
            <p:cNvPr id="21" name="Straight Arrow Connector 40">
              <a:extLst>
                <a:ext uri="{FF2B5EF4-FFF2-40B4-BE49-F238E27FC236}">
                  <a16:creationId xmlns:a16="http://schemas.microsoft.com/office/drawing/2014/main" id="{0617BF20-7FDD-2D48-B3F3-0CBD05E04A0B}"/>
                </a:ext>
              </a:extLst>
            </p:cNvPr>
            <p:cNvCxnSpPr>
              <a:cxnSpLocks/>
            </p:cNvCxnSpPr>
            <p:nvPr/>
          </p:nvCxnSpPr>
          <p:spPr>
            <a:xfrm>
              <a:off x="4864710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41">
              <a:extLst>
                <a:ext uri="{FF2B5EF4-FFF2-40B4-BE49-F238E27FC236}">
                  <a16:creationId xmlns:a16="http://schemas.microsoft.com/office/drawing/2014/main" id="{C5F395F0-5943-5344-BFF3-364FEEDA8E93}"/>
                </a:ext>
              </a:extLst>
            </p:cNvPr>
            <p:cNvCxnSpPr>
              <a:cxnSpLocks/>
            </p:cNvCxnSpPr>
            <p:nvPr/>
          </p:nvCxnSpPr>
          <p:spPr>
            <a:xfrm>
              <a:off x="7623512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42">
              <a:extLst>
                <a:ext uri="{FF2B5EF4-FFF2-40B4-BE49-F238E27FC236}">
                  <a16:creationId xmlns:a16="http://schemas.microsoft.com/office/drawing/2014/main" id="{73159D23-A176-C549-8C1B-7D30CFE3BB02}"/>
                </a:ext>
              </a:extLst>
            </p:cNvPr>
            <p:cNvCxnSpPr>
              <a:cxnSpLocks/>
            </p:cNvCxnSpPr>
            <p:nvPr/>
          </p:nvCxnSpPr>
          <p:spPr>
            <a:xfrm>
              <a:off x="9002544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utoShape 7">
              <a:extLst>
                <a:ext uri="{FF2B5EF4-FFF2-40B4-BE49-F238E27FC236}">
                  <a16:creationId xmlns:a16="http://schemas.microsoft.com/office/drawing/2014/main" id="{3EFA02D1-6F70-3A4A-9318-48CECC381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1941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4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Input</a:t>
              </a:r>
            </a:p>
          </p:txBody>
        </p:sp>
        <p:sp>
          <p:nvSpPr>
            <p:cNvPr id="25" name="Rounded Rectangle 32">
              <a:extLst>
                <a:ext uri="{FF2B5EF4-FFF2-40B4-BE49-F238E27FC236}">
                  <a16:creationId xmlns:a16="http://schemas.microsoft.com/office/drawing/2014/main" id="{A4854F25-33C6-7044-B8C0-68DA56AC41F9}"/>
                </a:ext>
              </a:extLst>
            </p:cNvPr>
            <p:cNvSpPr/>
            <p:nvPr/>
          </p:nvSpPr>
          <p:spPr>
            <a:xfrm>
              <a:off x="4971941" y="2490213"/>
              <a:ext cx="1269217" cy="1492019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Welche </a:t>
              </a:r>
              <a:r>
                <a:rPr lang="de-DE" sz="900" b="1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Ressourcen</a:t>
              </a: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benötigt Ihr für Eure Aktivitäten? </a:t>
              </a:r>
            </a:p>
          </p:txBody>
        </p:sp>
        <p:cxnSp>
          <p:nvCxnSpPr>
            <p:cNvPr id="26" name="Straight Arrow Connector 40">
              <a:extLst>
                <a:ext uri="{FF2B5EF4-FFF2-40B4-BE49-F238E27FC236}">
                  <a16:creationId xmlns:a16="http://schemas.microsoft.com/office/drawing/2014/main" id="{A26120B1-0434-CA42-A4C1-B0B2EC18B92E}"/>
                </a:ext>
              </a:extLst>
            </p:cNvPr>
            <p:cNvCxnSpPr>
              <a:cxnSpLocks/>
            </p:cNvCxnSpPr>
            <p:nvPr/>
          </p:nvCxnSpPr>
          <p:spPr>
            <a:xfrm>
              <a:off x="6239993" y="3236219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2410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8292-FA17-1B40-958A-773F3A20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966" y="1005959"/>
            <a:ext cx="5829300" cy="1262640"/>
          </a:xfrm>
        </p:spPr>
        <p:txBody>
          <a:bodyPr/>
          <a:lstStyle/>
          <a:p>
            <a:r>
              <a:rPr lang="en-US" dirty="0" err="1"/>
              <a:t>Lösung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DB6E6-5860-124A-AF64-740B2D48D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297" y="355452"/>
            <a:ext cx="1482639" cy="1029439"/>
          </a:xfrm>
          <a:prstGeom prst="rect">
            <a:avLst/>
          </a:prstGeom>
        </p:spPr>
      </p:pic>
      <p:pic>
        <p:nvPicPr>
          <p:cNvPr id="9" name="Grafik 8" descr="Fragezeichen mit einfarbiger Füllung">
            <a:extLst>
              <a:ext uri="{FF2B5EF4-FFF2-40B4-BE49-F238E27FC236}">
                <a16:creationId xmlns:a16="http://schemas.microsoft.com/office/drawing/2014/main" id="{162FE4C0-B454-D54B-BC45-6B3245D60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0573" y="3218406"/>
            <a:ext cx="354587" cy="3545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490F437-5586-1342-8F7D-AA7E5BE314C7}"/>
              </a:ext>
            </a:extLst>
          </p:cNvPr>
          <p:cNvSpPr/>
          <p:nvPr/>
        </p:nvSpPr>
        <p:spPr>
          <a:xfrm>
            <a:off x="8044543" y="3780013"/>
            <a:ext cx="435428" cy="3545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6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FC34CA4-7964-FB42-A41C-BDC4C5F07E35}"/>
              </a:ext>
            </a:extLst>
          </p:cNvPr>
          <p:cNvGrpSpPr/>
          <p:nvPr/>
        </p:nvGrpSpPr>
        <p:grpSpPr>
          <a:xfrm>
            <a:off x="252000" y="2292635"/>
            <a:ext cx="8639999" cy="2479989"/>
            <a:chOff x="837404" y="1825394"/>
            <a:chExt cx="9649468" cy="3306646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986D31C7-653C-B345-A7D1-53E553F1D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404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B7D437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Herausforderung </a:t>
              </a:r>
            </a:p>
          </p:txBody>
        </p:sp>
        <p:sp>
          <p:nvSpPr>
            <p:cNvPr id="15" name="AutoShape 7">
              <a:extLst>
                <a:ext uri="{FF2B5EF4-FFF2-40B4-BE49-F238E27FC236}">
                  <a16:creationId xmlns:a16="http://schemas.microsoft.com/office/drawing/2014/main" id="{A7CCD131-03CF-0C4B-A49A-4EA2DC945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7031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88C717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Zielgruppe</a:t>
              </a:r>
            </a:p>
          </p:txBody>
        </p:sp>
        <p:sp>
          <p:nvSpPr>
            <p:cNvPr id="16" name="AutoShape 7">
              <a:extLst>
                <a:ext uri="{FF2B5EF4-FFF2-40B4-BE49-F238E27FC236}">
                  <a16:creationId xmlns:a16="http://schemas.microsoft.com/office/drawing/2014/main" id="{25035916-2E32-8845-97CA-C3A8D4D2A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6658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67AA6B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Aktivitäten</a:t>
              </a:r>
            </a:p>
          </p:txBody>
        </p:sp>
        <p:sp>
          <p:nvSpPr>
            <p:cNvPr id="17" name="AutoShape 7">
              <a:extLst>
                <a:ext uri="{FF2B5EF4-FFF2-40B4-BE49-F238E27FC236}">
                  <a16:creationId xmlns:a16="http://schemas.microsoft.com/office/drawing/2014/main" id="{D1FC9B79-86AA-F74B-A58C-CFB881FA4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337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6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Output</a:t>
              </a:r>
            </a:p>
          </p:txBody>
        </p:sp>
        <p:sp>
          <p:nvSpPr>
            <p:cNvPr id="18" name="AutoShape 7">
              <a:extLst>
                <a:ext uri="{FF2B5EF4-FFF2-40B4-BE49-F238E27FC236}">
                  <a16:creationId xmlns:a16="http://schemas.microsoft.com/office/drawing/2014/main" id="{C79C3C7E-F5E3-B44E-B247-409518F93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964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rgbClr val="002060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Outcomes</a:t>
              </a:r>
            </a:p>
          </p:txBody>
        </p:sp>
        <p:sp>
          <p:nvSpPr>
            <p:cNvPr id="19" name="AutoShape 7">
              <a:extLst>
                <a:ext uri="{FF2B5EF4-FFF2-40B4-BE49-F238E27FC236}">
                  <a16:creationId xmlns:a16="http://schemas.microsoft.com/office/drawing/2014/main" id="{B8DD555F-FE7C-3547-933A-CAF8674A5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1589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tx2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Impact</a:t>
              </a:r>
            </a:p>
          </p:txBody>
        </p:sp>
        <p:sp>
          <p:nvSpPr>
            <p:cNvPr id="20" name="Rounded Rectangle 23">
              <a:extLst>
                <a:ext uri="{FF2B5EF4-FFF2-40B4-BE49-F238E27FC236}">
                  <a16:creationId xmlns:a16="http://schemas.microsoft.com/office/drawing/2014/main" id="{69A3163B-2530-5D44-82D9-CA1EF7489226}"/>
                </a:ext>
              </a:extLst>
            </p:cNvPr>
            <p:cNvSpPr/>
            <p:nvPr/>
          </p:nvSpPr>
          <p:spPr>
            <a:xfrm>
              <a:off x="837404" y="2478818"/>
              <a:ext cx="1269217" cy="2638766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B7D43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Datenwissenschaft wird in der Zivilgesellschaft </a:t>
              </a:r>
              <a:r>
                <a:rPr lang="de-DE" sz="900" b="1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noch nicht ausreichend genutzt</a:t>
              </a: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. </a:t>
              </a:r>
              <a:r>
                <a:rPr lang="de-DE" sz="900" dirty="0" err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Datenanalyst:innen</a:t>
              </a: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haben wenig Möglichkeiten ihre </a:t>
              </a:r>
              <a:r>
                <a:rPr lang="de-DE" sz="900" b="1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Fähigkeiten für gute Zwecke einzusetzen</a:t>
              </a: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.</a:t>
              </a:r>
            </a:p>
          </p:txBody>
        </p:sp>
        <p:sp>
          <p:nvSpPr>
            <p:cNvPr id="21" name="Rounded Rectangle 27">
              <a:extLst>
                <a:ext uri="{FF2B5EF4-FFF2-40B4-BE49-F238E27FC236}">
                  <a16:creationId xmlns:a16="http://schemas.microsoft.com/office/drawing/2014/main" id="{C02B5657-D5B5-364D-A459-3262D5D1E83F}"/>
                </a:ext>
              </a:extLst>
            </p:cNvPr>
            <p:cNvSpPr/>
            <p:nvPr/>
          </p:nvSpPr>
          <p:spPr>
            <a:xfrm>
              <a:off x="2217031" y="2485536"/>
              <a:ext cx="1269217" cy="2641358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88C71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228600" indent="-228600">
                <a:buAutoNum type="alphaLcParenR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NPOs</a:t>
              </a:r>
            </a:p>
            <a:p>
              <a:pPr marL="228600" indent="-228600">
                <a:buAutoNum type="alphaLcParenR"/>
              </a:pPr>
              <a:r>
                <a:rPr lang="de-DE" sz="900" dirty="0" err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Daten-anaylst:innen</a:t>
              </a:r>
              <a:endPara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marL="228600" indent="-228600">
                <a:buAutoNum type="alphaLcParenR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Politische </a:t>
              </a:r>
              <a:r>
                <a:rPr lang="de-DE" sz="900" dirty="0" err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Entscheidungs-träger:innen</a:t>
              </a:r>
              <a:endParaRPr lang="de-DE" sz="9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22" name="Rounded Rectangle 28">
              <a:extLst>
                <a:ext uri="{FF2B5EF4-FFF2-40B4-BE49-F238E27FC236}">
                  <a16:creationId xmlns:a16="http://schemas.microsoft.com/office/drawing/2014/main" id="{B438C34B-0B78-3842-8A65-4A7773EF8175}"/>
                </a:ext>
              </a:extLst>
            </p:cNvPr>
            <p:cNvSpPr/>
            <p:nvPr/>
          </p:nvSpPr>
          <p:spPr>
            <a:xfrm>
              <a:off x="9111589" y="2485538"/>
              <a:ext cx="1269217" cy="2641354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Ein Großteil der Entscheidungen in der Zivilgesellschaft werden datenbasiert getroffen und die Bevölkerung ist </a:t>
              </a:r>
              <a:r>
                <a:rPr lang="de-DE" sz="900" dirty="0" err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data</a:t>
              </a: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de-DE" sz="900" dirty="0" err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literate</a:t>
              </a: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… Datenschutz und Ethik gewinnt an Bedeutung….</a:t>
              </a:r>
            </a:p>
          </p:txBody>
        </p:sp>
        <p:cxnSp>
          <p:nvCxnSpPr>
            <p:cNvPr id="23" name="Straight Arrow Connector 29">
              <a:extLst>
                <a:ext uri="{FF2B5EF4-FFF2-40B4-BE49-F238E27FC236}">
                  <a16:creationId xmlns:a16="http://schemas.microsoft.com/office/drawing/2014/main" id="{220C8779-2C64-7040-BDCF-DDB580AF761D}"/>
                </a:ext>
              </a:extLst>
            </p:cNvPr>
            <p:cNvCxnSpPr>
              <a:cxnSpLocks/>
            </p:cNvCxnSpPr>
            <p:nvPr/>
          </p:nvCxnSpPr>
          <p:spPr>
            <a:xfrm>
              <a:off x="2106619" y="3796396"/>
              <a:ext cx="11041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32">
              <a:extLst>
                <a:ext uri="{FF2B5EF4-FFF2-40B4-BE49-F238E27FC236}">
                  <a16:creationId xmlns:a16="http://schemas.microsoft.com/office/drawing/2014/main" id="{E7C1859E-F0A8-BB44-BAD6-9B5381E05A03}"/>
                </a:ext>
              </a:extLst>
            </p:cNvPr>
            <p:cNvSpPr/>
            <p:nvPr/>
          </p:nvSpPr>
          <p:spPr>
            <a:xfrm>
              <a:off x="3596659" y="2490214"/>
              <a:ext cx="1269217" cy="2624916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67AA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228600" indent="-228600">
                <a:buAutoNum type="alphaLcParenR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Data4Good-Projekte</a:t>
              </a:r>
            </a:p>
            <a:p>
              <a:pPr marL="228600" indent="-228600">
                <a:buAutoNum type="alphaLcParenR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Bildungs-angebote (Workshops. Webinare, </a:t>
              </a:r>
              <a:r>
                <a:rPr lang="de-DE" sz="900" dirty="0" err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Meetups</a:t>
              </a: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, Mentoring, …)</a:t>
              </a:r>
            </a:p>
            <a:p>
              <a:pPr marL="228600" indent="-228600">
                <a:buAutoNum type="alphaLcParenR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Teilnahme an Panels</a:t>
              </a:r>
            </a:p>
            <a:p>
              <a:pPr marL="228600" indent="-228600">
                <a:buAutoNum type="alphaLcParenR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….</a:t>
              </a:r>
            </a:p>
          </p:txBody>
        </p:sp>
        <p:cxnSp>
          <p:nvCxnSpPr>
            <p:cNvPr id="25" name="Straight Arrow Connector 35">
              <a:extLst>
                <a:ext uri="{FF2B5EF4-FFF2-40B4-BE49-F238E27FC236}">
                  <a16:creationId xmlns:a16="http://schemas.microsoft.com/office/drawing/2014/main" id="{848E95F4-7753-B947-9878-C38A34A6B33F}"/>
                </a:ext>
              </a:extLst>
            </p:cNvPr>
            <p:cNvCxnSpPr>
              <a:cxnSpLocks/>
            </p:cNvCxnSpPr>
            <p:nvPr/>
          </p:nvCxnSpPr>
          <p:spPr>
            <a:xfrm>
              <a:off x="3485678" y="3796396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38">
              <a:extLst>
                <a:ext uri="{FF2B5EF4-FFF2-40B4-BE49-F238E27FC236}">
                  <a16:creationId xmlns:a16="http://schemas.microsoft.com/office/drawing/2014/main" id="{7A5590FF-80D0-3C44-A789-7C778B3DFD2B}"/>
                </a:ext>
              </a:extLst>
            </p:cNvPr>
            <p:cNvSpPr/>
            <p:nvPr/>
          </p:nvSpPr>
          <p:spPr>
            <a:xfrm>
              <a:off x="6352337" y="2490208"/>
              <a:ext cx="1269217" cy="2624914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de-DE" sz="900" b="1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A. Data4Good-P.:</a:t>
              </a:r>
            </a:p>
            <a:p>
              <a:pPr marL="171450" indent="-171450">
                <a:buFontTx/>
                <a:buChar char="-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Projekte</a:t>
              </a:r>
            </a:p>
            <a:p>
              <a:pPr marL="171450" indent="-171450">
                <a:buFontTx/>
                <a:buChar char="-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Platzierte DAs</a:t>
              </a:r>
            </a:p>
            <a:p>
              <a:pPr marL="171450" indent="-171450">
                <a:buFontTx/>
                <a:buChar char="-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Geholfene NPOs</a:t>
              </a:r>
            </a:p>
            <a:p>
              <a:pPr marL="171450" indent="-171450">
                <a:buFontTx/>
                <a:buChar char="-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Feedback…</a:t>
              </a:r>
            </a:p>
            <a:p>
              <a:r>
                <a:rPr lang="de-DE" sz="900" b="1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B. Bildung</a:t>
              </a:r>
            </a:p>
            <a:p>
              <a:pPr marL="171450" indent="-171450">
                <a:buFontTx/>
                <a:buChar char="-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Trainierte DAs</a:t>
              </a:r>
            </a:p>
            <a:p>
              <a:pPr marL="171450" indent="-171450">
                <a:buFontTx/>
                <a:buChar char="-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Trainierte NPOs</a:t>
              </a:r>
            </a:p>
            <a:p>
              <a:pPr marL="171450" indent="-171450">
                <a:buFontTx/>
                <a:buChar char="-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Feedback…</a:t>
              </a:r>
            </a:p>
            <a:p>
              <a:r>
                <a:rPr lang="de-DE" sz="900" b="1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C. Netzwerk</a:t>
              </a:r>
            </a:p>
            <a:p>
              <a:pPr marL="171450" indent="-171450">
                <a:buFontTx/>
                <a:buChar char="-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Lokale Chapter</a:t>
              </a:r>
            </a:p>
            <a:p>
              <a:pPr marL="171450" indent="-171450">
                <a:buFontTx/>
                <a:buChar char="-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Aktive…</a:t>
              </a:r>
            </a:p>
          </p:txBody>
        </p:sp>
        <p:sp>
          <p:nvSpPr>
            <p:cNvPr id="27" name="Rounded Rectangle 39">
              <a:extLst>
                <a:ext uri="{FF2B5EF4-FFF2-40B4-BE49-F238E27FC236}">
                  <a16:creationId xmlns:a16="http://schemas.microsoft.com/office/drawing/2014/main" id="{CDD5BCC1-158C-6846-B236-1C64BC7E0460}"/>
                </a:ext>
              </a:extLst>
            </p:cNvPr>
            <p:cNvSpPr/>
            <p:nvPr/>
          </p:nvSpPr>
          <p:spPr>
            <a:xfrm>
              <a:off x="7731964" y="2483488"/>
              <a:ext cx="1269217" cy="2648552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A. Datenbasierte Lösungen in der Zivilgesellschaft werden ermöglicht</a:t>
              </a:r>
            </a:p>
            <a:p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B. </a:t>
              </a:r>
              <a:r>
                <a:rPr lang="de-DE" sz="900" dirty="0" err="1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Datenanalyst:innen</a:t>
              </a: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wird ermöglicht Gutes zu tun</a:t>
              </a:r>
            </a:p>
            <a:p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C. Die Zivilgesellschaft wird befähigt Daten zu nutzen</a:t>
              </a:r>
            </a:p>
            <a:p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D. Es entsteht eine Bewegung für Data4Good…</a:t>
              </a:r>
            </a:p>
          </p:txBody>
        </p:sp>
        <p:cxnSp>
          <p:nvCxnSpPr>
            <p:cNvPr id="28" name="Straight Arrow Connector 40">
              <a:extLst>
                <a:ext uri="{FF2B5EF4-FFF2-40B4-BE49-F238E27FC236}">
                  <a16:creationId xmlns:a16="http://schemas.microsoft.com/office/drawing/2014/main" id="{B5D232C1-3376-F247-9D30-25CD35378B9F}"/>
                </a:ext>
              </a:extLst>
            </p:cNvPr>
            <p:cNvCxnSpPr>
              <a:cxnSpLocks/>
            </p:cNvCxnSpPr>
            <p:nvPr/>
          </p:nvCxnSpPr>
          <p:spPr>
            <a:xfrm>
              <a:off x="4864710" y="3796396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41">
              <a:extLst>
                <a:ext uri="{FF2B5EF4-FFF2-40B4-BE49-F238E27FC236}">
                  <a16:creationId xmlns:a16="http://schemas.microsoft.com/office/drawing/2014/main" id="{9F252C9A-D8BE-874A-9939-DB1E3472125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512" y="3796396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42">
              <a:extLst>
                <a:ext uri="{FF2B5EF4-FFF2-40B4-BE49-F238E27FC236}">
                  <a16:creationId xmlns:a16="http://schemas.microsoft.com/office/drawing/2014/main" id="{6CCC17A3-CC3E-034A-BEF6-5EE077B7F722}"/>
                </a:ext>
              </a:extLst>
            </p:cNvPr>
            <p:cNvCxnSpPr>
              <a:cxnSpLocks/>
            </p:cNvCxnSpPr>
            <p:nvPr/>
          </p:nvCxnSpPr>
          <p:spPr>
            <a:xfrm>
              <a:off x="9002544" y="3796396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AutoShape 7">
              <a:extLst>
                <a:ext uri="{FF2B5EF4-FFF2-40B4-BE49-F238E27FC236}">
                  <a16:creationId xmlns:a16="http://schemas.microsoft.com/office/drawing/2014/main" id="{260FA2F9-05F1-BD43-9F28-39E3C49D6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1941" y="1825394"/>
              <a:ext cx="1375283" cy="504000"/>
            </a:xfrm>
            <a:prstGeom prst="chevron">
              <a:avLst>
                <a:gd name="adj" fmla="val 19167"/>
              </a:avLst>
            </a:prstGeom>
            <a:solidFill>
              <a:schemeClr val="accent4"/>
            </a:solidFill>
            <a:ln w="12700" algn="ctr">
              <a:noFill/>
              <a:miter lim="800000"/>
              <a:headEnd/>
              <a:tailEnd/>
            </a:ln>
          </p:spPr>
          <p:txBody>
            <a:bodyPr lIns="0" tIns="31550" rIns="0" bIns="31550" anchor="ctr"/>
            <a:lstStyle/>
            <a:p>
              <a:pPr algn="ctr" eaLnBrk="0" hangingPunct="0">
                <a:lnSpc>
                  <a:spcPct val="85000"/>
                </a:lnSpc>
                <a:spcAft>
                  <a:spcPts val="138"/>
                </a:spcAft>
              </a:pPr>
              <a:r>
                <a:rPr lang="de-DE" sz="1050" kern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Input</a:t>
              </a:r>
            </a:p>
          </p:txBody>
        </p:sp>
        <p:sp>
          <p:nvSpPr>
            <p:cNvPr id="32" name="Rounded Rectangle 32">
              <a:extLst>
                <a:ext uri="{FF2B5EF4-FFF2-40B4-BE49-F238E27FC236}">
                  <a16:creationId xmlns:a16="http://schemas.microsoft.com/office/drawing/2014/main" id="{15261BFD-900C-EF44-A602-487C1E048266}"/>
                </a:ext>
              </a:extLst>
            </p:cNvPr>
            <p:cNvSpPr/>
            <p:nvPr/>
          </p:nvSpPr>
          <p:spPr>
            <a:xfrm>
              <a:off x="4971941" y="2490213"/>
              <a:ext cx="1269217" cy="2624915"/>
            </a:xfrm>
            <a:prstGeom prst="roundRect">
              <a:avLst>
                <a:gd name="adj" fmla="val 8522"/>
              </a:avLst>
            </a:prstGeom>
            <a:noFill/>
            <a:ln w="190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228600" indent="-228600">
                <a:buAutoNum type="arabicPeriod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Kernteam (31P)</a:t>
              </a:r>
            </a:p>
            <a:p>
              <a:pPr marL="228600" indent="-228600">
                <a:buAutoNum type="arabicPeriod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Vollzeitkräfte (3P)</a:t>
              </a:r>
            </a:p>
            <a:p>
              <a:pPr marL="228600" indent="-228600">
                <a:buAutoNum type="arabicPeriod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Prozesse und Frameworks</a:t>
              </a:r>
            </a:p>
            <a:p>
              <a:pPr marL="228600" indent="-228600">
                <a:buAutoNum type="arabicPeriod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Erfahrung (5J)</a:t>
              </a:r>
            </a:p>
            <a:p>
              <a:pPr marL="228600" indent="-228600">
                <a:buAutoNum type="arabicPeriod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Lernmaterialien</a:t>
              </a:r>
            </a:p>
            <a:p>
              <a:pPr marL="228600" indent="-228600">
                <a:buAutoNum type="arabicPeriod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Partnerschaften (und Lizenzen)</a:t>
              </a:r>
            </a:p>
            <a:p>
              <a:pPr marL="228600" indent="-228600">
                <a:buAutoNum type="arabicPeriod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Infrastruktur und Tools</a:t>
              </a:r>
            </a:p>
            <a:p>
              <a:pPr marL="228600" indent="-228600">
                <a:buAutoNum type="arabicPeriod"/>
              </a:pPr>
              <a:r>
                <a:rPr lang="de-DE" sz="9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Office…</a:t>
              </a:r>
            </a:p>
          </p:txBody>
        </p:sp>
        <p:cxnSp>
          <p:nvCxnSpPr>
            <p:cNvPr id="33" name="Straight Arrow Connector 40">
              <a:extLst>
                <a:ext uri="{FF2B5EF4-FFF2-40B4-BE49-F238E27FC236}">
                  <a16:creationId xmlns:a16="http://schemas.microsoft.com/office/drawing/2014/main" id="{E9727CA1-EEB1-0C4A-BC0E-548E9823371A}"/>
                </a:ext>
              </a:extLst>
            </p:cNvPr>
            <p:cNvCxnSpPr>
              <a:cxnSpLocks/>
            </p:cNvCxnSpPr>
            <p:nvPr/>
          </p:nvCxnSpPr>
          <p:spPr>
            <a:xfrm>
              <a:off x="6239993" y="3796396"/>
              <a:ext cx="108000" cy="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9760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8292-FA17-1B40-958A-773F3A20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966" y="1005959"/>
            <a:ext cx="5829300" cy="1262640"/>
          </a:xfrm>
        </p:spPr>
        <p:txBody>
          <a:bodyPr/>
          <a:lstStyle/>
          <a:p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Denkaufgabe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8C367-DEDC-2E45-B39F-ED51F3B2F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2866" y="2268601"/>
            <a:ext cx="5143500" cy="1945589"/>
          </a:xfrm>
        </p:spPr>
        <p:txBody>
          <a:bodyPr>
            <a:noAutofit/>
          </a:bodyPr>
          <a:lstStyle/>
          <a:p>
            <a:endParaRPr lang="de-DE" sz="1600" dirty="0"/>
          </a:p>
          <a:p>
            <a:r>
              <a:rPr lang="de-DE" sz="1600" dirty="0"/>
              <a:t>Wodurch zeichnen sich gute Indikatoren aus?</a:t>
            </a:r>
          </a:p>
          <a:p>
            <a:endParaRPr lang="de-DE" sz="1600" dirty="0"/>
          </a:p>
          <a:p>
            <a:r>
              <a:rPr lang="en-US" sz="1600" i="1" dirty="0"/>
              <a:t>- 2 min 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DB6E6-5860-124A-AF64-740B2D48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97" y="355451"/>
            <a:ext cx="1482639" cy="10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60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A5821-11DC-6341-B490-378D72D38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Gute Indikatoren haben alle Eigenschaften des SMART-Prinzips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2D3A2693-9D6A-2B42-803F-C5AC1A2ED4B2}"/>
              </a:ext>
            </a:extLst>
          </p:cNvPr>
          <p:cNvGrpSpPr/>
          <p:nvPr/>
        </p:nvGrpSpPr>
        <p:grpSpPr>
          <a:xfrm>
            <a:off x="135194" y="2298412"/>
            <a:ext cx="1872202" cy="1088387"/>
            <a:chOff x="266258" y="1248916"/>
            <a:chExt cx="1872202" cy="1088387"/>
          </a:xfrm>
        </p:grpSpPr>
        <p:sp>
          <p:nvSpPr>
            <p:cNvPr id="4" name="Abgerundetes Rechteck 3">
              <a:extLst>
                <a:ext uri="{FF2B5EF4-FFF2-40B4-BE49-F238E27FC236}">
                  <a16:creationId xmlns:a16="http://schemas.microsoft.com/office/drawing/2014/main" id="{D2CA2DD7-429F-7B4E-AE66-D10251D0C9DA}"/>
                </a:ext>
              </a:extLst>
            </p:cNvPr>
            <p:cNvSpPr/>
            <p:nvPr/>
          </p:nvSpPr>
          <p:spPr>
            <a:xfrm>
              <a:off x="266258" y="1248916"/>
              <a:ext cx="540000" cy="5400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latin typeface="Roboto Light" pitchFamily="2" charset="0"/>
                  <a:ea typeface="Roboto Light" pitchFamily="2" charset="0"/>
                </a:rPr>
                <a:t>S</a:t>
              </a:r>
            </a:p>
          </p:txBody>
        </p:sp>
        <p:sp>
          <p:nvSpPr>
            <p:cNvPr id="9" name="Abgerundetes Rechteck 8">
              <a:extLst>
                <a:ext uri="{FF2B5EF4-FFF2-40B4-BE49-F238E27FC236}">
                  <a16:creationId xmlns:a16="http://schemas.microsoft.com/office/drawing/2014/main" id="{3947AC7B-5A97-6B4D-B437-BDEFAB5E0554}"/>
                </a:ext>
              </a:extLst>
            </p:cNvPr>
            <p:cNvSpPr/>
            <p:nvPr/>
          </p:nvSpPr>
          <p:spPr>
            <a:xfrm>
              <a:off x="266258" y="1797303"/>
              <a:ext cx="1717715" cy="5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00" dirty="0">
                  <a:solidFill>
                    <a:schemeClr val="accent1"/>
                  </a:solidFill>
                  <a:latin typeface="Roboto Light" pitchFamily="2" charset="0"/>
                  <a:ea typeface="Roboto Light" pitchFamily="2" charset="0"/>
                </a:rPr>
                <a:t>Ist der Indikator klar, präzise und eindeutig formuliert?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819D828-E1A4-EE41-A6D2-9F27260FD38C}"/>
                </a:ext>
              </a:extLst>
            </p:cNvPr>
            <p:cNvSpPr txBox="1"/>
            <p:nvPr/>
          </p:nvSpPr>
          <p:spPr>
            <a:xfrm>
              <a:off x="737679" y="1304860"/>
              <a:ext cx="140078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sz="2400" dirty="0" err="1">
                  <a:solidFill>
                    <a:schemeClr val="accent1"/>
                  </a:solidFill>
                  <a:latin typeface="Roboto Light" pitchFamily="2" charset="0"/>
                  <a:ea typeface="Roboto Light" pitchFamily="2" charset="0"/>
                </a:rPr>
                <a:t>pezifisch</a:t>
              </a:r>
              <a:endParaRPr lang="de-DE" sz="2400" dirty="0">
                <a:solidFill>
                  <a:schemeClr val="accent1"/>
                </a:solidFill>
                <a:latin typeface="Roboto Light" pitchFamily="2" charset="0"/>
                <a:ea typeface="Roboto Light" pitchFamily="2" charset="0"/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EE3F70C-0EDD-4B49-A4EC-1D3DDF0942AD}"/>
              </a:ext>
            </a:extLst>
          </p:cNvPr>
          <p:cNvGrpSpPr/>
          <p:nvPr/>
        </p:nvGrpSpPr>
        <p:grpSpPr>
          <a:xfrm>
            <a:off x="1922919" y="2296973"/>
            <a:ext cx="1872202" cy="1088752"/>
            <a:chOff x="1465889" y="2569823"/>
            <a:chExt cx="1872202" cy="1088752"/>
          </a:xfrm>
        </p:grpSpPr>
        <p:sp>
          <p:nvSpPr>
            <p:cNvPr id="8" name="Abgerundetes Rechteck 7">
              <a:extLst>
                <a:ext uri="{FF2B5EF4-FFF2-40B4-BE49-F238E27FC236}">
                  <a16:creationId xmlns:a16="http://schemas.microsoft.com/office/drawing/2014/main" id="{9EB8A7FE-4F9B-DD4E-87BF-A211CD952D54}"/>
                </a:ext>
              </a:extLst>
            </p:cNvPr>
            <p:cNvSpPr/>
            <p:nvPr/>
          </p:nvSpPr>
          <p:spPr>
            <a:xfrm>
              <a:off x="1465889" y="2569823"/>
              <a:ext cx="540000" cy="540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latin typeface="Roboto Light" pitchFamily="2" charset="0"/>
                  <a:ea typeface="Roboto Light" pitchFamily="2" charset="0"/>
                </a:rPr>
                <a:t>M</a:t>
              </a:r>
            </a:p>
          </p:txBody>
        </p:sp>
        <p:sp>
          <p:nvSpPr>
            <p:cNvPr id="13" name="Abgerundetes Rechteck 12">
              <a:extLst>
                <a:ext uri="{FF2B5EF4-FFF2-40B4-BE49-F238E27FC236}">
                  <a16:creationId xmlns:a16="http://schemas.microsoft.com/office/drawing/2014/main" id="{9DB7C469-A6C8-A44F-89C4-343B94E93FEC}"/>
                </a:ext>
              </a:extLst>
            </p:cNvPr>
            <p:cNvSpPr/>
            <p:nvPr/>
          </p:nvSpPr>
          <p:spPr>
            <a:xfrm>
              <a:off x="1465889" y="3118575"/>
              <a:ext cx="1717715" cy="5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00" dirty="0">
                  <a:solidFill>
                    <a:schemeClr val="accent2"/>
                  </a:solidFill>
                  <a:latin typeface="Roboto Light" pitchFamily="2" charset="0"/>
                  <a:ea typeface="Roboto Light" pitchFamily="2" charset="0"/>
                </a:rPr>
                <a:t>Kann der Indikator (quantitativ) erhoben werden?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5F17665-432E-4145-AB86-10F85CAA17D3}"/>
                </a:ext>
              </a:extLst>
            </p:cNvPr>
            <p:cNvSpPr txBox="1"/>
            <p:nvPr/>
          </p:nvSpPr>
          <p:spPr>
            <a:xfrm>
              <a:off x="1937310" y="2626131"/>
              <a:ext cx="140078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sz="2400" dirty="0">
                  <a:solidFill>
                    <a:schemeClr val="accent2"/>
                  </a:solidFill>
                  <a:latin typeface="Roboto Light" pitchFamily="2" charset="0"/>
                  <a:ea typeface="Roboto Light" pitchFamily="2" charset="0"/>
                </a:rPr>
                <a:t>essbar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0CA0066-E2D9-D342-A284-A8E4A8D7663D}"/>
              </a:ext>
            </a:extLst>
          </p:cNvPr>
          <p:cNvGrpSpPr/>
          <p:nvPr/>
        </p:nvGrpSpPr>
        <p:grpSpPr>
          <a:xfrm>
            <a:off x="3700983" y="2304326"/>
            <a:ext cx="1877228" cy="1088387"/>
            <a:chOff x="2795407" y="1289666"/>
            <a:chExt cx="1877228" cy="1088387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017825C7-49AA-F146-B40D-082187FDF8D7}"/>
                </a:ext>
              </a:extLst>
            </p:cNvPr>
            <p:cNvSpPr/>
            <p:nvPr/>
          </p:nvSpPr>
          <p:spPr>
            <a:xfrm>
              <a:off x="2795407" y="1289666"/>
              <a:ext cx="540000" cy="54000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latin typeface="Roboto Light" pitchFamily="2" charset="0"/>
                  <a:ea typeface="Roboto Light" pitchFamily="2" charset="0"/>
                </a:rPr>
                <a:t>A</a:t>
              </a:r>
            </a:p>
          </p:txBody>
        </p:sp>
        <p:sp>
          <p:nvSpPr>
            <p:cNvPr id="16" name="Abgerundetes Rechteck 15">
              <a:extLst>
                <a:ext uri="{FF2B5EF4-FFF2-40B4-BE49-F238E27FC236}">
                  <a16:creationId xmlns:a16="http://schemas.microsoft.com/office/drawing/2014/main" id="{7E5C25BD-10CD-7E4D-B2B9-6C43C80AA7BE}"/>
                </a:ext>
              </a:extLst>
            </p:cNvPr>
            <p:cNvSpPr/>
            <p:nvPr/>
          </p:nvSpPr>
          <p:spPr>
            <a:xfrm>
              <a:off x="2800433" y="1838053"/>
              <a:ext cx="1717715" cy="5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  <a:prstDash val="soli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00" dirty="0">
                  <a:solidFill>
                    <a:schemeClr val="accent3"/>
                  </a:solidFill>
                  <a:latin typeface="Roboto Light" pitchFamily="2" charset="0"/>
                  <a:ea typeface="Roboto Light" pitchFamily="2" charset="0"/>
                </a:rPr>
                <a:t>Eignet sich der Indikator als Maßeinheit für die gewünschte Zielgröße?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A62FAE3-0DA0-C44B-B0A4-C7EC242F70C6}"/>
                </a:ext>
              </a:extLst>
            </p:cNvPr>
            <p:cNvSpPr txBox="1"/>
            <p:nvPr/>
          </p:nvSpPr>
          <p:spPr>
            <a:xfrm>
              <a:off x="3271854" y="1345610"/>
              <a:ext cx="140078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sz="2400" dirty="0" err="1">
                  <a:solidFill>
                    <a:schemeClr val="accent3"/>
                  </a:solidFill>
                  <a:latin typeface="Roboto Light" pitchFamily="2" charset="0"/>
                  <a:ea typeface="Roboto Light" pitchFamily="2" charset="0"/>
                </a:rPr>
                <a:t>zeptabel</a:t>
              </a:r>
              <a:endParaRPr lang="de-DE" sz="2400" dirty="0">
                <a:solidFill>
                  <a:schemeClr val="accent3"/>
                </a:solidFill>
                <a:latin typeface="Roboto Light" pitchFamily="2" charset="0"/>
                <a:ea typeface="Roboto Light" pitchFamily="2" charset="0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A66A1D3-D280-E746-AD39-C1CD12E4E0B6}"/>
              </a:ext>
            </a:extLst>
          </p:cNvPr>
          <p:cNvGrpSpPr/>
          <p:nvPr/>
        </p:nvGrpSpPr>
        <p:grpSpPr>
          <a:xfrm>
            <a:off x="5492011" y="2289675"/>
            <a:ext cx="1877228" cy="1096050"/>
            <a:chOff x="4672635" y="1304394"/>
            <a:chExt cx="1877228" cy="1096050"/>
          </a:xfrm>
        </p:grpSpPr>
        <p:sp>
          <p:nvSpPr>
            <p:cNvPr id="6" name="Abgerundetes Rechteck 5">
              <a:extLst>
                <a:ext uri="{FF2B5EF4-FFF2-40B4-BE49-F238E27FC236}">
                  <a16:creationId xmlns:a16="http://schemas.microsoft.com/office/drawing/2014/main" id="{DF9E7A47-0906-804C-88BE-5440E7BF3121}"/>
                </a:ext>
              </a:extLst>
            </p:cNvPr>
            <p:cNvSpPr/>
            <p:nvPr/>
          </p:nvSpPr>
          <p:spPr>
            <a:xfrm>
              <a:off x="4672635" y="1304394"/>
              <a:ext cx="540000" cy="5400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latin typeface="Roboto Light" pitchFamily="2" charset="0"/>
                  <a:ea typeface="Roboto Light" pitchFamily="2" charset="0"/>
                </a:rPr>
                <a:t>R</a:t>
              </a:r>
            </a:p>
          </p:txBody>
        </p:sp>
        <p:sp>
          <p:nvSpPr>
            <p:cNvPr id="19" name="Abgerundetes Rechteck 18">
              <a:extLst>
                <a:ext uri="{FF2B5EF4-FFF2-40B4-BE49-F238E27FC236}">
                  <a16:creationId xmlns:a16="http://schemas.microsoft.com/office/drawing/2014/main" id="{CC9916BA-48C3-6B4A-A5A2-3822EBADF6B5}"/>
                </a:ext>
              </a:extLst>
            </p:cNvPr>
            <p:cNvSpPr/>
            <p:nvPr/>
          </p:nvSpPr>
          <p:spPr>
            <a:xfrm>
              <a:off x="4677661" y="1860444"/>
              <a:ext cx="1717715" cy="5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  <a:prstDash val="soli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00" dirty="0">
                  <a:solidFill>
                    <a:schemeClr val="accent4"/>
                  </a:solidFill>
                  <a:latin typeface="Roboto Light" pitchFamily="2" charset="0"/>
                  <a:ea typeface="Roboto Light" pitchFamily="2" charset="0"/>
                </a:rPr>
                <a:t>Können </a:t>
              </a:r>
              <a:r>
                <a:rPr lang="de-DE" sz="1000" dirty="0" err="1">
                  <a:solidFill>
                    <a:schemeClr val="accent4"/>
                  </a:solidFill>
                  <a:latin typeface="Roboto Light" pitchFamily="2" charset="0"/>
                  <a:ea typeface="Roboto Light" pitchFamily="2" charset="0"/>
                </a:rPr>
                <a:t>Programmaktivi</a:t>
              </a:r>
              <a:r>
                <a:rPr lang="de-DE" sz="1000" dirty="0">
                  <a:solidFill>
                    <a:schemeClr val="accent4"/>
                  </a:solidFill>
                  <a:latin typeface="Roboto Light" pitchFamily="2" charset="0"/>
                  <a:ea typeface="Roboto Light" pitchFamily="2" charset="0"/>
                </a:rPr>
                <a:t>-</a:t>
              </a:r>
            </a:p>
            <a:p>
              <a:pPr algn="ctr"/>
              <a:r>
                <a:rPr lang="de-DE" sz="1000" dirty="0">
                  <a:solidFill>
                    <a:schemeClr val="accent4"/>
                  </a:solidFill>
                  <a:latin typeface="Roboto Light" pitchFamily="2" charset="0"/>
                  <a:ea typeface="Roboto Light" pitchFamily="2" charset="0"/>
                </a:rPr>
                <a:t>täten kausal für Indikatoränderungen sein?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2F1B5F9-F0F4-4545-8654-F4A974DA4934}"/>
                </a:ext>
              </a:extLst>
            </p:cNvPr>
            <p:cNvSpPr txBox="1"/>
            <p:nvPr/>
          </p:nvSpPr>
          <p:spPr>
            <a:xfrm>
              <a:off x="5149082" y="1368001"/>
              <a:ext cx="140078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sz="2400" dirty="0" err="1">
                  <a:solidFill>
                    <a:schemeClr val="accent4"/>
                  </a:solidFill>
                  <a:latin typeface="Roboto Light" pitchFamily="2" charset="0"/>
                  <a:ea typeface="Roboto Light" pitchFamily="2" charset="0"/>
                </a:rPr>
                <a:t>elevant</a:t>
              </a:r>
              <a:endParaRPr lang="de-DE" sz="2400" dirty="0">
                <a:solidFill>
                  <a:schemeClr val="accent4"/>
                </a:solidFill>
                <a:latin typeface="Roboto Light" pitchFamily="2" charset="0"/>
                <a:ea typeface="Roboto Light" pitchFamily="2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CB4DAD1-DD1C-DD45-9D03-09EBC71307CA}"/>
              </a:ext>
            </a:extLst>
          </p:cNvPr>
          <p:cNvGrpSpPr/>
          <p:nvPr/>
        </p:nvGrpSpPr>
        <p:grpSpPr>
          <a:xfrm>
            <a:off x="7266772" y="2288948"/>
            <a:ext cx="1877228" cy="1096050"/>
            <a:chOff x="7206810" y="1289666"/>
            <a:chExt cx="1877228" cy="1096050"/>
          </a:xfrm>
        </p:grpSpPr>
        <p:sp>
          <p:nvSpPr>
            <p:cNvPr id="21" name="Abgerundetes Rechteck 20">
              <a:extLst>
                <a:ext uri="{FF2B5EF4-FFF2-40B4-BE49-F238E27FC236}">
                  <a16:creationId xmlns:a16="http://schemas.microsoft.com/office/drawing/2014/main" id="{BE29E4AB-BAB6-114D-BB03-CD4B6D63781B}"/>
                </a:ext>
              </a:extLst>
            </p:cNvPr>
            <p:cNvSpPr/>
            <p:nvPr/>
          </p:nvSpPr>
          <p:spPr>
            <a:xfrm>
              <a:off x="7206810" y="1289666"/>
              <a:ext cx="540000" cy="54000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>
                  <a:latin typeface="Roboto Light" pitchFamily="2" charset="0"/>
                  <a:ea typeface="Roboto Light" pitchFamily="2" charset="0"/>
                </a:rPr>
                <a:t>T</a:t>
              </a:r>
            </a:p>
          </p:txBody>
        </p:sp>
        <p:sp>
          <p:nvSpPr>
            <p:cNvPr id="22" name="Abgerundetes Rechteck 21">
              <a:extLst>
                <a:ext uri="{FF2B5EF4-FFF2-40B4-BE49-F238E27FC236}">
                  <a16:creationId xmlns:a16="http://schemas.microsoft.com/office/drawing/2014/main" id="{15356081-04D9-8A45-B97A-3119A2D2158E}"/>
                </a:ext>
              </a:extLst>
            </p:cNvPr>
            <p:cNvSpPr/>
            <p:nvPr/>
          </p:nvSpPr>
          <p:spPr>
            <a:xfrm>
              <a:off x="7211836" y="1845716"/>
              <a:ext cx="1717715" cy="5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  <a:prstDash val="soli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00" dirty="0">
                  <a:solidFill>
                    <a:schemeClr val="accent4"/>
                  </a:solidFill>
                  <a:latin typeface="Roboto Light" pitchFamily="2" charset="0"/>
                  <a:ea typeface="Roboto Light" pitchFamily="2" charset="0"/>
                </a:rPr>
                <a:t>Ist festgelegt, zu welchem Zeitpunkt welcher Wert erreicht werden soll?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68CB25D-30D0-184B-8748-5955F74CB873}"/>
                </a:ext>
              </a:extLst>
            </p:cNvPr>
            <p:cNvSpPr txBox="1"/>
            <p:nvPr/>
          </p:nvSpPr>
          <p:spPr>
            <a:xfrm>
              <a:off x="7683257" y="1353273"/>
              <a:ext cx="140078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sz="2400" dirty="0" err="1">
                  <a:solidFill>
                    <a:schemeClr val="accent4"/>
                  </a:solidFill>
                  <a:latin typeface="Roboto Light" pitchFamily="2" charset="0"/>
                  <a:ea typeface="Roboto Light" pitchFamily="2" charset="0"/>
                </a:rPr>
                <a:t>erminiert</a:t>
              </a:r>
              <a:endParaRPr lang="de-DE" sz="2400" dirty="0">
                <a:solidFill>
                  <a:schemeClr val="accent4"/>
                </a:solidFill>
                <a:latin typeface="Roboto Light" pitchFamily="2" charset="0"/>
                <a:ea typeface="Roboto Light" pitchFamily="2" charset="0"/>
              </a:endParaRP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F9D79A6E-47F9-1C4C-B326-133FBFB06107}"/>
              </a:ext>
            </a:extLst>
          </p:cNvPr>
          <p:cNvGrpSpPr/>
          <p:nvPr/>
        </p:nvGrpSpPr>
        <p:grpSpPr>
          <a:xfrm>
            <a:off x="2748562" y="1263547"/>
            <a:ext cx="3503648" cy="805815"/>
            <a:chOff x="2820176" y="2331739"/>
            <a:chExt cx="3503648" cy="805815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8B2F8E7F-CF7A-1F42-BDB9-B4013BD95127}"/>
                </a:ext>
              </a:extLst>
            </p:cNvPr>
            <p:cNvSpPr/>
            <p:nvPr/>
          </p:nvSpPr>
          <p:spPr>
            <a:xfrm>
              <a:off x="2820176" y="2331739"/>
              <a:ext cx="3503648" cy="8058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9B7E6397-CB7A-7848-A704-68C7FE545BCD}"/>
                </a:ext>
              </a:extLst>
            </p:cNvPr>
            <p:cNvGrpSpPr/>
            <p:nvPr/>
          </p:nvGrpSpPr>
          <p:grpSpPr>
            <a:xfrm>
              <a:off x="2986471" y="2466191"/>
              <a:ext cx="3171057" cy="550668"/>
              <a:chOff x="3787965" y="1071025"/>
              <a:chExt cx="3171057" cy="550668"/>
            </a:xfrm>
          </p:grpSpPr>
          <p:sp>
            <p:nvSpPr>
              <p:cNvPr id="29" name="Abgerundetes Rechteck 28">
                <a:extLst>
                  <a:ext uri="{FF2B5EF4-FFF2-40B4-BE49-F238E27FC236}">
                    <a16:creationId xmlns:a16="http://schemas.microsoft.com/office/drawing/2014/main" id="{2535F0A6-2BA3-AE4C-848E-D30A5FCD8AA7}"/>
                  </a:ext>
                </a:extLst>
              </p:cNvPr>
              <p:cNvSpPr/>
              <p:nvPr/>
            </p:nvSpPr>
            <p:spPr>
              <a:xfrm>
                <a:off x="6419022" y="1071025"/>
                <a:ext cx="540000" cy="54000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>
                    <a:latin typeface="Roboto Light" pitchFamily="2" charset="0"/>
                    <a:ea typeface="Roboto Light" pitchFamily="2" charset="0"/>
                  </a:rPr>
                  <a:t>T</a:t>
                </a:r>
              </a:p>
            </p:txBody>
          </p:sp>
          <p:sp>
            <p:nvSpPr>
              <p:cNvPr id="30" name="Abgerundetes Rechteck 29">
                <a:extLst>
                  <a:ext uri="{FF2B5EF4-FFF2-40B4-BE49-F238E27FC236}">
                    <a16:creationId xmlns:a16="http://schemas.microsoft.com/office/drawing/2014/main" id="{2FD15037-13BA-144F-A2A9-49A5548B63E6}"/>
                  </a:ext>
                </a:extLst>
              </p:cNvPr>
              <p:cNvSpPr/>
              <p:nvPr/>
            </p:nvSpPr>
            <p:spPr>
              <a:xfrm>
                <a:off x="5765040" y="1078844"/>
                <a:ext cx="540000" cy="540000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>
                    <a:latin typeface="Roboto Light" pitchFamily="2" charset="0"/>
                    <a:ea typeface="Roboto Light" pitchFamily="2" charset="0"/>
                  </a:rPr>
                  <a:t>R</a:t>
                </a:r>
              </a:p>
            </p:txBody>
          </p:sp>
          <p:sp>
            <p:nvSpPr>
              <p:cNvPr id="31" name="Abgerundetes Rechteck 30">
                <a:extLst>
                  <a:ext uri="{FF2B5EF4-FFF2-40B4-BE49-F238E27FC236}">
                    <a16:creationId xmlns:a16="http://schemas.microsoft.com/office/drawing/2014/main" id="{B085AFA7-748E-A64B-9755-42FEE582474F}"/>
                  </a:ext>
                </a:extLst>
              </p:cNvPr>
              <p:cNvSpPr/>
              <p:nvPr/>
            </p:nvSpPr>
            <p:spPr>
              <a:xfrm>
                <a:off x="5111058" y="1079427"/>
                <a:ext cx="540000" cy="540000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>
                    <a:latin typeface="Roboto Light" pitchFamily="2" charset="0"/>
                    <a:ea typeface="Roboto Light" pitchFamily="2" charset="0"/>
                  </a:rPr>
                  <a:t>A</a:t>
                </a:r>
              </a:p>
            </p:txBody>
          </p:sp>
          <p:sp>
            <p:nvSpPr>
              <p:cNvPr id="32" name="Abgerundetes Rechteck 31">
                <a:extLst>
                  <a:ext uri="{FF2B5EF4-FFF2-40B4-BE49-F238E27FC236}">
                    <a16:creationId xmlns:a16="http://schemas.microsoft.com/office/drawing/2014/main" id="{F65AC46E-24B3-9D4E-B0B1-75180416944F}"/>
                  </a:ext>
                </a:extLst>
              </p:cNvPr>
              <p:cNvSpPr/>
              <p:nvPr/>
            </p:nvSpPr>
            <p:spPr>
              <a:xfrm>
                <a:off x="4446990" y="1078844"/>
                <a:ext cx="540000" cy="540000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>
                    <a:latin typeface="Roboto Light" pitchFamily="2" charset="0"/>
                    <a:ea typeface="Roboto Light" pitchFamily="2" charset="0"/>
                  </a:rPr>
                  <a:t>M</a:t>
                </a:r>
              </a:p>
            </p:txBody>
          </p:sp>
          <p:sp>
            <p:nvSpPr>
              <p:cNvPr id="33" name="Abgerundetes Rechteck 32">
                <a:extLst>
                  <a:ext uri="{FF2B5EF4-FFF2-40B4-BE49-F238E27FC236}">
                    <a16:creationId xmlns:a16="http://schemas.microsoft.com/office/drawing/2014/main" id="{106FCBC0-7C35-F84A-94F6-23AA4A0D1784}"/>
                  </a:ext>
                </a:extLst>
              </p:cNvPr>
              <p:cNvSpPr/>
              <p:nvPr/>
            </p:nvSpPr>
            <p:spPr>
              <a:xfrm>
                <a:off x="3787965" y="1081693"/>
                <a:ext cx="540000" cy="540000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400" dirty="0">
                    <a:latin typeface="Roboto Light" pitchFamily="2" charset="0"/>
                    <a:ea typeface="Roboto Light" pitchFamily="2" charset="0"/>
                  </a:rPr>
                  <a:t>S</a:t>
                </a:r>
              </a:p>
            </p:txBody>
          </p:sp>
        </p:grp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D82E4F94-AAF6-3843-AD15-51C56FF65E3A}"/>
              </a:ext>
            </a:extLst>
          </p:cNvPr>
          <p:cNvGrpSpPr/>
          <p:nvPr/>
        </p:nvGrpSpPr>
        <p:grpSpPr>
          <a:xfrm>
            <a:off x="243770" y="3798110"/>
            <a:ext cx="1343475" cy="763303"/>
            <a:chOff x="4672635" y="1304394"/>
            <a:chExt cx="1877228" cy="1096050"/>
          </a:xfrm>
        </p:grpSpPr>
        <p:sp>
          <p:nvSpPr>
            <p:cNvPr id="41" name="Abgerundetes Rechteck 40">
              <a:extLst>
                <a:ext uri="{FF2B5EF4-FFF2-40B4-BE49-F238E27FC236}">
                  <a16:creationId xmlns:a16="http://schemas.microsoft.com/office/drawing/2014/main" id="{C647F2A9-3496-3D4A-BEBE-3C8755A3C172}"/>
                </a:ext>
              </a:extLst>
            </p:cNvPr>
            <p:cNvSpPr/>
            <p:nvPr/>
          </p:nvSpPr>
          <p:spPr>
            <a:xfrm>
              <a:off x="4672635" y="1304394"/>
              <a:ext cx="540000" cy="540000"/>
            </a:xfrm>
            <a:prstGeom prst="roundRect">
              <a:avLst/>
            </a:prstGeom>
            <a:solidFill>
              <a:srgbClr val="B35A76"/>
            </a:solidFill>
            <a:ln>
              <a:solidFill>
                <a:srgbClr val="B35A7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Roboto Light" pitchFamily="2" charset="0"/>
                  <a:ea typeface="Roboto Light" pitchFamily="2" charset="0"/>
                </a:rPr>
                <a:t>V</a:t>
              </a:r>
            </a:p>
          </p:txBody>
        </p:sp>
        <p:sp>
          <p:nvSpPr>
            <p:cNvPr id="42" name="Abgerundetes Rechteck 41">
              <a:extLst>
                <a:ext uri="{FF2B5EF4-FFF2-40B4-BE49-F238E27FC236}">
                  <a16:creationId xmlns:a16="http://schemas.microsoft.com/office/drawing/2014/main" id="{62485BF4-EE99-8B48-A9BD-CFA39D9DFB36}"/>
                </a:ext>
              </a:extLst>
            </p:cNvPr>
            <p:cNvSpPr/>
            <p:nvPr/>
          </p:nvSpPr>
          <p:spPr>
            <a:xfrm>
              <a:off x="4677661" y="1860444"/>
              <a:ext cx="1717715" cy="5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B35A76"/>
              </a:solidFill>
              <a:prstDash val="soli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700" dirty="0">
                  <a:solidFill>
                    <a:srgbClr val="B35A76"/>
                  </a:solidFill>
                  <a:latin typeface="Roboto Light" pitchFamily="2" charset="0"/>
                  <a:ea typeface="Roboto Light" pitchFamily="2" charset="0"/>
                </a:rPr>
                <a:t>Wird die Stichprobe nach wissenschaftlichen Grundsätzen erhoben?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40DF6781-2DFF-E645-B513-D7327F9FF8CB}"/>
                </a:ext>
              </a:extLst>
            </p:cNvPr>
            <p:cNvSpPr txBox="1"/>
            <p:nvPr/>
          </p:nvSpPr>
          <p:spPr>
            <a:xfrm>
              <a:off x="5149083" y="1355763"/>
              <a:ext cx="1400780" cy="4861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sz="1600" dirty="0" err="1">
                  <a:solidFill>
                    <a:srgbClr val="B35A76"/>
                  </a:solidFill>
                  <a:latin typeface="Roboto Light" pitchFamily="2" charset="0"/>
                  <a:ea typeface="Roboto Light" pitchFamily="2" charset="0"/>
                </a:rPr>
                <a:t>alide</a:t>
              </a:r>
              <a:endParaRPr lang="de-DE" sz="1600" dirty="0">
                <a:solidFill>
                  <a:srgbClr val="B35A76"/>
                </a:solidFill>
                <a:latin typeface="Roboto Light" pitchFamily="2" charset="0"/>
                <a:ea typeface="Roboto Light" pitchFamily="2" charset="0"/>
              </a:endParaRP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70413372-9999-7545-A7A1-F5089D056AC1}"/>
              </a:ext>
            </a:extLst>
          </p:cNvPr>
          <p:cNvGrpSpPr/>
          <p:nvPr/>
        </p:nvGrpSpPr>
        <p:grpSpPr>
          <a:xfrm>
            <a:off x="1536328" y="3798110"/>
            <a:ext cx="1449707" cy="763303"/>
            <a:chOff x="4672635" y="1304394"/>
            <a:chExt cx="2025665" cy="1096050"/>
          </a:xfrm>
        </p:grpSpPr>
        <p:sp>
          <p:nvSpPr>
            <p:cNvPr id="45" name="Abgerundetes Rechteck 44">
              <a:extLst>
                <a:ext uri="{FF2B5EF4-FFF2-40B4-BE49-F238E27FC236}">
                  <a16:creationId xmlns:a16="http://schemas.microsoft.com/office/drawing/2014/main" id="{63F03D39-C14E-004F-ADC2-927E0DF7FFDF}"/>
                </a:ext>
              </a:extLst>
            </p:cNvPr>
            <p:cNvSpPr/>
            <p:nvPr/>
          </p:nvSpPr>
          <p:spPr>
            <a:xfrm>
              <a:off x="4672635" y="1304394"/>
              <a:ext cx="540000" cy="540000"/>
            </a:xfrm>
            <a:prstGeom prst="roundRect">
              <a:avLst/>
            </a:prstGeom>
            <a:solidFill>
              <a:srgbClr val="7C6492"/>
            </a:solidFill>
            <a:ln>
              <a:solidFill>
                <a:srgbClr val="7C649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Roboto Light" pitchFamily="2" charset="0"/>
                  <a:ea typeface="Roboto Light" pitchFamily="2" charset="0"/>
                </a:rPr>
                <a:t>Z</a:t>
              </a:r>
            </a:p>
          </p:txBody>
        </p:sp>
        <p:sp>
          <p:nvSpPr>
            <p:cNvPr id="46" name="Abgerundetes Rechteck 45">
              <a:extLst>
                <a:ext uri="{FF2B5EF4-FFF2-40B4-BE49-F238E27FC236}">
                  <a16:creationId xmlns:a16="http://schemas.microsoft.com/office/drawing/2014/main" id="{CBE1A210-0612-484D-9D87-148D91B82F5A}"/>
                </a:ext>
              </a:extLst>
            </p:cNvPr>
            <p:cNvSpPr/>
            <p:nvPr/>
          </p:nvSpPr>
          <p:spPr>
            <a:xfrm>
              <a:off x="4677661" y="1860444"/>
              <a:ext cx="1717715" cy="5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C6492"/>
              </a:solidFill>
              <a:prstDash val="soli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700" dirty="0">
                  <a:solidFill>
                    <a:srgbClr val="7C6492"/>
                  </a:solidFill>
                  <a:latin typeface="Roboto Light" pitchFamily="2" charset="0"/>
                  <a:ea typeface="Roboto Light" pitchFamily="2" charset="0"/>
                </a:rPr>
                <a:t>Könnt Ihr Euch auf die Ausprägung des Indikators verlassen?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E6AB50CB-BC43-5F44-A195-CF850DFA3BB1}"/>
                </a:ext>
              </a:extLst>
            </p:cNvPr>
            <p:cNvSpPr txBox="1"/>
            <p:nvPr/>
          </p:nvSpPr>
          <p:spPr>
            <a:xfrm>
              <a:off x="5132442" y="1351895"/>
              <a:ext cx="1565858" cy="4861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sz="1600" dirty="0" err="1">
                  <a:solidFill>
                    <a:srgbClr val="7C6492"/>
                  </a:solidFill>
                  <a:latin typeface="Roboto Light" pitchFamily="2" charset="0"/>
                  <a:ea typeface="Roboto Light" pitchFamily="2" charset="0"/>
                </a:rPr>
                <a:t>uverlässig</a:t>
              </a:r>
              <a:endParaRPr lang="de-DE" sz="1600" dirty="0">
                <a:solidFill>
                  <a:srgbClr val="7C6492"/>
                </a:solidFill>
                <a:latin typeface="Roboto Light" pitchFamily="2" charset="0"/>
                <a:ea typeface="Roboto Light" pitchFamily="2" charset="0"/>
              </a:endParaRPr>
            </a:p>
          </p:txBody>
        </p:sp>
      </p:grpSp>
      <p:pic>
        <p:nvPicPr>
          <p:cNvPr id="50" name="Grafik 49" descr="Roboter">
            <a:extLst>
              <a:ext uri="{FF2B5EF4-FFF2-40B4-BE49-F238E27FC236}">
                <a16:creationId xmlns:a16="http://schemas.microsoft.com/office/drawing/2014/main" id="{957BA877-1533-7441-8EDC-947ADB9D1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98813" y="3748491"/>
            <a:ext cx="914400" cy="914400"/>
          </a:xfrm>
          <a:prstGeom prst="rect">
            <a:avLst/>
          </a:prstGeom>
        </p:spPr>
      </p:pic>
      <p:sp>
        <p:nvSpPr>
          <p:cNvPr id="51" name="Rounded Rectangular Callout 13">
            <a:extLst>
              <a:ext uri="{FF2B5EF4-FFF2-40B4-BE49-F238E27FC236}">
                <a16:creationId xmlns:a16="http://schemas.microsoft.com/office/drawing/2014/main" id="{36878B6D-9444-C34F-8BAF-44197329CD48}"/>
              </a:ext>
            </a:extLst>
          </p:cNvPr>
          <p:cNvSpPr/>
          <p:nvPr/>
        </p:nvSpPr>
        <p:spPr>
          <a:xfrm>
            <a:off x="6336879" y="3528178"/>
            <a:ext cx="1572496" cy="606024"/>
          </a:xfrm>
          <a:prstGeom prst="wedgeRoundRectCallout">
            <a:avLst>
              <a:gd name="adj1" fmla="val 49881"/>
              <a:gd name="adj2" fmla="val 6798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Lieber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wenige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gute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Indikatoren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als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viele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mit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denen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Ihr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keine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Aussagen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treffen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könnt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86269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322043-3C2F-8841-B669-B61869E2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Ausgewählte Indikatoren können unterschiedlich dargestellt werden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70AE7385-9872-6244-AE26-8A8BD1959ADF}"/>
              </a:ext>
            </a:extLst>
          </p:cNvPr>
          <p:cNvGrpSpPr/>
          <p:nvPr/>
        </p:nvGrpSpPr>
        <p:grpSpPr>
          <a:xfrm>
            <a:off x="903510" y="1257303"/>
            <a:ext cx="2062144" cy="2750450"/>
            <a:chOff x="903510" y="1257303"/>
            <a:chExt cx="2062144" cy="2750450"/>
          </a:xfrm>
        </p:grpSpPr>
        <p:sp>
          <p:nvSpPr>
            <p:cNvPr id="4" name="Abgerundetes Rechteck 3">
              <a:extLst>
                <a:ext uri="{FF2B5EF4-FFF2-40B4-BE49-F238E27FC236}">
                  <a16:creationId xmlns:a16="http://schemas.microsoft.com/office/drawing/2014/main" id="{D34D6513-7773-7647-86B7-1F86AC4F5D4D}"/>
                </a:ext>
              </a:extLst>
            </p:cNvPr>
            <p:cNvSpPr/>
            <p:nvPr/>
          </p:nvSpPr>
          <p:spPr>
            <a:xfrm>
              <a:off x="1344723" y="1257303"/>
              <a:ext cx="1620931" cy="36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latin typeface="Roboto Light" pitchFamily="2" charset="0"/>
                  <a:ea typeface="Roboto Light" pitchFamily="2" charset="0"/>
                </a:rPr>
                <a:t>Absoluter Wert</a:t>
              </a:r>
            </a:p>
          </p:txBody>
        </p:sp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7BD06C88-1E20-DA4F-97E1-7994F70D5B39}"/>
                </a:ext>
              </a:extLst>
            </p:cNvPr>
            <p:cNvSpPr/>
            <p:nvPr/>
          </p:nvSpPr>
          <p:spPr>
            <a:xfrm>
              <a:off x="1344723" y="2425338"/>
              <a:ext cx="1620931" cy="773792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accent3"/>
                  </a:solidFill>
                  <a:latin typeface="Roboto Light" pitchFamily="2" charset="0"/>
                  <a:ea typeface="Roboto Light" pitchFamily="2" charset="0"/>
                </a:rPr>
                <a:t>Verständlichkeit</a:t>
              </a:r>
              <a:br>
                <a:rPr lang="de-DE" sz="1050" dirty="0">
                  <a:solidFill>
                    <a:schemeClr val="accent3"/>
                  </a:solidFill>
                  <a:latin typeface="Roboto Light" pitchFamily="2" charset="0"/>
                  <a:ea typeface="Roboto Light" pitchFamily="2" charset="0"/>
                </a:rPr>
              </a:br>
              <a:r>
                <a:rPr lang="de-DE" sz="1050" dirty="0">
                  <a:solidFill>
                    <a:schemeClr val="accent3"/>
                  </a:solidFill>
                  <a:latin typeface="Roboto Light" pitchFamily="2" charset="0"/>
                  <a:ea typeface="Roboto Light" pitchFamily="2" charset="0"/>
                </a:rPr>
                <a:t>Vorstellbarkeit</a:t>
              </a:r>
            </a:p>
          </p:txBody>
        </p:sp>
        <p:sp>
          <p:nvSpPr>
            <p:cNvPr id="11" name="Abgerundetes Rechteck 10">
              <a:extLst>
                <a:ext uri="{FF2B5EF4-FFF2-40B4-BE49-F238E27FC236}">
                  <a16:creationId xmlns:a16="http://schemas.microsoft.com/office/drawing/2014/main" id="{7EDE6556-F2BE-FD4D-9157-9884437C11D2}"/>
                </a:ext>
              </a:extLst>
            </p:cNvPr>
            <p:cNvSpPr/>
            <p:nvPr/>
          </p:nvSpPr>
          <p:spPr>
            <a:xfrm>
              <a:off x="1344721" y="3233961"/>
              <a:ext cx="1620931" cy="773792"/>
            </a:xfrm>
            <a:prstGeom prst="roundRect">
              <a:avLst/>
            </a:prstGeom>
            <a:noFill/>
            <a:ln w="12700">
              <a:solidFill>
                <a:srgbClr val="B35A7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rgbClr val="B35A76"/>
                  </a:solidFill>
                  <a:latin typeface="Roboto Light" pitchFamily="2" charset="0"/>
                  <a:ea typeface="Roboto Light" pitchFamily="2" charset="0"/>
                </a:rPr>
                <a:t>Geringe Aussagekraft</a:t>
              </a:r>
            </a:p>
            <a:p>
              <a:pPr algn="ctr"/>
              <a:r>
                <a:rPr lang="de-DE" sz="1050" dirty="0">
                  <a:solidFill>
                    <a:srgbClr val="B35A76"/>
                  </a:solidFill>
                  <a:latin typeface="Roboto Light" pitchFamily="2" charset="0"/>
                  <a:ea typeface="Roboto Light" pitchFamily="2" charset="0"/>
                </a:rPr>
                <a:t>Fehlinterpretation</a:t>
              </a:r>
            </a:p>
          </p:txBody>
        </p:sp>
        <p:pic>
          <p:nvPicPr>
            <p:cNvPr id="23" name="Grafik 22" descr="Bezeichnung">
              <a:extLst>
                <a:ext uri="{FF2B5EF4-FFF2-40B4-BE49-F238E27FC236}">
                  <a16:creationId xmlns:a16="http://schemas.microsoft.com/office/drawing/2014/main" id="{7A50193D-C1AF-774E-ABF9-87EFFCCCF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5028" y="1257303"/>
              <a:ext cx="360000" cy="360000"/>
            </a:xfrm>
            <a:prstGeom prst="rect">
              <a:avLst/>
            </a:prstGeom>
          </p:spPr>
        </p:pic>
        <p:pic>
          <p:nvPicPr>
            <p:cNvPr id="27" name="Grafik 26" descr="Hinzufügen">
              <a:extLst>
                <a:ext uri="{FF2B5EF4-FFF2-40B4-BE49-F238E27FC236}">
                  <a16:creationId xmlns:a16="http://schemas.microsoft.com/office/drawing/2014/main" id="{C6B45D63-8860-DF45-90D0-8DD9CA5E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3510" y="2610599"/>
              <a:ext cx="360000" cy="360000"/>
            </a:xfrm>
            <a:prstGeom prst="rect">
              <a:avLst/>
            </a:prstGeom>
          </p:spPr>
        </p:pic>
        <p:pic>
          <p:nvPicPr>
            <p:cNvPr id="28" name="Grafik 27" descr="Hinzufügen">
              <a:extLst>
                <a:ext uri="{FF2B5EF4-FFF2-40B4-BE49-F238E27FC236}">
                  <a16:creationId xmlns:a16="http://schemas.microsoft.com/office/drawing/2014/main" id="{9BF6A1BC-FED0-3246-AEDD-CC05CC5AD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43210" b="44090"/>
            <a:stretch/>
          </p:blipFill>
          <p:spPr>
            <a:xfrm>
              <a:off x="903510" y="3596414"/>
              <a:ext cx="360000" cy="45719"/>
            </a:xfrm>
            <a:prstGeom prst="rect">
              <a:avLst/>
            </a:prstGeom>
          </p:spPr>
        </p:pic>
        <p:sp>
          <p:nvSpPr>
            <p:cNvPr id="31" name="Abgerundetes Rechteck 30">
              <a:extLst>
                <a:ext uri="{FF2B5EF4-FFF2-40B4-BE49-F238E27FC236}">
                  <a16:creationId xmlns:a16="http://schemas.microsoft.com/office/drawing/2014/main" id="{F6F65438-22F5-E649-9F09-54EA2D749B0D}"/>
                </a:ext>
              </a:extLst>
            </p:cNvPr>
            <p:cNvSpPr/>
            <p:nvPr/>
          </p:nvSpPr>
          <p:spPr>
            <a:xfrm>
              <a:off x="1334418" y="1617303"/>
              <a:ext cx="1620931" cy="773792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20 </a:t>
              </a:r>
              <a:r>
                <a:rPr lang="de-DE" sz="1050" dirty="0" err="1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Abiturient:innen</a:t>
              </a:r>
              <a:r>
                <a:rPr lang="de-DE" sz="1050" dirty="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 schrieben eine 2.0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77C6CDAC-1D6E-7A49-B799-39659E1625E7}"/>
              </a:ext>
            </a:extLst>
          </p:cNvPr>
          <p:cNvGrpSpPr/>
          <p:nvPr/>
        </p:nvGrpSpPr>
        <p:grpSpPr>
          <a:xfrm>
            <a:off x="3563110" y="1257303"/>
            <a:ext cx="1922818" cy="2750450"/>
            <a:chOff x="3563110" y="1257303"/>
            <a:chExt cx="1922818" cy="2750450"/>
          </a:xfrm>
        </p:grpSpPr>
        <p:sp>
          <p:nvSpPr>
            <p:cNvPr id="12" name="Abgerundetes Rechteck 11">
              <a:extLst>
                <a:ext uri="{FF2B5EF4-FFF2-40B4-BE49-F238E27FC236}">
                  <a16:creationId xmlns:a16="http://schemas.microsoft.com/office/drawing/2014/main" id="{F5653AE8-96F7-3446-98A3-7351FAAA8F5A}"/>
                </a:ext>
              </a:extLst>
            </p:cNvPr>
            <p:cNvSpPr/>
            <p:nvPr/>
          </p:nvSpPr>
          <p:spPr>
            <a:xfrm>
              <a:off x="3864997" y="1257303"/>
              <a:ext cx="1620931" cy="36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latin typeface="Roboto Light" pitchFamily="2" charset="0"/>
                  <a:ea typeface="Roboto Light" pitchFamily="2" charset="0"/>
                </a:rPr>
                <a:t>Relativer Wert</a:t>
              </a:r>
            </a:p>
          </p:txBody>
        </p:sp>
        <p:sp>
          <p:nvSpPr>
            <p:cNvPr id="13" name="Abgerundetes Rechteck 12">
              <a:extLst>
                <a:ext uri="{FF2B5EF4-FFF2-40B4-BE49-F238E27FC236}">
                  <a16:creationId xmlns:a16="http://schemas.microsoft.com/office/drawing/2014/main" id="{259DC20C-60C0-C646-B52B-56C935DB810F}"/>
                </a:ext>
              </a:extLst>
            </p:cNvPr>
            <p:cNvSpPr/>
            <p:nvPr/>
          </p:nvSpPr>
          <p:spPr>
            <a:xfrm>
              <a:off x="3864997" y="2425338"/>
              <a:ext cx="1620931" cy="773792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accent3"/>
                  </a:solidFill>
                  <a:latin typeface="Roboto Light" pitchFamily="2" charset="0"/>
                  <a:ea typeface="Roboto Light" pitchFamily="2" charset="0"/>
                </a:rPr>
                <a:t>Verständlichkeit</a:t>
              </a:r>
            </a:p>
            <a:p>
              <a:pPr algn="ctr"/>
              <a:r>
                <a:rPr lang="de-DE" sz="1050" dirty="0">
                  <a:solidFill>
                    <a:schemeClr val="accent3"/>
                  </a:solidFill>
                  <a:latin typeface="Roboto Light" pitchFamily="2" charset="0"/>
                  <a:ea typeface="Roboto Light" pitchFamily="2" charset="0"/>
                </a:rPr>
                <a:t>Vergleichbarkeit</a:t>
              </a:r>
            </a:p>
          </p:txBody>
        </p:sp>
        <p:sp>
          <p:nvSpPr>
            <p:cNvPr id="14" name="Abgerundetes Rechteck 13">
              <a:extLst>
                <a:ext uri="{FF2B5EF4-FFF2-40B4-BE49-F238E27FC236}">
                  <a16:creationId xmlns:a16="http://schemas.microsoft.com/office/drawing/2014/main" id="{6926635B-C1D1-9A4E-81B5-38DF4DB74C29}"/>
                </a:ext>
              </a:extLst>
            </p:cNvPr>
            <p:cNvSpPr/>
            <p:nvPr/>
          </p:nvSpPr>
          <p:spPr>
            <a:xfrm>
              <a:off x="3864995" y="3233961"/>
              <a:ext cx="1620931" cy="773792"/>
            </a:xfrm>
            <a:prstGeom prst="roundRect">
              <a:avLst/>
            </a:prstGeom>
            <a:noFill/>
            <a:ln w="12700">
              <a:solidFill>
                <a:srgbClr val="B35A7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dirty="0">
                <a:solidFill>
                  <a:srgbClr val="B35A76"/>
                </a:solidFill>
                <a:latin typeface="Roboto Light" pitchFamily="2" charset="0"/>
                <a:ea typeface="Roboto Light" pitchFamily="2" charset="0"/>
              </a:endParaRPr>
            </a:p>
            <a:p>
              <a:pPr algn="ctr"/>
              <a:r>
                <a:rPr lang="de-DE" sz="1050" dirty="0">
                  <a:solidFill>
                    <a:srgbClr val="B35A76"/>
                  </a:solidFill>
                  <a:latin typeface="Roboto Light" pitchFamily="2" charset="0"/>
                  <a:ea typeface="Roboto Light" pitchFamily="2" charset="0"/>
                </a:rPr>
                <a:t>Transparenz d. Berechnung</a:t>
              </a:r>
            </a:p>
            <a:p>
              <a:pPr algn="ctr"/>
              <a:endParaRPr lang="de-DE" sz="1050" dirty="0">
                <a:solidFill>
                  <a:srgbClr val="B35A76"/>
                </a:solidFill>
                <a:latin typeface="Roboto Light" pitchFamily="2" charset="0"/>
                <a:ea typeface="Roboto Light" pitchFamily="2" charset="0"/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DA026449-AC60-6A4D-BC06-CC45C710D240}"/>
                </a:ext>
              </a:extLst>
            </p:cNvPr>
            <p:cNvSpPr txBox="1"/>
            <p:nvPr/>
          </p:nvSpPr>
          <p:spPr>
            <a:xfrm>
              <a:off x="3563110" y="1265387"/>
              <a:ext cx="297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b="1" dirty="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%</a:t>
              </a:r>
            </a:p>
          </p:txBody>
        </p:sp>
        <p:sp>
          <p:nvSpPr>
            <p:cNvPr id="32" name="Abgerundetes Rechteck 31">
              <a:extLst>
                <a:ext uri="{FF2B5EF4-FFF2-40B4-BE49-F238E27FC236}">
                  <a16:creationId xmlns:a16="http://schemas.microsoft.com/office/drawing/2014/main" id="{121CD5C0-978F-E442-9FC2-171BD5F7830D}"/>
                </a:ext>
              </a:extLst>
            </p:cNvPr>
            <p:cNvSpPr/>
            <p:nvPr/>
          </p:nvSpPr>
          <p:spPr>
            <a:xfrm>
              <a:off x="3864995" y="1614129"/>
              <a:ext cx="1620931" cy="773792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40% der </a:t>
              </a:r>
              <a:r>
                <a:rPr lang="de-DE" sz="1050" dirty="0" err="1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Abiturient:innen</a:t>
              </a:r>
              <a:r>
                <a:rPr lang="de-DE" sz="1050" dirty="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 schrieben eine 2.0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E92510B2-7A41-A543-BB87-34053B592CD9}"/>
              </a:ext>
            </a:extLst>
          </p:cNvPr>
          <p:cNvGrpSpPr/>
          <p:nvPr/>
        </p:nvGrpSpPr>
        <p:grpSpPr>
          <a:xfrm>
            <a:off x="6045879" y="1257303"/>
            <a:ext cx="1970624" cy="2750450"/>
            <a:chOff x="6045879" y="1257303"/>
            <a:chExt cx="1970624" cy="2750450"/>
          </a:xfrm>
        </p:grpSpPr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A6AC66C7-AEF8-484D-BC13-91FDA9048003}"/>
                </a:ext>
              </a:extLst>
            </p:cNvPr>
            <p:cNvSpPr/>
            <p:nvPr/>
          </p:nvSpPr>
          <p:spPr>
            <a:xfrm>
              <a:off x="6385269" y="1257303"/>
              <a:ext cx="1620931" cy="36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latin typeface="Roboto Light" pitchFamily="2" charset="0"/>
                  <a:ea typeface="Roboto Light" pitchFamily="2" charset="0"/>
                </a:rPr>
                <a:t>Sammelindikator</a:t>
              </a:r>
            </a:p>
          </p:txBody>
        </p:sp>
        <p:sp>
          <p:nvSpPr>
            <p:cNvPr id="16" name="Abgerundetes Rechteck 15">
              <a:extLst>
                <a:ext uri="{FF2B5EF4-FFF2-40B4-BE49-F238E27FC236}">
                  <a16:creationId xmlns:a16="http://schemas.microsoft.com/office/drawing/2014/main" id="{E6E83357-77A6-474F-BE8E-40005E3EAED8}"/>
                </a:ext>
              </a:extLst>
            </p:cNvPr>
            <p:cNvSpPr/>
            <p:nvPr/>
          </p:nvSpPr>
          <p:spPr>
            <a:xfrm>
              <a:off x="6385269" y="2425338"/>
              <a:ext cx="1620931" cy="773792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accent3"/>
                  </a:solidFill>
                  <a:latin typeface="Roboto Light" pitchFamily="2" charset="0"/>
                  <a:ea typeface="Roboto Light" pitchFamily="2" charset="0"/>
                </a:rPr>
                <a:t>Vereinfachung komplexer Zusammenhänge</a:t>
              </a:r>
            </a:p>
          </p:txBody>
        </p:sp>
        <p:sp>
          <p:nvSpPr>
            <p:cNvPr id="17" name="Abgerundetes Rechteck 16">
              <a:extLst>
                <a:ext uri="{FF2B5EF4-FFF2-40B4-BE49-F238E27FC236}">
                  <a16:creationId xmlns:a16="http://schemas.microsoft.com/office/drawing/2014/main" id="{16ACEB89-A5AE-7145-A334-7A09CC7CB6E9}"/>
                </a:ext>
              </a:extLst>
            </p:cNvPr>
            <p:cNvSpPr/>
            <p:nvPr/>
          </p:nvSpPr>
          <p:spPr>
            <a:xfrm>
              <a:off x="6385267" y="3233961"/>
              <a:ext cx="1620931" cy="773792"/>
            </a:xfrm>
            <a:prstGeom prst="roundRect">
              <a:avLst/>
            </a:prstGeom>
            <a:noFill/>
            <a:ln w="12700">
              <a:solidFill>
                <a:srgbClr val="B35A7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rgbClr val="B35A76"/>
                  </a:solidFill>
                  <a:latin typeface="Roboto Light" pitchFamily="2" charset="0"/>
                  <a:ea typeface="Roboto Light" pitchFamily="2" charset="0"/>
                </a:rPr>
                <a:t>Verständlichkeit</a:t>
              </a:r>
            </a:p>
            <a:p>
              <a:pPr algn="ctr"/>
              <a:r>
                <a:rPr lang="de-DE" sz="1050" dirty="0">
                  <a:solidFill>
                    <a:srgbClr val="B35A76"/>
                  </a:solidFill>
                  <a:latin typeface="Roboto Light" pitchFamily="2" charset="0"/>
                  <a:ea typeface="Roboto Light" pitchFamily="2" charset="0"/>
                </a:rPr>
                <a:t>Komplexität</a:t>
              </a:r>
            </a:p>
          </p:txBody>
        </p:sp>
        <p:pic>
          <p:nvPicPr>
            <p:cNvPr id="21" name="Grafik 20" descr="Kolben">
              <a:extLst>
                <a:ext uri="{FF2B5EF4-FFF2-40B4-BE49-F238E27FC236}">
                  <a16:creationId xmlns:a16="http://schemas.microsoft.com/office/drawing/2014/main" id="{2223E2A9-7C47-0C43-9A73-A23D3A0B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45879" y="1257303"/>
              <a:ext cx="360000" cy="360000"/>
            </a:xfrm>
            <a:prstGeom prst="rect">
              <a:avLst/>
            </a:prstGeom>
          </p:spPr>
        </p:pic>
        <p:sp>
          <p:nvSpPr>
            <p:cNvPr id="33" name="Abgerundetes Rechteck 32">
              <a:extLst>
                <a:ext uri="{FF2B5EF4-FFF2-40B4-BE49-F238E27FC236}">
                  <a16:creationId xmlns:a16="http://schemas.microsoft.com/office/drawing/2014/main" id="{A5591DB4-EF66-6549-B2FC-EA2BA0B729C3}"/>
                </a:ext>
              </a:extLst>
            </p:cNvPr>
            <p:cNvSpPr/>
            <p:nvPr/>
          </p:nvSpPr>
          <p:spPr>
            <a:xfrm>
              <a:off x="6395572" y="1617303"/>
              <a:ext cx="1620931" cy="773792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Die durchschnittliche Abiturnote stieg um 0.5 Punkte.</a:t>
              </a:r>
            </a:p>
          </p:txBody>
        </p:sp>
      </p:grpSp>
      <p:pic>
        <p:nvPicPr>
          <p:cNvPr id="35" name="Grafik 34" descr="Roboter">
            <a:extLst>
              <a:ext uri="{FF2B5EF4-FFF2-40B4-BE49-F238E27FC236}">
                <a16:creationId xmlns:a16="http://schemas.microsoft.com/office/drawing/2014/main" id="{F50C101C-A7D2-7445-80BF-84F1570387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98813" y="3748491"/>
            <a:ext cx="914400" cy="914400"/>
          </a:xfrm>
          <a:prstGeom prst="rect">
            <a:avLst/>
          </a:prstGeom>
        </p:spPr>
      </p:pic>
      <p:sp>
        <p:nvSpPr>
          <p:cNvPr id="36" name="Rounded Rectangular Callout 13">
            <a:extLst>
              <a:ext uri="{FF2B5EF4-FFF2-40B4-BE49-F238E27FC236}">
                <a16:creationId xmlns:a16="http://schemas.microsoft.com/office/drawing/2014/main" id="{BF0BB786-E933-EE41-BBCF-ED622C4C371A}"/>
              </a:ext>
            </a:extLst>
          </p:cNvPr>
          <p:cNvSpPr/>
          <p:nvPr/>
        </p:nvSpPr>
        <p:spPr>
          <a:xfrm>
            <a:off x="5278539" y="4108490"/>
            <a:ext cx="2622232" cy="475115"/>
          </a:xfrm>
          <a:prstGeom prst="wedgeRoundRectCallout">
            <a:avLst>
              <a:gd name="adj1" fmla="val 55765"/>
              <a:gd name="adj2" fmla="val 372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Am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Besten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nutzt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man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eine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Kombination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der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Darstellungsformen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z.B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  <a:r>
              <a:rPr lang="de-DE" sz="9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20 von 50 (40%)  der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befragten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Abiturientinnen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….</a:t>
            </a:r>
          </a:p>
        </p:txBody>
      </p:sp>
      <p:pic>
        <p:nvPicPr>
          <p:cNvPr id="25" name="Grafik 24" descr="Hinzufügen">
            <a:extLst>
              <a:ext uri="{FF2B5EF4-FFF2-40B4-BE49-F238E27FC236}">
                <a16:creationId xmlns:a16="http://schemas.microsoft.com/office/drawing/2014/main" id="{676423BC-DB2E-B140-8E3B-5578C485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64259" y="2610599"/>
            <a:ext cx="360000" cy="360000"/>
          </a:xfrm>
          <a:prstGeom prst="rect">
            <a:avLst/>
          </a:prstGeom>
        </p:spPr>
      </p:pic>
      <p:pic>
        <p:nvPicPr>
          <p:cNvPr id="26" name="Grafik 25" descr="Hinzufügen">
            <a:extLst>
              <a:ext uri="{FF2B5EF4-FFF2-40B4-BE49-F238E27FC236}">
                <a16:creationId xmlns:a16="http://schemas.microsoft.com/office/drawing/2014/main" id="{92F7E875-E6A8-9742-AEFA-6B46A68A46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3210" b="44090"/>
          <a:stretch/>
        </p:blipFill>
        <p:spPr>
          <a:xfrm>
            <a:off x="3464259" y="3596414"/>
            <a:ext cx="360000" cy="45719"/>
          </a:xfrm>
          <a:prstGeom prst="rect">
            <a:avLst/>
          </a:prstGeom>
        </p:spPr>
      </p:pic>
      <p:pic>
        <p:nvPicPr>
          <p:cNvPr id="29" name="Grafik 28" descr="Hinzufügen">
            <a:extLst>
              <a:ext uri="{FF2B5EF4-FFF2-40B4-BE49-F238E27FC236}">
                <a16:creationId xmlns:a16="http://schemas.microsoft.com/office/drawing/2014/main" id="{31C10C8A-4C3A-8F40-B5EC-64D5A8C62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98348" y="2617872"/>
            <a:ext cx="360000" cy="360000"/>
          </a:xfrm>
          <a:prstGeom prst="rect">
            <a:avLst/>
          </a:prstGeom>
        </p:spPr>
      </p:pic>
      <p:pic>
        <p:nvPicPr>
          <p:cNvPr id="30" name="Grafik 29" descr="Hinzufügen">
            <a:extLst>
              <a:ext uri="{FF2B5EF4-FFF2-40B4-BE49-F238E27FC236}">
                <a16:creationId xmlns:a16="http://schemas.microsoft.com/office/drawing/2014/main" id="{DFE8E428-E32C-1E4E-A11C-217267EA03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3210" b="44090"/>
          <a:stretch/>
        </p:blipFill>
        <p:spPr>
          <a:xfrm>
            <a:off x="5998348" y="3603687"/>
            <a:ext cx="360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11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322043-3C2F-8841-B669-B61869E2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Zudem gibt es noch die Möglichkeit Proxyindikatoren oder monetisierte Indikatoren zu verwenden</a:t>
            </a:r>
          </a:p>
        </p:txBody>
      </p:sp>
      <p:pic>
        <p:nvPicPr>
          <p:cNvPr id="35" name="Grafik 34" descr="Roboter">
            <a:extLst>
              <a:ext uri="{FF2B5EF4-FFF2-40B4-BE49-F238E27FC236}">
                <a16:creationId xmlns:a16="http://schemas.microsoft.com/office/drawing/2014/main" id="{F50C101C-A7D2-7445-80BF-84F157038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98813" y="3748491"/>
            <a:ext cx="914400" cy="914400"/>
          </a:xfrm>
          <a:prstGeom prst="rect">
            <a:avLst/>
          </a:prstGeom>
        </p:spPr>
      </p:pic>
      <p:sp>
        <p:nvSpPr>
          <p:cNvPr id="36" name="Rounded Rectangular Callout 13">
            <a:extLst>
              <a:ext uri="{FF2B5EF4-FFF2-40B4-BE49-F238E27FC236}">
                <a16:creationId xmlns:a16="http://schemas.microsoft.com/office/drawing/2014/main" id="{BF0BB786-E933-EE41-BBCF-ED622C4C371A}"/>
              </a:ext>
            </a:extLst>
          </p:cNvPr>
          <p:cNvSpPr/>
          <p:nvPr/>
        </p:nvSpPr>
        <p:spPr>
          <a:xfrm>
            <a:off x="6920864" y="2571750"/>
            <a:ext cx="2007691" cy="1176741"/>
          </a:xfrm>
          <a:prstGeom prst="wedgeRoundRectCallout">
            <a:avLst>
              <a:gd name="adj1" fmla="val -1175"/>
              <a:gd name="adj2" fmla="val 6523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Besonders interessant sind Proxy-Indikatoren bei sehr abstrakten Größen – z.B. wenn man Unterschiede in den jährlichen Krankmeldungen von </a:t>
            </a:r>
            <a:r>
              <a:rPr lang="de-DE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Schüler:innen</a:t>
            </a:r>
            <a:r>
              <a:rPr lang="de-DE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als Indikator für die Verbesserung von Hygienemaßnahmen betrachtet. </a:t>
            </a:r>
            <a:endParaRPr lang="en-US" sz="900" dirty="0">
              <a:solidFill>
                <a:srgbClr val="3D3D3B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D34D6513-7773-7647-86B7-1F86AC4F5D4D}"/>
              </a:ext>
            </a:extLst>
          </p:cNvPr>
          <p:cNvSpPr/>
          <p:nvPr/>
        </p:nvSpPr>
        <p:spPr>
          <a:xfrm>
            <a:off x="5001411" y="1249050"/>
            <a:ext cx="1701372" cy="36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Monetisierter Wert</a:t>
            </a: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7BD06C88-1E20-DA4F-97E1-7994F70D5B39}"/>
              </a:ext>
            </a:extLst>
          </p:cNvPr>
          <p:cNvSpPr/>
          <p:nvPr/>
        </p:nvSpPr>
        <p:spPr>
          <a:xfrm>
            <a:off x="5001411" y="2417085"/>
            <a:ext cx="1691067" cy="773792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accent3"/>
                </a:solidFill>
                <a:latin typeface="Roboto Light" pitchFamily="2" charset="0"/>
                <a:ea typeface="Roboto Light" pitchFamily="2" charset="0"/>
              </a:rPr>
              <a:t>Kosten-Nutzen-Vergleichbarkeit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7EDE6556-F2BE-FD4D-9157-9884437C11D2}"/>
              </a:ext>
            </a:extLst>
          </p:cNvPr>
          <p:cNvSpPr/>
          <p:nvPr/>
        </p:nvSpPr>
        <p:spPr>
          <a:xfrm>
            <a:off x="5001409" y="3225708"/>
            <a:ext cx="1691067" cy="773792"/>
          </a:xfrm>
          <a:prstGeom prst="roundRect">
            <a:avLst/>
          </a:prstGeom>
          <a:noFill/>
          <a:ln w="12700">
            <a:solidFill>
              <a:srgbClr val="B35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rgbClr val="B35A76"/>
                </a:solidFill>
                <a:latin typeface="Roboto Light" pitchFamily="2" charset="0"/>
                <a:ea typeface="Roboto Light" pitchFamily="2" charset="0"/>
              </a:rPr>
              <a:t>Komplexität der geldwerten Ermittlung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F5653AE8-96F7-3446-98A3-7351FAAA8F5A}"/>
              </a:ext>
            </a:extLst>
          </p:cNvPr>
          <p:cNvSpPr/>
          <p:nvPr/>
        </p:nvSpPr>
        <p:spPr>
          <a:xfrm>
            <a:off x="2451523" y="1257303"/>
            <a:ext cx="1701372" cy="36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Proxy-Wert</a:t>
            </a: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259DC20C-60C0-C646-B52B-56C935DB810F}"/>
              </a:ext>
            </a:extLst>
          </p:cNvPr>
          <p:cNvSpPr/>
          <p:nvPr/>
        </p:nvSpPr>
        <p:spPr>
          <a:xfrm>
            <a:off x="2451523" y="2425338"/>
            <a:ext cx="1691067" cy="773792"/>
          </a:xfrm>
          <a:prstGeom prst="roundRect">
            <a:avLst/>
          </a:prstGeom>
          <a:noFill/>
          <a:ln w="127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accent3"/>
                </a:solidFill>
                <a:latin typeface="Roboto Light" pitchFamily="2" charset="0"/>
                <a:ea typeface="Roboto Light" pitchFamily="2" charset="0"/>
              </a:rPr>
              <a:t>Umsetzbarkeit</a:t>
            </a:r>
          </a:p>
          <a:p>
            <a:pPr algn="ctr"/>
            <a:r>
              <a:rPr lang="de-DE" sz="1050" dirty="0">
                <a:solidFill>
                  <a:schemeClr val="accent3"/>
                </a:solidFill>
                <a:latin typeface="Roboto Light" pitchFamily="2" charset="0"/>
                <a:ea typeface="Roboto Light" pitchFamily="2" charset="0"/>
              </a:rPr>
              <a:t>Leichtigkeit der Erhebung</a:t>
            </a: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6926635B-C1D1-9A4E-81B5-38DF4DB74C29}"/>
              </a:ext>
            </a:extLst>
          </p:cNvPr>
          <p:cNvSpPr/>
          <p:nvPr/>
        </p:nvSpPr>
        <p:spPr>
          <a:xfrm>
            <a:off x="2451521" y="3233961"/>
            <a:ext cx="1701372" cy="773792"/>
          </a:xfrm>
          <a:prstGeom prst="roundRect">
            <a:avLst/>
          </a:prstGeom>
          <a:noFill/>
          <a:ln w="12700">
            <a:solidFill>
              <a:srgbClr val="B35A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 dirty="0">
              <a:solidFill>
                <a:srgbClr val="B35A76"/>
              </a:solidFill>
              <a:latin typeface="Roboto Light" pitchFamily="2" charset="0"/>
              <a:ea typeface="Roboto Light" pitchFamily="2" charset="0"/>
            </a:endParaRPr>
          </a:p>
          <a:p>
            <a:pPr algn="ctr"/>
            <a:r>
              <a:rPr lang="de-DE" sz="1050" dirty="0">
                <a:solidFill>
                  <a:srgbClr val="B35A76"/>
                </a:solidFill>
                <a:latin typeface="Roboto Light" pitchFamily="2" charset="0"/>
                <a:ea typeface="Roboto Light" pitchFamily="2" charset="0"/>
              </a:rPr>
              <a:t>Aussagekraft</a:t>
            </a:r>
          </a:p>
          <a:p>
            <a:pPr algn="ctr"/>
            <a:r>
              <a:rPr lang="de-DE" sz="1050" dirty="0">
                <a:solidFill>
                  <a:srgbClr val="B35A76"/>
                </a:solidFill>
                <a:latin typeface="Roboto Light" pitchFamily="2" charset="0"/>
                <a:ea typeface="Roboto Light" pitchFamily="2" charset="0"/>
              </a:rPr>
              <a:t>Neutralität</a:t>
            </a:r>
          </a:p>
          <a:p>
            <a:pPr algn="ctr"/>
            <a:endParaRPr lang="de-DE" sz="1050" dirty="0">
              <a:solidFill>
                <a:srgbClr val="B35A76"/>
              </a:solidFill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27" name="Grafik 26" descr="Hinzufügen">
            <a:extLst>
              <a:ext uri="{FF2B5EF4-FFF2-40B4-BE49-F238E27FC236}">
                <a16:creationId xmlns:a16="http://schemas.microsoft.com/office/drawing/2014/main" id="{C6B45D63-8860-DF45-90D0-8DD9CA5E0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22738" y="2632234"/>
            <a:ext cx="360000" cy="360000"/>
          </a:xfrm>
          <a:prstGeom prst="rect">
            <a:avLst/>
          </a:prstGeom>
        </p:spPr>
      </p:pic>
      <p:pic>
        <p:nvPicPr>
          <p:cNvPr id="28" name="Grafik 27" descr="Hinzufügen">
            <a:extLst>
              <a:ext uri="{FF2B5EF4-FFF2-40B4-BE49-F238E27FC236}">
                <a16:creationId xmlns:a16="http://schemas.microsoft.com/office/drawing/2014/main" id="{9BF6A1BC-FED0-3246-AEDD-CC05CC5ADD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3210" b="44090"/>
          <a:stretch/>
        </p:blipFill>
        <p:spPr>
          <a:xfrm>
            <a:off x="2022738" y="3597997"/>
            <a:ext cx="360000" cy="45719"/>
          </a:xfrm>
          <a:prstGeom prst="rect">
            <a:avLst/>
          </a:prstGeom>
        </p:spPr>
      </p:pic>
      <p:sp>
        <p:nvSpPr>
          <p:cNvPr id="31" name="Abgerundetes Rechteck 30">
            <a:extLst>
              <a:ext uri="{FF2B5EF4-FFF2-40B4-BE49-F238E27FC236}">
                <a16:creationId xmlns:a16="http://schemas.microsoft.com/office/drawing/2014/main" id="{F6F65438-22F5-E649-9F09-54EA2D749B0D}"/>
              </a:ext>
            </a:extLst>
          </p:cNvPr>
          <p:cNvSpPr/>
          <p:nvPr/>
        </p:nvSpPr>
        <p:spPr>
          <a:xfrm>
            <a:off x="4991106" y="1609050"/>
            <a:ext cx="1701372" cy="773792"/>
          </a:xfrm>
          <a:prstGeom prst="roundRect">
            <a:avLst/>
          </a:prstGeom>
          <a:noFill/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Für 10 Wochen Mentor-</a:t>
            </a:r>
            <a:r>
              <a:rPr lang="de-DE" sz="105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ing</a:t>
            </a:r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 hätten </a:t>
            </a:r>
            <a:r>
              <a:rPr lang="de-DE" sz="105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Abitur-ient:innen</a:t>
            </a:r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 ihre Smart-</a:t>
            </a:r>
            <a:r>
              <a:rPr lang="de-DE" sz="105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phones</a:t>
            </a:r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 aufgegeben</a:t>
            </a:r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121CD5C0-978F-E442-9FC2-171BD5F7830D}"/>
              </a:ext>
            </a:extLst>
          </p:cNvPr>
          <p:cNvSpPr/>
          <p:nvPr/>
        </p:nvSpPr>
        <p:spPr>
          <a:xfrm>
            <a:off x="2451521" y="1614129"/>
            <a:ext cx="1701372" cy="773792"/>
          </a:xfrm>
          <a:prstGeom prst="roundRect">
            <a:avLst/>
          </a:prstGeom>
          <a:noFill/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In einer Umfrage berichteten 40% der </a:t>
            </a:r>
            <a:r>
              <a:rPr lang="de-DE" sz="105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Abiturient:innen</a:t>
            </a:r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 von besseren Schulnoten</a:t>
            </a:r>
          </a:p>
        </p:txBody>
      </p:sp>
      <p:pic>
        <p:nvPicPr>
          <p:cNvPr id="8" name="Grafik 7" descr="Anführungszeichen">
            <a:extLst>
              <a:ext uri="{FF2B5EF4-FFF2-40B4-BE49-F238E27FC236}">
                <a16:creationId xmlns:a16="http://schemas.microsoft.com/office/drawing/2014/main" id="{EFFE4C70-26A0-C042-A3D9-278379A8E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91520" y="1257303"/>
            <a:ext cx="360000" cy="360000"/>
          </a:xfrm>
          <a:prstGeom prst="rect">
            <a:avLst/>
          </a:prstGeom>
        </p:spPr>
      </p:pic>
      <p:pic>
        <p:nvPicPr>
          <p:cNvPr id="10" name="Grafik 9" descr="Euro">
            <a:extLst>
              <a:ext uri="{FF2B5EF4-FFF2-40B4-BE49-F238E27FC236}">
                <a16:creationId xmlns:a16="http://schemas.microsoft.com/office/drawing/2014/main" id="{3ABC6C1D-8F33-4040-8A26-A0A16ED4AD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25954" y="1245876"/>
            <a:ext cx="360000" cy="360000"/>
          </a:xfrm>
          <a:prstGeom prst="rect">
            <a:avLst/>
          </a:prstGeom>
        </p:spPr>
      </p:pic>
      <p:pic>
        <p:nvPicPr>
          <p:cNvPr id="17" name="Grafik 16" descr="Hinzufügen">
            <a:extLst>
              <a:ext uri="{FF2B5EF4-FFF2-40B4-BE49-F238E27FC236}">
                <a16:creationId xmlns:a16="http://schemas.microsoft.com/office/drawing/2014/main" id="{4FB74DBB-249B-1C4D-A67F-012F0753F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85600" y="2632234"/>
            <a:ext cx="360000" cy="360000"/>
          </a:xfrm>
          <a:prstGeom prst="rect">
            <a:avLst/>
          </a:prstGeom>
        </p:spPr>
      </p:pic>
      <p:pic>
        <p:nvPicPr>
          <p:cNvPr id="18" name="Grafik 17" descr="Hinzufügen">
            <a:extLst>
              <a:ext uri="{FF2B5EF4-FFF2-40B4-BE49-F238E27FC236}">
                <a16:creationId xmlns:a16="http://schemas.microsoft.com/office/drawing/2014/main" id="{3849D2E9-50E5-AE46-AFAF-4D0FE9022E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3210" b="44090"/>
          <a:stretch/>
        </p:blipFill>
        <p:spPr>
          <a:xfrm>
            <a:off x="4585600" y="3618049"/>
            <a:ext cx="360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81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A5821-11DC-6341-B490-378D72D38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Für die Auswahl von Indikatoren gibt es zahlreiche Referenzwerke und Datenbanken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B45B03-2570-8244-B845-F3A721780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461" y="1744342"/>
            <a:ext cx="1482206" cy="359897"/>
          </a:xfrm>
          <a:prstGeom prst="rect">
            <a:avLst/>
          </a:prstGeom>
        </p:spPr>
      </p:pic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FB8B8596-82CA-4442-BCD7-75B5F244B2F4}"/>
              </a:ext>
            </a:extLst>
          </p:cNvPr>
          <p:cNvSpPr/>
          <p:nvPr/>
        </p:nvSpPr>
        <p:spPr>
          <a:xfrm>
            <a:off x="4718230" y="2110199"/>
            <a:ext cx="1774669" cy="872573"/>
          </a:xfrm>
          <a:prstGeom prst="roundRect">
            <a:avLst/>
          </a:prstGeom>
          <a:noFill/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Diese </a:t>
            </a:r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hlinkClick r:id="rId3"/>
              </a:rPr>
              <a:t>Datenbank</a:t>
            </a:r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 enthält für jedes Ziel der </a:t>
            </a:r>
            <a:r>
              <a:rPr lang="de-DE" sz="105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Sustainable</a:t>
            </a:r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 Development Goals Indikatoren.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E79F6741-46B2-804B-9D20-7D5401094706}"/>
              </a:ext>
            </a:extLst>
          </p:cNvPr>
          <p:cNvSpPr/>
          <p:nvPr/>
        </p:nvSpPr>
        <p:spPr>
          <a:xfrm>
            <a:off x="348615" y="1260231"/>
            <a:ext cx="4077155" cy="36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Referenzwerke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2945ACAD-C475-F64B-ABCD-A4FA96D84C23}"/>
              </a:ext>
            </a:extLst>
          </p:cNvPr>
          <p:cNvSpPr/>
          <p:nvPr/>
        </p:nvSpPr>
        <p:spPr>
          <a:xfrm>
            <a:off x="4718230" y="1260231"/>
            <a:ext cx="4077155" cy="36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Datenbanken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CD5A9158-FBD4-D547-B0A3-2161EBAF5B5F}"/>
              </a:ext>
            </a:extLst>
          </p:cNvPr>
          <p:cNvSpPr/>
          <p:nvPr/>
        </p:nvSpPr>
        <p:spPr>
          <a:xfrm>
            <a:off x="6891465" y="2110198"/>
            <a:ext cx="1774669" cy="872573"/>
          </a:xfrm>
          <a:prstGeom prst="roundRect">
            <a:avLst/>
          </a:prstGeom>
          <a:noFill/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hlinkClick r:id="rId4"/>
              </a:rPr>
              <a:t>IRIS</a:t>
            </a:r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 wurde für Impact Investoren angelegt und orientiert sich an den SDGs.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DE3A0D-0892-9B4D-B1DA-6F11040F6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474" y="3257315"/>
            <a:ext cx="1098653" cy="328569"/>
          </a:xfrm>
          <a:prstGeom prst="rect">
            <a:avLst/>
          </a:prstGeom>
        </p:spPr>
      </p:pic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3816F2A9-27F4-1441-A58D-507EBD8F7FDB}"/>
              </a:ext>
            </a:extLst>
          </p:cNvPr>
          <p:cNvSpPr/>
          <p:nvPr/>
        </p:nvSpPr>
        <p:spPr>
          <a:xfrm>
            <a:off x="6891465" y="3593395"/>
            <a:ext cx="1774669" cy="872573"/>
          </a:xfrm>
          <a:prstGeom prst="roundRect">
            <a:avLst/>
          </a:prstGeom>
          <a:noFill/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hlinkClick r:id="rId6"/>
              </a:rPr>
              <a:t>Hier</a:t>
            </a:r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 werden Indikatoren aus dem sozialen Sektor gesammelt und so Wissen </a:t>
            </a:r>
            <a:r>
              <a:rPr lang="de-DE" sz="105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crowdgesourct</a:t>
            </a:r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. </a:t>
            </a: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267F0878-3E54-CC48-969D-0489AA3EB8AF}"/>
              </a:ext>
            </a:extLst>
          </p:cNvPr>
          <p:cNvSpPr/>
          <p:nvPr/>
        </p:nvSpPr>
        <p:spPr>
          <a:xfrm>
            <a:off x="4718230" y="3593395"/>
            <a:ext cx="1774669" cy="872573"/>
          </a:xfrm>
          <a:prstGeom prst="roundRect">
            <a:avLst/>
          </a:prstGeom>
          <a:noFill/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Das Leibniz-Institut für Sozialwissenschaft sammelt </a:t>
            </a:r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hlinkClick r:id="rId7"/>
              </a:rPr>
              <a:t>hier</a:t>
            </a:r>
            <a:r>
              <a:rPr lang="de-DE" sz="105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rPr>
              <a:t> Messinstrumente in deutscher Sprache.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808BF9-7B87-A740-92F2-DBFA5DA81E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183" y="3176246"/>
            <a:ext cx="684266" cy="397161"/>
          </a:xfrm>
          <a:prstGeom prst="rect">
            <a:avLst/>
          </a:prstGeom>
        </p:spPr>
      </p:pic>
      <p:pic>
        <p:nvPicPr>
          <p:cNvPr id="15" name="Bild 4">
            <a:extLst>
              <a:ext uri="{FF2B5EF4-FFF2-40B4-BE49-F238E27FC236}">
                <a16:creationId xmlns:a16="http://schemas.microsoft.com/office/drawing/2014/main" id="{3189E93F-5CBC-184E-86A1-375E9A541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32" y="1684061"/>
            <a:ext cx="1118992" cy="359897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3180A116-72E4-A146-8F48-23A9FA0ECA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402" y="1690309"/>
            <a:ext cx="444794" cy="38316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019F68F-D7FB-B04B-83A5-8DE8FCD450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1965" y="1620231"/>
            <a:ext cx="1027698" cy="48755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DE35F2F-BDF6-BF42-ABF1-2ECE509E6C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4784" y="2104239"/>
            <a:ext cx="1270986" cy="180704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D45EB3E-6D05-6149-8191-917EDEBA82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1850" y="2104239"/>
            <a:ext cx="1260237" cy="178323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30EEEE7-A06D-B849-816F-794B3B6737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0723" y="2104239"/>
            <a:ext cx="1268011" cy="180797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84048CE-7765-6D49-8235-AE71104AA2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2994" y="1763226"/>
            <a:ext cx="1022625" cy="32212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5EF0C34-C918-3046-8BED-18A66F569D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724" y="2546484"/>
            <a:ext cx="1269606" cy="1725009"/>
          </a:xfrm>
          <a:prstGeom prst="rect">
            <a:avLst/>
          </a:prstGeom>
        </p:spPr>
      </p:pic>
      <p:sp>
        <p:nvSpPr>
          <p:cNvPr id="29" name="Rounded Rectangular Callout 13">
            <a:extLst>
              <a:ext uri="{FF2B5EF4-FFF2-40B4-BE49-F238E27FC236}">
                <a16:creationId xmlns:a16="http://schemas.microsoft.com/office/drawing/2014/main" id="{34109285-ABFF-534F-8F27-B79EB05DB698}"/>
              </a:ext>
            </a:extLst>
          </p:cNvPr>
          <p:cNvSpPr/>
          <p:nvPr/>
        </p:nvSpPr>
        <p:spPr>
          <a:xfrm>
            <a:off x="2744277" y="4133924"/>
            <a:ext cx="1774670" cy="475115"/>
          </a:xfrm>
          <a:prstGeom prst="wedgeRoundRectCallout">
            <a:avLst>
              <a:gd name="adj1" fmla="val 23729"/>
              <a:gd name="adj2" fmla="val -7920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Phineo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bietet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jetzt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auch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eine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digitale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Lernplattform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für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900" dirty="0" err="1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Wirkungsmessung</a:t>
            </a:r>
            <a:r>
              <a:rPr lang="en-US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an!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FCBC62AF-2A9C-0A45-A266-9B21AAB7918F}"/>
              </a:ext>
            </a:extLst>
          </p:cNvPr>
          <p:cNvSpPr txBox="1"/>
          <p:nvPr/>
        </p:nvSpPr>
        <p:spPr>
          <a:xfrm>
            <a:off x="1181038" y="4683179"/>
            <a:ext cx="5822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Anmerkung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: Es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gibt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vom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Statistischen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Bundesamt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auch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die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Formulierung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aller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SDGs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mit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Unterzielen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Indikatoren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und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teilweise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sogar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Daten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in 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  <a:hlinkClick r:id="rId17"/>
              </a:rPr>
              <a:t>deutscher Fassung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8314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07409F-7BF4-BE4D-94FE-B9EE7A69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Hier könnt Ihr erste Ideen für die Indikatorgestaltung sammeln…</a:t>
            </a: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13A19094-20F6-E341-A75D-07986CD5A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7098" y="1188356"/>
            <a:ext cx="2090350" cy="548307"/>
          </a:xfrm>
          <a:prstGeom prst="chevron">
            <a:avLst>
              <a:gd name="adj" fmla="val 19167"/>
            </a:avLst>
          </a:prstGeom>
          <a:solidFill>
            <a:schemeClr val="accent6"/>
          </a:solidFill>
          <a:ln w="12700" algn="ctr">
            <a:noFill/>
            <a:miter lim="800000"/>
            <a:headEnd/>
            <a:tailEnd/>
          </a:ln>
        </p:spPr>
        <p:txBody>
          <a:bodyPr lIns="0" tIns="31550" rIns="0" bIns="31550" anchor="ctr"/>
          <a:lstStyle/>
          <a:p>
            <a:pPr algn="ctr" eaLnBrk="0" hangingPunct="0">
              <a:lnSpc>
                <a:spcPct val="85000"/>
              </a:lnSpc>
              <a:spcAft>
                <a:spcPts val="138"/>
              </a:spcAft>
            </a:pPr>
            <a:r>
              <a:rPr lang="de-DE" sz="1800" kern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Output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9196BFBA-C6FB-CF4B-8665-EB6A402EE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576" y="1188356"/>
            <a:ext cx="2090350" cy="548307"/>
          </a:xfrm>
          <a:prstGeom prst="chevron">
            <a:avLst>
              <a:gd name="adj" fmla="val 19167"/>
            </a:avLst>
          </a:prstGeom>
          <a:solidFill>
            <a:srgbClr val="002060"/>
          </a:solidFill>
          <a:ln w="12700" algn="ctr">
            <a:noFill/>
            <a:miter lim="800000"/>
            <a:headEnd/>
            <a:tailEnd/>
          </a:ln>
        </p:spPr>
        <p:txBody>
          <a:bodyPr lIns="0" tIns="31550" rIns="0" bIns="31550" anchor="ctr"/>
          <a:lstStyle/>
          <a:p>
            <a:pPr algn="ctr" eaLnBrk="0" hangingPunct="0">
              <a:lnSpc>
                <a:spcPct val="85000"/>
              </a:lnSpc>
              <a:spcAft>
                <a:spcPts val="138"/>
              </a:spcAft>
            </a:pPr>
            <a:r>
              <a:rPr lang="de-DE" sz="1800" kern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Outcomes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C2DCB93B-6C25-884E-8874-82B2EE65A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2054" y="1199637"/>
            <a:ext cx="2090350" cy="548307"/>
          </a:xfrm>
          <a:prstGeom prst="chevron">
            <a:avLst>
              <a:gd name="adj" fmla="val 19167"/>
            </a:avLst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</p:spPr>
        <p:txBody>
          <a:bodyPr lIns="0" tIns="31550" rIns="0" bIns="31550" anchor="ctr"/>
          <a:lstStyle/>
          <a:p>
            <a:pPr algn="ctr" eaLnBrk="0" hangingPunct="0">
              <a:lnSpc>
                <a:spcPct val="85000"/>
              </a:lnSpc>
              <a:spcAft>
                <a:spcPts val="138"/>
              </a:spcAft>
            </a:pPr>
            <a:r>
              <a:rPr lang="de-DE" sz="1800" kern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Impact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EC1658CD-DAC6-AC4F-ACCE-A5D6C000F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851" y="1188356"/>
            <a:ext cx="2090350" cy="548307"/>
          </a:xfrm>
          <a:prstGeom prst="chevron">
            <a:avLst>
              <a:gd name="adj" fmla="val 19167"/>
            </a:avLst>
          </a:prstGeom>
          <a:solidFill>
            <a:schemeClr val="accent4"/>
          </a:solidFill>
          <a:ln w="12700" algn="ctr">
            <a:noFill/>
            <a:miter lim="800000"/>
            <a:headEnd/>
            <a:tailEnd/>
          </a:ln>
        </p:spPr>
        <p:txBody>
          <a:bodyPr lIns="0" tIns="31550" rIns="0" bIns="31550" anchor="ctr"/>
          <a:lstStyle/>
          <a:p>
            <a:pPr algn="ctr" eaLnBrk="0" hangingPunct="0">
              <a:lnSpc>
                <a:spcPct val="85000"/>
              </a:lnSpc>
              <a:spcAft>
                <a:spcPts val="138"/>
              </a:spcAft>
            </a:pPr>
            <a:r>
              <a:rPr lang="de-DE" sz="1800" kern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Input</a:t>
            </a:r>
          </a:p>
        </p:txBody>
      </p:sp>
      <p:sp>
        <p:nvSpPr>
          <p:cNvPr id="9" name="Rounded Rectangle 28">
            <a:extLst>
              <a:ext uri="{FF2B5EF4-FFF2-40B4-BE49-F238E27FC236}">
                <a16:creationId xmlns:a16="http://schemas.microsoft.com/office/drawing/2014/main" id="{4D2D7766-0E1C-244F-A3D4-DA3715F3ABA3}"/>
              </a:ext>
            </a:extLst>
          </p:cNvPr>
          <p:cNvSpPr/>
          <p:nvPr/>
        </p:nvSpPr>
        <p:spPr>
          <a:xfrm>
            <a:off x="6682054" y="1747944"/>
            <a:ext cx="1986161" cy="686484"/>
          </a:xfrm>
          <a:prstGeom prst="roundRect">
            <a:avLst>
              <a:gd name="adj" fmla="val 8522"/>
            </a:avLst>
          </a:prstGeom>
          <a:noFill/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05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Welche </a:t>
            </a:r>
            <a:r>
              <a:rPr lang="de-DE" sz="1050" b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gesellschaftliche Veränderung </a:t>
            </a:r>
            <a:r>
              <a:rPr lang="de-DE" sz="105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möchtet Ihr bewirken?</a:t>
            </a:r>
          </a:p>
        </p:txBody>
      </p:sp>
      <p:sp>
        <p:nvSpPr>
          <p:cNvPr id="10" name="Rounded Rectangle 38">
            <a:extLst>
              <a:ext uri="{FF2B5EF4-FFF2-40B4-BE49-F238E27FC236}">
                <a16:creationId xmlns:a16="http://schemas.microsoft.com/office/drawing/2014/main" id="{8D71AEAF-4155-7E45-A303-3D787EDE6960}"/>
              </a:ext>
            </a:extLst>
          </p:cNvPr>
          <p:cNvSpPr/>
          <p:nvPr/>
        </p:nvSpPr>
        <p:spPr>
          <a:xfrm>
            <a:off x="2477098" y="1736664"/>
            <a:ext cx="1976740" cy="686484"/>
          </a:xfrm>
          <a:prstGeom prst="roundRect">
            <a:avLst>
              <a:gd name="adj" fmla="val 8522"/>
            </a:avLst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05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Welche </a:t>
            </a:r>
            <a:r>
              <a:rPr lang="de-DE" sz="1050" b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direkten Ergebnisse </a:t>
            </a:r>
            <a:r>
              <a:rPr lang="de-DE" sz="105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liefern Eure Aktivitäten?</a:t>
            </a:r>
          </a:p>
        </p:txBody>
      </p:sp>
      <p:sp>
        <p:nvSpPr>
          <p:cNvPr id="11" name="Rounded Rectangle 39">
            <a:extLst>
              <a:ext uri="{FF2B5EF4-FFF2-40B4-BE49-F238E27FC236}">
                <a16:creationId xmlns:a16="http://schemas.microsoft.com/office/drawing/2014/main" id="{8C1C8136-239F-9846-B009-2729E4D6158A}"/>
              </a:ext>
            </a:extLst>
          </p:cNvPr>
          <p:cNvSpPr/>
          <p:nvPr/>
        </p:nvSpPr>
        <p:spPr>
          <a:xfrm>
            <a:off x="4591702" y="1747945"/>
            <a:ext cx="1986161" cy="686484"/>
          </a:xfrm>
          <a:prstGeom prst="roundRect">
            <a:avLst>
              <a:gd name="adj" fmla="val 8522"/>
            </a:avLst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05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Welche </a:t>
            </a:r>
            <a:r>
              <a:rPr lang="de-DE" sz="1050" b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individuellen Veränderungen </a:t>
            </a:r>
            <a:r>
              <a:rPr lang="de-DE" sz="105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ergeben sich für Eure Zielgruppe?</a:t>
            </a:r>
          </a:p>
        </p:txBody>
      </p:sp>
      <p:sp>
        <p:nvSpPr>
          <p:cNvPr id="12" name="Rounded Rectangle 32">
            <a:extLst>
              <a:ext uri="{FF2B5EF4-FFF2-40B4-BE49-F238E27FC236}">
                <a16:creationId xmlns:a16="http://schemas.microsoft.com/office/drawing/2014/main" id="{6C8EE3B4-4E57-5441-B4FE-6EF2043BF97A}"/>
              </a:ext>
            </a:extLst>
          </p:cNvPr>
          <p:cNvSpPr/>
          <p:nvPr/>
        </p:nvSpPr>
        <p:spPr>
          <a:xfrm>
            <a:off x="346723" y="1736663"/>
            <a:ext cx="1976741" cy="686484"/>
          </a:xfrm>
          <a:prstGeom prst="roundRect">
            <a:avLst>
              <a:gd name="adj" fmla="val 8522"/>
            </a:avLst>
          </a:prstGeom>
          <a:noFill/>
          <a:ln w="190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05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Welche </a:t>
            </a:r>
            <a:r>
              <a:rPr lang="de-DE" sz="105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Ressourcen</a:t>
            </a:r>
            <a:r>
              <a:rPr lang="de-DE" sz="105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benötigt Ihr für Eure Aktivitäten? </a:t>
            </a:r>
          </a:p>
        </p:txBody>
      </p:sp>
      <p:sp>
        <p:nvSpPr>
          <p:cNvPr id="13" name="Rounded Rectangle 32">
            <a:extLst>
              <a:ext uri="{FF2B5EF4-FFF2-40B4-BE49-F238E27FC236}">
                <a16:creationId xmlns:a16="http://schemas.microsoft.com/office/drawing/2014/main" id="{3E4F4667-7A86-8743-B31F-D27D2A6EF145}"/>
              </a:ext>
            </a:extLst>
          </p:cNvPr>
          <p:cNvSpPr/>
          <p:nvPr/>
        </p:nvSpPr>
        <p:spPr>
          <a:xfrm>
            <a:off x="346722" y="2478048"/>
            <a:ext cx="1976741" cy="2075587"/>
          </a:xfrm>
          <a:prstGeom prst="roundRect">
            <a:avLst>
              <a:gd name="adj" fmla="val 8522"/>
            </a:avLst>
          </a:prstGeom>
          <a:noFill/>
          <a:ln w="19050">
            <a:solidFill>
              <a:schemeClr val="accent4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Anzahl der…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Hauptamtliche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Ehrenamtliche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Multiplikatoren</a:t>
            </a:r>
          </a:p>
          <a:p>
            <a:endParaRPr lang="de-DE" sz="8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Zeitlicher Aufwand für…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Organisation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Individuelle Vorbereitung</a:t>
            </a:r>
          </a:p>
          <a:p>
            <a:endParaRPr lang="de-DE" sz="8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Kosten für…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Materialkosten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(Raum-)Miete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Finanzielle Förderungen</a:t>
            </a:r>
          </a:p>
          <a:p>
            <a:pPr marL="171450" indent="-171450" algn="ctr">
              <a:buFont typeface="Symbol" pitchFamily="2" charset="2"/>
              <a:buChar char="-"/>
            </a:pPr>
            <a:endParaRPr lang="de-DE" sz="8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Wissen und Erfahrung</a:t>
            </a:r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id="{9ECAAE2C-7B94-C747-A4C1-247C185C0E56}"/>
              </a:ext>
            </a:extLst>
          </p:cNvPr>
          <p:cNvSpPr/>
          <p:nvPr/>
        </p:nvSpPr>
        <p:spPr>
          <a:xfrm>
            <a:off x="2483009" y="2478048"/>
            <a:ext cx="1976741" cy="2075587"/>
          </a:xfrm>
          <a:prstGeom prst="roundRect">
            <a:avLst>
              <a:gd name="adj" fmla="val 8522"/>
            </a:avLst>
          </a:prstGeom>
          <a:noFill/>
          <a:ln w="19050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Anzahl der…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Begünstigten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Projekte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Treffen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Mitglieder</a:t>
            </a: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itchFamily="2" charset="2"/>
              </a:rPr>
              <a:t> im Netzwerk</a:t>
            </a:r>
            <a:endParaRPr lang="de-DE" sz="8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de-DE" sz="8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Anteil der…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Anwesenden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Abbrechenden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Zufriedenen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Weiterempfehlenden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3804656D-6BE6-8943-AD92-E0DAC477FBE4}"/>
              </a:ext>
            </a:extLst>
          </p:cNvPr>
          <p:cNvSpPr/>
          <p:nvPr/>
        </p:nvSpPr>
        <p:spPr>
          <a:xfrm>
            <a:off x="6738858" y="2478048"/>
            <a:ext cx="1976741" cy="2075587"/>
          </a:xfrm>
          <a:prstGeom prst="roundRect">
            <a:avLst>
              <a:gd name="adj" fmla="val 8522"/>
            </a:avLst>
          </a:prstGeom>
          <a:noFill/>
          <a:ln w="19050">
            <a:solidFill>
              <a:schemeClr val="tx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Aufhebung struktureller Benachteiligungen bei der adressierten Zielgruppe</a:t>
            </a:r>
          </a:p>
          <a:p>
            <a:endParaRPr lang="de-DE" sz="8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Zunahme von Fähigkeiten innerhalb der gesamtheitlichen Zielgruppe</a:t>
            </a:r>
          </a:p>
          <a:p>
            <a:endParaRPr lang="de-DE" sz="8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Zunahme von Werten sowie Bewusstsein für Werte (z.B. Toleranz, Fairness,…)</a:t>
            </a:r>
          </a:p>
          <a:p>
            <a:endParaRPr lang="de-DE" sz="8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Anstieg des gesellschaftlichen Dialogs</a:t>
            </a:r>
          </a:p>
          <a:p>
            <a:endParaRPr lang="de-DE" sz="8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Politische Implementierung der Thematik</a:t>
            </a:r>
          </a:p>
        </p:txBody>
      </p:sp>
      <p:sp>
        <p:nvSpPr>
          <p:cNvPr id="16" name="Rounded Rectangle 32">
            <a:extLst>
              <a:ext uri="{FF2B5EF4-FFF2-40B4-BE49-F238E27FC236}">
                <a16:creationId xmlns:a16="http://schemas.microsoft.com/office/drawing/2014/main" id="{54152319-AD7D-C34E-B00D-610F7750C477}"/>
              </a:ext>
            </a:extLst>
          </p:cNvPr>
          <p:cNvSpPr/>
          <p:nvPr/>
        </p:nvSpPr>
        <p:spPr>
          <a:xfrm>
            <a:off x="4596411" y="2497834"/>
            <a:ext cx="1976741" cy="2075587"/>
          </a:xfrm>
          <a:prstGeom prst="roundRect">
            <a:avLst>
              <a:gd name="adj" fmla="val 8522"/>
            </a:avLst>
          </a:prstGeom>
          <a:noFill/>
          <a:ln w="19050">
            <a:solidFill>
              <a:srgbClr val="00206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Begünstigte, die…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Wissen erlernt haben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Neue Fähigkeiten gewonnen haben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Einstellungen überdacht haben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Sich anders verhalten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Sich anders fühlen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Ressourcen einsparen können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Neue Möglichkeiten wahrnehmen können</a:t>
            </a:r>
          </a:p>
        </p:txBody>
      </p:sp>
    </p:spTree>
    <p:extLst>
      <p:ext uri="{BB962C8B-B14F-4D97-AF65-F5344CB8AC3E}">
        <p14:creationId xmlns:p14="http://schemas.microsoft.com/office/powerpoint/2010/main" val="1353635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07409F-7BF4-BE4D-94FE-B9EE7A69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…Und dann - je nach Thema – konkrete Indikatorformulierungen recherchieren und erarbeiten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5CB8CC4-1B8D-A344-AD87-9B891DC11E22}"/>
              </a:ext>
            </a:extLst>
          </p:cNvPr>
          <p:cNvSpPr txBox="1"/>
          <p:nvPr/>
        </p:nvSpPr>
        <p:spPr>
          <a:xfrm>
            <a:off x="2119256" y="1667593"/>
            <a:ext cx="6772744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rgbClr val="D18D0A"/>
                </a:solidFill>
                <a:latin typeface="Roboto Light" pitchFamily="2" charset="0"/>
                <a:ea typeface="Roboto Light" pitchFamily="2" charset="0"/>
              </a:rPr>
              <a:t>ZIEL 12.2: Bis 2030 die nachhaltige Bewirtschaftung und effiziente Nutzung der natürlichen Ressourcen erreichen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1050" dirty="0">
                <a:solidFill>
                  <a:srgbClr val="D18D0A"/>
                </a:solidFill>
                <a:latin typeface="Roboto Light" pitchFamily="2" charset="0"/>
                <a:ea typeface="Roboto Light" pitchFamily="2" charset="0"/>
              </a:rPr>
              <a:t>Indikator 12.2.1: </a:t>
            </a:r>
            <a:r>
              <a:rPr lang="de-DE" sz="1050" dirty="0">
                <a:latin typeface="Roboto Light" pitchFamily="2" charset="0"/>
                <a:ea typeface="Roboto Light" pitchFamily="2" charset="0"/>
              </a:rPr>
              <a:t>Rohstoff-Fußabdruck, Rohstoff-Fußabdruck pro Kopf und Rohstoff-Fußabdruck pro BIP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1050" dirty="0">
                <a:solidFill>
                  <a:srgbClr val="D18D0A"/>
                </a:solidFill>
                <a:latin typeface="Roboto Light" pitchFamily="2" charset="0"/>
                <a:ea typeface="Roboto Light" pitchFamily="2" charset="0"/>
              </a:rPr>
              <a:t>Indikator 12.2.2:  </a:t>
            </a:r>
            <a:r>
              <a:rPr lang="de-DE" sz="1050" dirty="0">
                <a:latin typeface="Roboto Light" pitchFamily="2" charset="0"/>
                <a:ea typeface="Roboto Light" pitchFamily="2" charset="0"/>
              </a:rPr>
              <a:t>Inländischer Materialverbrauch, inländischer Materialverbrauch pro Kopf und inländischer Materialverbrauch pro BIP</a:t>
            </a:r>
          </a:p>
          <a:p>
            <a:pPr lvl="1"/>
            <a:endParaRPr lang="de-DE" sz="1050" dirty="0">
              <a:latin typeface="Roboto Light" pitchFamily="2" charset="0"/>
              <a:ea typeface="Roboto Light" pitchFamily="2" charset="0"/>
            </a:endParaRPr>
          </a:p>
          <a:p>
            <a:r>
              <a:rPr lang="de-DE" sz="1050" dirty="0">
                <a:solidFill>
                  <a:srgbClr val="D18D0A"/>
                </a:solidFill>
                <a:latin typeface="Roboto Light" pitchFamily="2" charset="0"/>
                <a:ea typeface="Roboto Light" pitchFamily="2" charset="0"/>
              </a:rPr>
              <a:t>ZIEL 12.3: Bis 2030 die weltweite Nahrungsmittelverschwendung pro Kopf auf Einzelhandels- und Verbraucherebene halbieren und die entlang der Produktions- und Lieferkette entstehenden Nahrungsmittelverluste einschließlich Nachernteverlusten verringern</a:t>
            </a:r>
          </a:p>
          <a:p>
            <a:pPr marL="428625" lvl="1" indent="-171450">
              <a:buFont typeface="Symbol" pitchFamily="2" charset="2"/>
              <a:buChar char="-"/>
            </a:pPr>
            <a:r>
              <a:rPr lang="de-DE" sz="1050" dirty="0">
                <a:solidFill>
                  <a:srgbClr val="D18D0A"/>
                </a:solidFill>
                <a:latin typeface="Roboto Light" pitchFamily="2" charset="0"/>
                <a:ea typeface="Roboto Light" pitchFamily="2" charset="0"/>
              </a:rPr>
              <a:t>Indikator 12.3.1:  </a:t>
            </a:r>
            <a:r>
              <a:rPr lang="de-DE" sz="1050" dirty="0">
                <a:latin typeface="Roboto Light" pitchFamily="2" charset="0"/>
                <a:ea typeface="Roboto Light" pitchFamily="2" charset="0"/>
              </a:rPr>
              <a:t>(a) Index der Lebensmittelverluste und (b) Index der Lebensmittelabfälle</a:t>
            </a:r>
            <a:endParaRPr lang="de-DE" sz="1050" dirty="0">
              <a:solidFill>
                <a:srgbClr val="D18D0A"/>
              </a:solidFill>
              <a:latin typeface="Roboto Light" pitchFamily="2" charset="0"/>
              <a:ea typeface="Roboto Light" pitchFamily="2" charset="0"/>
            </a:endParaRPr>
          </a:p>
          <a:p>
            <a:endParaRPr lang="de-DE" sz="1050" dirty="0">
              <a:solidFill>
                <a:srgbClr val="D18D0A"/>
              </a:solidFill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01318E-5BD6-8B41-8772-98E360BF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20" y="1667593"/>
            <a:ext cx="1813336" cy="1808313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59B13272-3CAE-9A4E-ABE0-57FB3E2E89A2}"/>
              </a:ext>
            </a:extLst>
          </p:cNvPr>
          <p:cNvSpPr txBox="1"/>
          <p:nvPr/>
        </p:nvSpPr>
        <p:spPr>
          <a:xfrm>
            <a:off x="1181037" y="4683179"/>
            <a:ext cx="65419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Quelle: DESTATIS (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Statistische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Bundesamt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), SDG-Online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Plattform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Ziele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für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nachhaltige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Entwicklung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abgerufen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am 19.04.21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unter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diesem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  <a:hlinkClick r:id="rId3"/>
              </a:rPr>
              <a:t>Link</a:t>
            </a:r>
            <a:r>
              <a:rPr lang="en-US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6499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Person, drinnen, Mann, Laptop enthält.&#10;&#10;Automatisch generierte Beschreibung">
            <a:extLst>
              <a:ext uri="{FF2B5EF4-FFF2-40B4-BE49-F238E27FC236}">
                <a16:creationId xmlns:a16="http://schemas.microsoft.com/office/drawing/2014/main" id="{1F225A1E-057C-C944-BE82-A74A0A4A8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t="5806" r="-439" b="7778"/>
          <a:stretch/>
        </p:blipFill>
        <p:spPr>
          <a:xfrm>
            <a:off x="6389100" y="1357272"/>
            <a:ext cx="2531836" cy="1359340"/>
          </a:xfrm>
          <a:prstGeom prst="rect">
            <a:avLst/>
          </a:prstGeom>
        </p:spPr>
      </p:pic>
      <p:pic>
        <p:nvPicPr>
          <p:cNvPr id="15" name="Grafik 14" descr="Ein Bild, das drinnen, Person, sitzend, Frau enthält.&#10;&#10;Automatisch generierte Beschreibung">
            <a:extLst>
              <a:ext uri="{FF2B5EF4-FFF2-40B4-BE49-F238E27FC236}">
                <a16:creationId xmlns:a16="http://schemas.microsoft.com/office/drawing/2014/main" id="{D5921AEC-12CA-E440-B814-FF229DCE9C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6"/>
          <a:stretch/>
        </p:blipFill>
        <p:spPr>
          <a:xfrm>
            <a:off x="3357400" y="1357273"/>
            <a:ext cx="2520727" cy="1333469"/>
          </a:xfrm>
          <a:prstGeom prst="rect">
            <a:avLst/>
          </a:prstGeom>
        </p:spPr>
      </p:pic>
      <p:pic>
        <p:nvPicPr>
          <p:cNvPr id="13" name="Grafik 12" descr="Ein Bild, das drinnen, Laptop, sitzend, Tisch enthält.&#10;&#10;Automatisch generierte Beschreibung">
            <a:extLst>
              <a:ext uri="{FF2B5EF4-FFF2-40B4-BE49-F238E27FC236}">
                <a16:creationId xmlns:a16="http://schemas.microsoft.com/office/drawing/2014/main" id="{FC7C8DC5-7DCC-BE4A-B098-3C58929B5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03" y="1357273"/>
            <a:ext cx="2520726" cy="1353601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B6F62FC8-9618-6B4A-B5EF-0CA49AED5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Unsere Mission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755B394-9076-6745-85C0-6A729040C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9887" y="1347191"/>
            <a:ext cx="2508290" cy="13435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84E4E0B-F8D7-0C40-ABB2-D9CB32FB29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7402" y="1347192"/>
            <a:ext cx="2520725" cy="133346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46470944-72F9-CE49-B531-330F199420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1550" y="1347192"/>
            <a:ext cx="2490450" cy="135934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863845A-F928-A044-8D3A-55CE6171F3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8804" y="2800634"/>
            <a:ext cx="2532352" cy="1440147"/>
          </a:xfrm>
        </p:spPr>
        <p:txBody>
          <a:bodyPr>
            <a:normAutofit/>
          </a:bodyPr>
          <a:lstStyle/>
          <a:p>
            <a:r>
              <a:rPr lang="de-DE" sz="1650" dirty="0">
                <a:solidFill>
                  <a:srgbClr val="125299"/>
                </a:solidFill>
              </a:rPr>
              <a:t>PROJEKTE</a:t>
            </a:r>
            <a:endParaRPr lang="de-DE" sz="1650" dirty="0"/>
          </a:p>
          <a:p>
            <a:r>
              <a:rPr lang="en-US" sz="1275" spc="26" dirty="0" err="1"/>
              <a:t>Wir</a:t>
            </a:r>
            <a:r>
              <a:rPr lang="en-US" sz="1275" spc="26" dirty="0"/>
              <a:t> </a:t>
            </a:r>
            <a:r>
              <a:rPr lang="en-US" sz="1275" spc="26" dirty="0" err="1"/>
              <a:t>führen</a:t>
            </a:r>
            <a:r>
              <a:rPr lang="en-US" sz="1275" spc="26" dirty="0"/>
              <a:t> pro-bono </a:t>
            </a:r>
            <a:r>
              <a:rPr lang="en-US" sz="1275" spc="26" dirty="0" err="1"/>
              <a:t>Datenanalyseprojekte</a:t>
            </a:r>
            <a:r>
              <a:rPr lang="en-US" sz="1275" spc="26" dirty="0"/>
              <a:t> </a:t>
            </a:r>
            <a:r>
              <a:rPr lang="en-US" sz="1275" spc="26" dirty="0" err="1"/>
              <a:t>für</a:t>
            </a:r>
            <a:r>
              <a:rPr lang="en-US" sz="1275" spc="26" dirty="0"/>
              <a:t> </a:t>
            </a:r>
            <a:r>
              <a:rPr lang="en-US" sz="1275" spc="26" dirty="0" err="1"/>
              <a:t>gemeinnützige</a:t>
            </a:r>
            <a:r>
              <a:rPr lang="en-US" sz="1275" spc="26" dirty="0"/>
              <a:t> </a:t>
            </a:r>
            <a:r>
              <a:rPr lang="en-US" sz="1275" spc="26" dirty="0" err="1"/>
              <a:t>Organisationen</a:t>
            </a:r>
            <a:r>
              <a:rPr lang="en-US" sz="1275" spc="26" dirty="0"/>
              <a:t> </a:t>
            </a:r>
            <a:r>
              <a:rPr lang="en-US" sz="1275" spc="26" dirty="0" err="1"/>
              <a:t>durch</a:t>
            </a:r>
            <a:r>
              <a:rPr lang="en-US" sz="1275" spc="26" dirty="0"/>
              <a:t>.</a:t>
            </a:r>
            <a:endParaRPr lang="de-DE" sz="1275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23492C2-BE52-9847-8C1D-E05325968D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57399" y="2800634"/>
            <a:ext cx="2499538" cy="1440147"/>
          </a:xfrm>
        </p:spPr>
        <p:txBody>
          <a:bodyPr>
            <a:normAutofit/>
          </a:bodyPr>
          <a:lstStyle/>
          <a:p>
            <a:r>
              <a:rPr lang="de-DE" sz="1650" dirty="0">
                <a:solidFill>
                  <a:srgbClr val="125299"/>
                </a:solidFill>
              </a:rPr>
              <a:t>BILDUNG</a:t>
            </a:r>
            <a:endParaRPr lang="de-DE" sz="1275" dirty="0"/>
          </a:p>
          <a:p>
            <a:r>
              <a:rPr lang="en-US" sz="1275" spc="26" dirty="0" err="1"/>
              <a:t>Wir</a:t>
            </a:r>
            <a:r>
              <a:rPr lang="en-US" sz="1275" spc="26" dirty="0"/>
              <a:t> </a:t>
            </a:r>
            <a:r>
              <a:rPr lang="en-US" sz="1275" spc="26" dirty="0" err="1"/>
              <a:t>vernetzen</a:t>
            </a:r>
            <a:r>
              <a:rPr lang="en-US" sz="1275" spc="26" dirty="0"/>
              <a:t> </a:t>
            </a:r>
            <a:r>
              <a:rPr lang="en-US" sz="1275" spc="26" dirty="0" err="1"/>
              <a:t>engagierte</a:t>
            </a:r>
            <a:r>
              <a:rPr lang="en-US" sz="1275" spc="26" dirty="0"/>
              <a:t> </a:t>
            </a:r>
            <a:r>
              <a:rPr lang="en-US" sz="1275" spc="26" dirty="0" err="1"/>
              <a:t>sozial</a:t>
            </a:r>
            <a:r>
              <a:rPr lang="en-US" sz="1275" spc="26" dirty="0"/>
              <a:t> </a:t>
            </a:r>
            <a:r>
              <a:rPr lang="en-US" sz="1275" spc="26" dirty="0" err="1"/>
              <a:t>denkende</a:t>
            </a:r>
            <a:r>
              <a:rPr lang="en-US" sz="1275" spc="26" dirty="0"/>
              <a:t> </a:t>
            </a:r>
            <a:r>
              <a:rPr lang="en-US" sz="1275" spc="26" dirty="0" err="1"/>
              <a:t>Datenanalyst:innen</a:t>
            </a:r>
            <a:r>
              <a:rPr lang="en-US" sz="1275" spc="26" dirty="0"/>
              <a:t> und </a:t>
            </a:r>
            <a:r>
              <a:rPr lang="en-US" sz="1275" spc="26" dirty="0" err="1"/>
              <a:t>bieten</a:t>
            </a:r>
            <a:r>
              <a:rPr lang="en-US" sz="1275" spc="26" dirty="0"/>
              <a:t> </a:t>
            </a:r>
            <a:r>
              <a:rPr lang="en-US" sz="1275" spc="26" dirty="0" err="1"/>
              <a:t>ihnen</a:t>
            </a:r>
            <a:r>
              <a:rPr lang="en-US" sz="1275" spc="26" dirty="0"/>
              <a:t> </a:t>
            </a:r>
            <a:r>
              <a:rPr lang="en-US" sz="1275" spc="26" dirty="0" err="1"/>
              <a:t>Möglichkeiten</a:t>
            </a:r>
            <a:r>
              <a:rPr lang="en-US" sz="1275" spc="26" dirty="0"/>
              <a:t> </a:t>
            </a:r>
            <a:r>
              <a:rPr lang="en-US" sz="1275" spc="26" dirty="0" err="1"/>
              <a:t>ihr</a:t>
            </a:r>
            <a:r>
              <a:rPr lang="en-US" sz="1275" spc="26" dirty="0"/>
              <a:t> </a:t>
            </a:r>
            <a:r>
              <a:rPr lang="en-US" sz="1275" spc="26" dirty="0" err="1"/>
              <a:t>Wissen</a:t>
            </a:r>
            <a:r>
              <a:rPr lang="en-US" sz="1275" spc="26" dirty="0"/>
              <a:t> </a:t>
            </a:r>
            <a:r>
              <a:rPr lang="en-US" sz="1275" spc="26" dirty="0" err="1"/>
              <a:t>anzuwenden</a:t>
            </a:r>
            <a:r>
              <a:rPr lang="en-US" sz="1275" spc="26" dirty="0"/>
              <a:t> und </a:t>
            </a:r>
            <a:r>
              <a:rPr lang="en-US" sz="1275" spc="26" dirty="0" err="1"/>
              <a:t>zu</a:t>
            </a:r>
            <a:r>
              <a:rPr lang="en-US" sz="1275" spc="26" dirty="0"/>
              <a:t> </a:t>
            </a:r>
            <a:r>
              <a:rPr lang="en-US" sz="1275" spc="26" dirty="0" err="1"/>
              <a:t>erweitern</a:t>
            </a:r>
            <a:r>
              <a:rPr lang="en-US" sz="1275" spc="26" dirty="0"/>
              <a:t>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5848CFE-1301-164F-B2FF-2447FAD509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01551" y="2796420"/>
            <a:ext cx="2501972" cy="1444362"/>
          </a:xfrm>
        </p:spPr>
        <p:txBody>
          <a:bodyPr>
            <a:normAutofit/>
          </a:bodyPr>
          <a:lstStyle/>
          <a:p>
            <a:r>
              <a:rPr lang="de-DE" sz="1650" dirty="0">
                <a:solidFill>
                  <a:srgbClr val="125299"/>
                </a:solidFill>
              </a:rPr>
              <a:t>DIALOG</a:t>
            </a:r>
            <a:endParaRPr lang="de-DE" sz="1650" dirty="0"/>
          </a:p>
          <a:p>
            <a:r>
              <a:rPr lang="en-US" sz="1275" spc="26" dirty="0" err="1"/>
              <a:t>Wir</a:t>
            </a:r>
            <a:r>
              <a:rPr lang="en-US" sz="1275" spc="26" dirty="0"/>
              <a:t> </a:t>
            </a:r>
            <a:r>
              <a:rPr lang="en-US" sz="1275" spc="26" dirty="0" err="1"/>
              <a:t>treten</a:t>
            </a:r>
            <a:r>
              <a:rPr lang="en-US" sz="1275" spc="26" dirty="0"/>
              <a:t> in den Dialog </a:t>
            </a:r>
            <a:r>
              <a:rPr lang="en-US" sz="1275" spc="26" dirty="0" err="1"/>
              <a:t>über</a:t>
            </a:r>
            <a:r>
              <a:rPr lang="en-US" sz="1275" spc="26" dirty="0"/>
              <a:t> den Wert und </a:t>
            </a:r>
            <a:r>
              <a:rPr lang="en-US" sz="1275" spc="26" dirty="0" err="1"/>
              <a:t>Nutzen</a:t>
            </a:r>
            <a:r>
              <a:rPr lang="en-US" sz="1275" spc="26" dirty="0"/>
              <a:t> von </a:t>
            </a:r>
            <a:r>
              <a:rPr lang="en-US" sz="1275" spc="26" dirty="0" err="1"/>
              <a:t>Daten</a:t>
            </a:r>
            <a:r>
              <a:rPr lang="en-US" sz="1275" spc="26" dirty="0"/>
              <a:t> und </a:t>
            </a:r>
            <a:r>
              <a:rPr lang="en-US" sz="1275" spc="26" dirty="0" err="1"/>
              <a:t>Datenanalysen</a:t>
            </a:r>
            <a:r>
              <a:rPr lang="en-US" sz="1275" spc="26" dirty="0"/>
              <a:t> </a:t>
            </a:r>
            <a:r>
              <a:rPr lang="en-US" sz="1275" spc="26" dirty="0" err="1"/>
              <a:t>für</a:t>
            </a:r>
            <a:r>
              <a:rPr lang="en-US" sz="1275" spc="26" dirty="0"/>
              <a:t> das </a:t>
            </a:r>
            <a:r>
              <a:rPr lang="en-US" sz="1275" spc="26" dirty="0" err="1"/>
              <a:t>Gemeinwohl</a:t>
            </a:r>
            <a:endParaRPr lang="de-DE" sz="1275" dirty="0"/>
          </a:p>
        </p:txBody>
      </p:sp>
    </p:spTree>
    <p:extLst>
      <p:ext uri="{BB962C8B-B14F-4D97-AF65-F5344CB8AC3E}">
        <p14:creationId xmlns:p14="http://schemas.microsoft.com/office/powerpoint/2010/main" val="1312213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C75ADB-F730-414F-A414-8E589122A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06" y="263131"/>
            <a:ext cx="8618894" cy="994172"/>
          </a:xfrm>
        </p:spPr>
        <p:txBody>
          <a:bodyPr anchor="ctr">
            <a:normAutofit/>
          </a:bodyPr>
          <a:lstStyle/>
          <a:p>
            <a:r>
              <a:rPr lang="en-GB" dirty="0"/>
              <a:t>Auch </a:t>
            </a:r>
            <a:r>
              <a:rPr lang="en-GB" dirty="0" err="1"/>
              <a:t>unsere</a:t>
            </a:r>
            <a:r>
              <a:rPr lang="en-GB" dirty="0"/>
              <a:t> </a:t>
            </a:r>
            <a:r>
              <a:rPr lang="en-GB" dirty="0" err="1"/>
              <a:t>Wirkungskette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den </a:t>
            </a:r>
            <a:r>
              <a:rPr lang="en-GB" dirty="0" err="1"/>
              <a:t>Indikatoren</a:t>
            </a:r>
            <a:r>
              <a:rPr lang="en-GB" dirty="0"/>
              <a:t> </a:t>
            </a:r>
            <a:r>
              <a:rPr lang="en-GB" dirty="0" err="1"/>
              <a:t>wird</a:t>
            </a:r>
            <a:r>
              <a:rPr lang="en-GB" dirty="0"/>
              <a:t> </a:t>
            </a:r>
            <a:r>
              <a:rPr lang="en-GB" dirty="0" err="1"/>
              <a:t>immer</a:t>
            </a:r>
            <a:r>
              <a:rPr lang="en-GB" dirty="0"/>
              <a:t> </a:t>
            </a:r>
            <a:r>
              <a:rPr lang="en-GB" dirty="0" err="1"/>
              <a:t>wieder</a:t>
            </a:r>
            <a:r>
              <a:rPr lang="en-GB" dirty="0"/>
              <a:t> neu </a:t>
            </a:r>
            <a:r>
              <a:rPr lang="en-GB" dirty="0" err="1"/>
              <a:t>aufgesetzt</a:t>
            </a:r>
            <a:r>
              <a:rPr lang="en-GB" dirty="0"/>
              <a:t>: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8F57CDF-4378-4A53-A6B9-B1C5DDBD7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9159" y="1365532"/>
            <a:ext cx="3731735" cy="31659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Gut </a:t>
            </a:r>
            <a:r>
              <a:rPr lang="en-US" u="sng" dirty="0" err="1"/>
              <a:t>finden</a:t>
            </a:r>
            <a:r>
              <a:rPr lang="en-US" u="sng" dirty="0"/>
              <a:t> </a:t>
            </a:r>
            <a:r>
              <a:rPr lang="en-US" u="sng" dirty="0" err="1"/>
              <a:t>wir</a:t>
            </a:r>
            <a:r>
              <a:rPr lang="en-US" u="sng" dirty="0"/>
              <a:t>:</a:t>
            </a:r>
          </a:p>
          <a:p>
            <a:pPr>
              <a:buFontTx/>
              <a:buChar char="-"/>
            </a:pPr>
            <a:r>
              <a:rPr lang="en-US" dirty="0"/>
              <a:t>Die </a:t>
            </a:r>
            <a:r>
              <a:rPr lang="en-US" dirty="0" err="1"/>
              <a:t>Bewertung</a:t>
            </a:r>
            <a:r>
              <a:rPr lang="en-US" dirty="0"/>
              <a:t> </a:t>
            </a:r>
            <a:r>
              <a:rPr lang="en-US" dirty="0" err="1"/>
              <a:t>unserer</a:t>
            </a:r>
            <a:r>
              <a:rPr lang="en-US" dirty="0"/>
              <a:t> Data4Good-Projekten in Geld und Zeit</a:t>
            </a:r>
          </a:p>
          <a:p>
            <a:pPr>
              <a:buFontTx/>
              <a:buChar char="-"/>
            </a:pPr>
            <a:r>
              <a:rPr lang="en-US" dirty="0"/>
              <a:t>Die </a:t>
            </a:r>
            <a:r>
              <a:rPr lang="en-US" dirty="0" err="1"/>
              <a:t>Deutlichkeit</a:t>
            </a:r>
            <a:r>
              <a:rPr lang="en-US" dirty="0"/>
              <a:t> der </a:t>
            </a:r>
            <a:r>
              <a:rPr lang="en-US" dirty="0" err="1"/>
              <a:t>Vielseitigkeit</a:t>
            </a:r>
            <a:r>
              <a:rPr lang="en-US" dirty="0"/>
              <a:t> </a:t>
            </a:r>
            <a:r>
              <a:rPr lang="en-US" dirty="0" err="1"/>
              <a:t>unserer</a:t>
            </a:r>
            <a:r>
              <a:rPr lang="en-US" dirty="0"/>
              <a:t> Arbeit</a:t>
            </a:r>
          </a:p>
          <a:p>
            <a:pPr marL="0" indent="0">
              <a:buNone/>
            </a:pPr>
            <a:r>
              <a:rPr lang="en-US" u="sng" dirty="0" err="1"/>
              <a:t>Verbessern</a:t>
            </a:r>
            <a:r>
              <a:rPr lang="en-US" u="sng" dirty="0"/>
              <a:t> </a:t>
            </a:r>
            <a:r>
              <a:rPr lang="en-US" u="sng" dirty="0" err="1"/>
              <a:t>wollen</a:t>
            </a:r>
            <a:r>
              <a:rPr lang="en-US" u="sng" dirty="0"/>
              <a:t> </a:t>
            </a:r>
            <a:r>
              <a:rPr lang="en-US" u="sng" dirty="0" err="1"/>
              <a:t>wir</a:t>
            </a:r>
            <a:r>
              <a:rPr lang="en-US" u="sng" dirty="0"/>
              <a:t>:</a:t>
            </a:r>
          </a:p>
          <a:p>
            <a:pPr>
              <a:buFontTx/>
              <a:buChar char="-"/>
            </a:pPr>
            <a:r>
              <a:rPr lang="en-US" dirty="0"/>
              <a:t>Das Tracking von </a:t>
            </a:r>
            <a:r>
              <a:rPr lang="en-US" dirty="0" err="1"/>
              <a:t>Teilnehmer:innen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Events, die Partner </a:t>
            </a:r>
            <a:r>
              <a:rPr lang="en-US" dirty="0" err="1"/>
              <a:t>organisieren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Die </a:t>
            </a:r>
            <a:r>
              <a:rPr lang="en-US" dirty="0" err="1"/>
              <a:t>Nutzung</a:t>
            </a:r>
            <a:r>
              <a:rPr lang="en-US" dirty="0"/>
              <a:t> </a:t>
            </a:r>
            <a:r>
              <a:rPr lang="en-US" dirty="0" err="1"/>
              <a:t>vieler</a:t>
            </a:r>
            <a:r>
              <a:rPr lang="en-US" dirty="0"/>
              <a:t> </a:t>
            </a:r>
            <a:r>
              <a:rPr lang="en-US" dirty="0" err="1"/>
              <a:t>subjektiver</a:t>
            </a:r>
            <a:r>
              <a:rPr lang="en-US" dirty="0"/>
              <a:t> </a:t>
            </a:r>
            <a:r>
              <a:rPr lang="en-US" dirty="0" err="1"/>
              <a:t>Indikatoren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7C275C-45EB-A94D-8F00-6C24A83B5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06" y="1180139"/>
            <a:ext cx="4765196" cy="335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5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4F440-A1DD-BB41-A7B9-ED20F9373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Inhalte</a:t>
            </a:r>
            <a:endParaRPr lang="en-US" dirty="0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4825DDC9-B9F9-EC45-B593-A7FDEE536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555568"/>
              </p:ext>
            </p:extLst>
          </p:nvPr>
        </p:nvGraphicFramePr>
        <p:xfrm>
          <a:off x="385510" y="1029803"/>
          <a:ext cx="8372981" cy="14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040">
                  <a:extLst>
                    <a:ext uri="{9D8B030D-6E8A-4147-A177-3AD203B41FA5}">
                      <a16:colId xmlns:a16="http://schemas.microsoft.com/office/drawing/2014/main" val="2411647928"/>
                    </a:ext>
                  </a:extLst>
                </a:gridCol>
                <a:gridCol w="1156164">
                  <a:extLst>
                    <a:ext uri="{9D8B030D-6E8A-4147-A177-3AD203B41FA5}">
                      <a16:colId xmlns:a16="http://schemas.microsoft.com/office/drawing/2014/main" val="2845167643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de-DE" sz="1100" b="0" i="0" kern="1200" noProof="0" dirty="0">
                          <a:solidFill>
                            <a:schemeClr val="lt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Themen</a:t>
                      </a:r>
                    </a:p>
                  </a:txBody>
                  <a:tcPr marL="45720" marR="45720" marT="9720" marB="9720" anchor="ctr">
                    <a:lnB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de-DE" sz="1100" b="0" i="0" kern="1200" noProof="0" dirty="0">
                          <a:solidFill>
                            <a:schemeClr val="lt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Methodik</a:t>
                      </a:r>
                    </a:p>
                  </a:txBody>
                  <a:tcPr marL="45720" marR="45720" marT="9720" marB="9720" anchor="ctr">
                    <a:lnB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de-DE" sz="1100" b="0" i="0" kern="1200" noProof="0" dirty="0">
                          <a:solidFill>
                            <a:schemeClr val="lt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Zeitaufwand</a:t>
                      </a:r>
                    </a:p>
                  </a:txBody>
                  <a:tcPr marL="45720" marR="45720" marT="9720" marB="9720" anchor="ctr">
                    <a:lnB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kern="1200" baseline="0" noProof="0" dirty="0">
                          <a:solidFill>
                            <a:srgbClr val="4D4D4D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Einführung in Wirkungsmanagement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b="0" i="0" kern="1200" baseline="0" dirty="0">
                        <a:solidFill>
                          <a:srgbClr val="4D4D4D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kern="1200" baseline="0" noProof="0" dirty="0">
                          <a:solidFill>
                            <a:srgbClr val="4D4D4D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60min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kern="1200" baseline="0" noProof="0" dirty="0">
                          <a:solidFill>
                            <a:srgbClr val="4D4D4D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Übungsblatt Wirkungsmanagement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b="0" i="0" kern="1200" baseline="0" dirty="0">
                        <a:solidFill>
                          <a:srgbClr val="4D4D4D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baseline="0" dirty="0">
                          <a:solidFill>
                            <a:srgbClr val="4D4D4D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45min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17664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kern="1200" baseline="0" noProof="0" dirty="0">
                          <a:solidFill>
                            <a:srgbClr val="4D4D4D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Q&amp;A Wirkungsmanagement (Do, 29.04.21, 18 Uhr)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b="0" i="0" kern="1200" baseline="0" dirty="0">
                        <a:solidFill>
                          <a:srgbClr val="4D4D4D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kern="1200" baseline="0" noProof="0" dirty="0">
                          <a:solidFill>
                            <a:srgbClr val="4D4D4D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45min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817251"/>
                  </a:ext>
                </a:extLst>
              </a:tr>
            </a:tbl>
          </a:graphicData>
        </a:graphic>
      </p:graphicFrame>
      <p:grpSp>
        <p:nvGrpSpPr>
          <p:cNvPr id="269" name="Gruppieren 268">
            <a:extLst>
              <a:ext uri="{FF2B5EF4-FFF2-40B4-BE49-F238E27FC236}">
                <a16:creationId xmlns:a16="http://schemas.microsoft.com/office/drawing/2014/main" id="{195DDB65-E1BF-CC4A-957F-DA3FC1A5A8D0}"/>
              </a:ext>
            </a:extLst>
          </p:cNvPr>
          <p:cNvGrpSpPr/>
          <p:nvPr/>
        </p:nvGrpSpPr>
        <p:grpSpPr>
          <a:xfrm>
            <a:off x="5492464" y="1345276"/>
            <a:ext cx="1992000" cy="216000"/>
            <a:chOff x="5492464" y="1286813"/>
            <a:chExt cx="1992000" cy="216000"/>
          </a:xfrm>
        </p:grpSpPr>
        <p:pic>
          <p:nvPicPr>
            <p:cNvPr id="209" name="Grafik 208">
              <a:extLst>
                <a:ext uri="{FF2B5EF4-FFF2-40B4-BE49-F238E27FC236}">
                  <a16:creationId xmlns:a16="http://schemas.microsoft.com/office/drawing/2014/main" id="{12449819-1518-8D47-96EE-97DFCC963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6824207" y="1286813"/>
              <a:ext cx="216000" cy="216000"/>
            </a:xfrm>
            <a:prstGeom prst="rect">
              <a:avLst/>
            </a:prstGeom>
          </p:spPr>
        </p:pic>
        <p:pic>
          <p:nvPicPr>
            <p:cNvPr id="207" name="Grafik 206">
              <a:extLst>
                <a:ext uri="{FF2B5EF4-FFF2-40B4-BE49-F238E27FC236}">
                  <a16:creationId xmlns:a16="http://schemas.microsoft.com/office/drawing/2014/main" id="{18B3FB26-9E58-1443-AFC0-94196F115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5936721" y="1286813"/>
              <a:ext cx="216000" cy="216000"/>
            </a:xfrm>
            <a:prstGeom prst="rect">
              <a:avLst/>
            </a:prstGeom>
          </p:spPr>
        </p:pic>
        <p:pic>
          <p:nvPicPr>
            <p:cNvPr id="211" name="Grafik 210">
              <a:extLst>
                <a:ext uri="{FF2B5EF4-FFF2-40B4-BE49-F238E27FC236}">
                  <a16:creationId xmlns:a16="http://schemas.microsoft.com/office/drawing/2014/main" id="{7455EC2C-CA86-6446-AEDE-556319947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6380464" y="1286813"/>
              <a:ext cx="216000" cy="216000"/>
            </a:xfrm>
            <a:prstGeom prst="rect">
              <a:avLst/>
            </a:prstGeom>
          </p:spPr>
        </p:pic>
        <p:pic>
          <p:nvPicPr>
            <p:cNvPr id="213" name="Grafik 212">
              <a:extLst>
                <a:ext uri="{FF2B5EF4-FFF2-40B4-BE49-F238E27FC236}">
                  <a16:creationId xmlns:a16="http://schemas.microsoft.com/office/drawing/2014/main" id="{E8CFED08-FF79-AC40-9A30-8648A2A11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>
              <a:off x="7268464" y="1286813"/>
              <a:ext cx="216000" cy="216000"/>
            </a:xfrm>
            <a:prstGeom prst="rect">
              <a:avLst/>
            </a:prstGeom>
          </p:spPr>
        </p:pic>
        <p:pic>
          <p:nvPicPr>
            <p:cNvPr id="215" name="Grafik 214">
              <a:extLst>
                <a:ext uri="{FF2B5EF4-FFF2-40B4-BE49-F238E27FC236}">
                  <a16:creationId xmlns:a16="http://schemas.microsoft.com/office/drawing/2014/main" id="{DA2DAE30-D616-2F4D-854C-A3F949A9E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92464" y="1286813"/>
              <a:ext cx="216000" cy="216000"/>
            </a:xfrm>
            <a:prstGeom prst="rect">
              <a:avLst/>
            </a:prstGeom>
          </p:spPr>
        </p:pic>
      </p:grpSp>
      <p:grpSp>
        <p:nvGrpSpPr>
          <p:cNvPr id="270" name="Gruppieren 269">
            <a:extLst>
              <a:ext uri="{FF2B5EF4-FFF2-40B4-BE49-F238E27FC236}">
                <a16:creationId xmlns:a16="http://schemas.microsoft.com/office/drawing/2014/main" id="{D2D0DB09-E043-0649-AF0E-46210BD640A7}"/>
              </a:ext>
            </a:extLst>
          </p:cNvPr>
          <p:cNvGrpSpPr/>
          <p:nvPr/>
        </p:nvGrpSpPr>
        <p:grpSpPr>
          <a:xfrm>
            <a:off x="5492464" y="2202676"/>
            <a:ext cx="1992000" cy="216000"/>
            <a:chOff x="5492464" y="1286813"/>
            <a:chExt cx="1992000" cy="216000"/>
          </a:xfrm>
        </p:grpSpPr>
        <p:pic>
          <p:nvPicPr>
            <p:cNvPr id="271" name="Grafik 270">
              <a:extLst>
                <a:ext uri="{FF2B5EF4-FFF2-40B4-BE49-F238E27FC236}">
                  <a16:creationId xmlns:a16="http://schemas.microsoft.com/office/drawing/2014/main" id="{6CEFACAA-C750-3244-970D-8E1BE399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4207" y="1286813"/>
              <a:ext cx="216000" cy="216000"/>
            </a:xfrm>
            <a:prstGeom prst="rect">
              <a:avLst/>
            </a:prstGeom>
          </p:spPr>
        </p:pic>
        <p:pic>
          <p:nvPicPr>
            <p:cNvPr id="272" name="Grafik 271">
              <a:extLst>
                <a:ext uri="{FF2B5EF4-FFF2-40B4-BE49-F238E27FC236}">
                  <a16:creationId xmlns:a16="http://schemas.microsoft.com/office/drawing/2014/main" id="{7F511270-57DF-D14F-A4DF-E799429FC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721" y="1286813"/>
              <a:ext cx="216000" cy="216000"/>
            </a:xfrm>
            <a:prstGeom prst="rect">
              <a:avLst/>
            </a:prstGeom>
          </p:spPr>
        </p:pic>
        <p:pic>
          <p:nvPicPr>
            <p:cNvPr id="273" name="Grafik 272">
              <a:extLst>
                <a:ext uri="{FF2B5EF4-FFF2-40B4-BE49-F238E27FC236}">
                  <a16:creationId xmlns:a16="http://schemas.microsoft.com/office/drawing/2014/main" id="{1EBF1092-2665-1B4A-A4A8-ABA3727A1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0464" y="1286813"/>
              <a:ext cx="216000" cy="216000"/>
            </a:xfrm>
            <a:prstGeom prst="rect">
              <a:avLst/>
            </a:prstGeom>
          </p:spPr>
        </p:pic>
        <p:pic>
          <p:nvPicPr>
            <p:cNvPr id="274" name="Grafik 273">
              <a:extLst>
                <a:ext uri="{FF2B5EF4-FFF2-40B4-BE49-F238E27FC236}">
                  <a16:creationId xmlns:a16="http://schemas.microsoft.com/office/drawing/2014/main" id="{5539135A-5DF6-5343-B714-6077B8830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>
              <a:off x="7268464" y="1286813"/>
              <a:ext cx="216000" cy="216000"/>
            </a:xfrm>
            <a:prstGeom prst="rect">
              <a:avLst/>
            </a:prstGeom>
          </p:spPr>
        </p:pic>
        <p:pic>
          <p:nvPicPr>
            <p:cNvPr id="275" name="Grafik 274">
              <a:extLst>
                <a:ext uri="{FF2B5EF4-FFF2-40B4-BE49-F238E27FC236}">
                  <a16:creationId xmlns:a16="http://schemas.microsoft.com/office/drawing/2014/main" id="{54705A38-60E9-5549-9FD6-790A64D4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</a:blip>
            <a:stretch>
              <a:fillRect/>
            </a:stretch>
          </p:blipFill>
          <p:spPr>
            <a:xfrm>
              <a:off x="5492464" y="1286813"/>
              <a:ext cx="216000" cy="216000"/>
            </a:xfrm>
            <a:prstGeom prst="rect">
              <a:avLst/>
            </a:prstGeom>
          </p:spPr>
        </p:pic>
      </p:grpSp>
      <p:grpSp>
        <p:nvGrpSpPr>
          <p:cNvPr id="324" name="Gruppieren 323">
            <a:extLst>
              <a:ext uri="{FF2B5EF4-FFF2-40B4-BE49-F238E27FC236}">
                <a16:creationId xmlns:a16="http://schemas.microsoft.com/office/drawing/2014/main" id="{7B5BD5C6-020F-7E44-8C24-634D67DA6171}"/>
              </a:ext>
            </a:extLst>
          </p:cNvPr>
          <p:cNvGrpSpPr/>
          <p:nvPr/>
        </p:nvGrpSpPr>
        <p:grpSpPr>
          <a:xfrm>
            <a:off x="5492464" y="1773876"/>
            <a:ext cx="1992000" cy="219600"/>
            <a:chOff x="5492464" y="1286813"/>
            <a:chExt cx="1992000" cy="216000"/>
          </a:xfrm>
        </p:grpSpPr>
        <p:pic>
          <p:nvPicPr>
            <p:cNvPr id="325" name="Grafik 324">
              <a:extLst>
                <a:ext uri="{FF2B5EF4-FFF2-40B4-BE49-F238E27FC236}">
                  <a16:creationId xmlns:a16="http://schemas.microsoft.com/office/drawing/2014/main" id="{82870C3F-A039-434B-B9CA-E0747C13D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6824207" y="1286813"/>
              <a:ext cx="216000" cy="216000"/>
            </a:xfrm>
            <a:prstGeom prst="rect">
              <a:avLst/>
            </a:prstGeom>
          </p:spPr>
        </p:pic>
        <p:pic>
          <p:nvPicPr>
            <p:cNvPr id="326" name="Grafik 325">
              <a:extLst>
                <a:ext uri="{FF2B5EF4-FFF2-40B4-BE49-F238E27FC236}">
                  <a16:creationId xmlns:a16="http://schemas.microsoft.com/office/drawing/2014/main" id="{76F38DC0-52D6-E94B-B9B1-EE3D3A1C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5936721" y="1286813"/>
              <a:ext cx="216000" cy="216000"/>
            </a:xfrm>
            <a:prstGeom prst="rect">
              <a:avLst/>
            </a:prstGeom>
          </p:spPr>
        </p:pic>
        <p:pic>
          <p:nvPicPr>
            <p:cNvPr id="327" name="Grafik 326">
              <a:extLst>
                <a:ext uri="{FF2B5EF4-FFF2-40B4-BE49-F238E27FC236}">
                  <a16:creationId xmlns:a16="http://schemas.microsoft.com/office/drawing/2014/main" id="{465338FC-1476-2343-B18E-04DB373B2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0464" y="1286813"/>
              <a:ext cx="216000" cy="216000"/>
            </a:xfrm>
            <a:prstGeom prst="rect">
              <a:avLst/>
            </a:prstGeom>
          </p:spPr>
        </p:pic>
        <p:pic>
          <p:nvPicPr>
            <p:cNvPr id="328" name="Grafik 327">
              <a:extLst>
                <a:ext uri="{FF2B5EF4-FFF2-40B4-BE49-F238E27FC236}">
                  <a16:creationId xmlns:a16="http://schemas.microsoft.com/office/drawing/2014/main" id="{382C0B35-7C4A-3340-8B61-D54697067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>
              <a:off x="7268464" y="1286813"/>
              <a:ext cx="216000" cy="216000"/>
            </a:xfrm>
            <a:prstGeom prst="rect">
              <a:avLst/>
            </a:prstGeom>
          </p:spPr>
        </p:pic>
        <p:pic>
          <p:nvPicPr>
            <p:cNvPr id="329" name="Grafik 328">
              <a:extLst>
                <a:ext uri="{FF2B5EF4-FFF2-40B4-BE49-F238E27FC236}">
                  <a16:creationId xmlns:a16="http://schemas.microsoft.com/office/drawing/2014/main" id="{095ADF5E-5CAD-DC4E-BED8-A07024821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</a:blip>
            <a:stretch>
              <a:fillRect/>
            </a:stretch>
          </p:blipFill>
          <p:spPr>
            <a:xfrm>
              <a:off x="5492464" y="1286813"/>
              <a:ext cx="216000" cy="216000"/>
            </a:xfrm>
            <a:prstGeom prst="rect">
              <a:avLst/>
            </a:prstGeom>
          </p:spPr>
        </p:pic>
      </p:grpSp>
      <p:grpSp>
        <p:nvGrpSpPr>
          <p:cNvPr id="346" name="Gruppieren 345">
            <a:extLst>
              <a:ext uri="{FF2B5EF4-FFF2-40B4-BE49-F238E27FC236}">
                <a16:creationId xmlns:a16="http://schemas.microsoft.com/office/drawing/2014/main" id="{DE2B651F-FEF2-634B-9462-2C57FB184A3E}"/>
              </a:ext>
            </a:extLst>
          </p:cNvPr>
          <p:cNvGrpSpPr/>
          <p:nvPr/>
        </p:nvGrpSpPr>
        <p:grpSpPr>
          <a:xfrm>
            <a:off x="2544516" y="4762117"/>
            <a:ext cx="4054970" cy="276999"/>
            <a:chOff x="2320302" y="4755942"/>
            <a:chExt cx="4054970" cy="276999"/>
          </a:xfrm>
        </p:grpSpPr>
        <p:grpSp>
          <p:nvGrpSpPr>
            <p:cNvPr id="345" name="Gruppieren 344">
              <a:extLst>
                <a:ext uri="{FF2B5EF4-FFF2-40B4-BE49-F238E27FC236}">
                  <a16:creationId xmlns:a16="http://schemas.microsoft.com/office/drawing/2014/main" id="{4897A3D0-BBA7-CC45-B94D-34D7C26B2878}"/>
                </a:ext>
              </a:extLst>
            </p:cNvPr>
            <p:cNvGrpSpPr/>
            <p:nvPr/>
          </p:nvGrpSpPr>
          <p:grpSpPr>
            <a:xfrm>
              <a:off x="2320302" y="4755942"/>
              <a:ext cx="663119" cy="276999"/>
              <a:chOff x="1107292" y="4729763"/>
              <a:chExt cx="663119" cy="276999"/>
            </a:xfrm>
          </p:grpSpPr>
          <p:pic>
            <p:nvPicPr>
              <p:cNvPr id="335" name="Grafik 334">
                <a:extLst>
                  <a:ext uri="{FF2B5EF4-FFF2-40B4-BE49-F238E27FC236}">
                    <a16:creationId xmlns:a16="http://schemas.microsoft.com/office/drawing/2014/main" id="{0FDE7182-8AE7-7349-8F11-19FE4BC6F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7292" y="4760263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36" name="Textfeld 335">
                <a:extLst>
                  <a:ext uri="{FF2B5EF4-FFF2-40B4-BE49-F238E27FC236}">
                    <a16:creationId xmlns:a16="http://schemas.microsoft.com/office/drawing/2014/main" id="{187DB98C-28DD-9F42-AB36-4212FBAF3DC2}"/>
                  </a:ext>
                </a:extLst>
              </p:cNvPr>
              <p:cNvSpPr txBox="1"/>
              <p:nvPr/>
            </p:nvSpPr>
            <p:spPr>
              <a:xfrm>
                <a:off x="1246940" y="4729763"/>
                <a:ext cx="52347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Input von </a:t>
                </a:r>
                <a:r>
                  <a:rPr lang="en-US" sz="600" dirty="0" err="1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CorrelAid</a:t>
                </a:r>
                <a:endParaRPr lang="en-US" sz="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p:grpSp>
        <p:grpSp>
          <p:nvGrpSpPr>
            <p:cNvPr id="344" name="Gruppieren 343">
              <a:extLst>
                <a:ext uri="{FF2B5EF4-FFF2-40B4-BE49-F238E27FC236}">
                  <a16:creationId xmlns:a16="http://schemas.microsoft.com/office/drawing/2014/main" id="{B586CA49-8A10-8444-9472-CAFAAE4A76E2}"/>
                </a:ext>
              </a:extLst>
            </p:cNvPr>
            <p:cNvGrpSpPr/>
            <p:nvPr/>
          </p:nvGrpSpPr>
          <p:grpSpPr>
            <a:xfrm>
              <a:off x="3061265" y="4755942"/>
              <a:ext cx="761243" cy="276999"/>
              <a:chOff x="2135749" y="4729763"/>
              <a:chExt cx="761243" cy="276999"/>
            </a:xfrm>
          </p:grpSpPr>
          <p:pic>
            <p:nvPicPr>
              <p:cNvPr id="332" name="Grafik 331">
                <a:extLst>
                  <a:ext uri="{FF2B5EF4-FFF2-40B4-BE49-F238E27FC236}">
                    <a16:creationId xmlns:a16="http://schemas.microsoft.com/office/drawing/2014/main" id="{C92F6B91-1215-5E45-B143-9EE89CCEF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5749" y="4760263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37" name="Textfeld 336">
                <a:extLst>
                  <a:ext uri="{FF2B5EF4-FFF2-40B4-BE49-F238E27FC236}">
                    <a16:creationId xmlns:a16="http://schemas.microsoft.com/office/drawing/2014/main" id="{CF66E510-7056-0B43-8809-735A5DF99A74}"/>
                  </a:ext>
                </a:extLst>
              </p:cNvPr>
              <p:cNvSpPr txBox="1"/>
              <p:nvPr/>
            </p:nvSpPr>
            <p:spPr>
              <a:xfrm>
                <a:off x="2333977" y="4729763"/>
                <a:ext cx="5630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err="1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Diskussion</a:t>
                </a:r>
                <a:r>
                  <a:rPr lang="en-US" sz="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</a:t>
                </a:r>
                <a:r>
                  <a:rPr lang="en-US" sz="600" dirty="0" err="1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im</a:t>
                </a:r>
                <a:r>
                  <a:rPr lang="en-US" sz="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Plenum</a:t>
                </a:r>
              </a:p>
            </p:txBody>
          </p:sp>
        </p:grpSp>
        <p:grpSp>
          <p:nvGrpSpPr>
            <p:cNvPr id="343" name="Gruppieren 342">
              <a:extLst>
                <a:ext uri="{FF2B5EF4-FFF2-40B4-BE49-F238E27FC236}">
                  <a16:creationId xmlns:a16="http://schemas.microsoft.com/office/drawing/2014/main" id="{D5CBFC39-6074-F74C-B47F-BC2D26E73EA6}"/>
                </a:ext>
              </a:extLst>
            </p:cNvPr>
            <p:cNvGrpSpPr/>
            <p:nvPr/>
          </p:nvGrpSpPr>
          <p:grpSpPr>
            <a:xfrm>
              <a:off x="3900352" y="4755942"/>
              <a:ext cx="726107" cy="276999"/>
              <a:chOff x="3125592" y="4729763"/>
              <a:chExt cx="726107" cy="276999"/>
            </a:xfrm>
          </p:grpSpPr>
          <p:pic>
            <p:nvPicPr>
              <p:cNvPr id="333" name="Grafik 332">
                <a:extLst>
                  <a:ext uri="{FF2B5EF4-FFF2-40B4-BE49-F238E27FC236}">
                    <a16:creationId xmlns:a16="http://schemas.microsoft.com/office/drawing/2014/main" id="{1635313B-3F49-AD48-8A03-C735A0766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5592" y="4760263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38" name="Textfeld 337">
                <a:extLst>
                  <a:ext uri="{FF2B5EF4-FFF2-40B4-BE49-F238E27FC236}">
                    <a16:creationId xmlns:a16="http://schemas.microsoft.com/office/drawing/2014/main" id="{59345368-36E0-7E41-A788-F43E500C89F5}"/>
                  </a:ext>
                </a:extLst>
              </p:cNvPr>
              <p:cNvSpPr txBox="1"/>
              <p:nvPr/>
            </p:nvSpPr>
            <p:spPr>
              <a:xfrm>
                <a:off x="3288684" y="4729763"/>
                <a:ext cx="5630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Arbeit </a:t>
                </a:r>
                <a:r>
                  <a:rPr lang="en-US" sz="600" dirty="0" err="1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mit</a:t>
                </a:r>
                <a:r>
                  <a:rPr lang="en-US" sz="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Coaches</a:t>
                </a:r>
              </a:p>
            </p:txBody>
          </p:sp>
        </p:grpSp>
        <p:grpSp>
          <p:nvGrpSpPr>
            <p:cNvPr id="342" name="Gruppieren 341">
              <a:extLst>
                <a:ext uri="{FF2B5EF4-FFF2-40B4-BE49-F238E27FC236}">
                  <a16:creationId xmlns:a16="http://schemas.microsoft.com/office/drawing/2014/main" id="{2CB94288-1825-2348-9A68-9E8B68E74EC5}"/>
                </a:ext>
              </a:extLst>
            </p:cNvPr>
            <p:cNvGrpSpPr/>
            <p:nvPr/>
          </p:nvGrpSpPr>
          <p:grpSpPr>
            <a:xfrm>
              <a:off x="4704303" y="4755942"/>
              <a:ext cx="863242" cy="276999"/>
              <a:chOff x="3886835" y="4729763"/>
              <a:chExt cx="863242" cy="276999"/>
            </a:xfrm>
          </p:grpSpPr>
          <p:pic>
            <p:nvPicPr>
              <p:cNvPr id="331" name="Grafik 330">
                <a:extLst>
                  <a:ext uri="{FF2B5EF4-FFF2-40B4-BE49-F238E27FC236}">
                    <a16:creationId xmlns:a16="http://schemas.microsoft.com/office/drawing/2014/main" id="{4208DD80-C5EB-8A4D-A10B-E78676A7C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86835" y="4760263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39" name="Textfeld 338">
                <a:extLst>
                  <a:ext uri="{FF2B5EF4-FFF2-40B4-BE49-F238E27FC236}">
                    <a16:creationId xmlns:a16="http://schemas.microsoft.com/office/drawing/2014/main" id="{30B780A9-1874-A14B-9CB4-D0CD00FDC493}"/>
                  </a:ext>
                </a:extLst>
              </p:cNvPr>
              <p:cNvSpPr txBox="1"/>
              <p:nvPr/>
            </p:nvSpPr>
            <p:spPr>
              <a:xfrm>
                <a:off x="4076504" y="4729763"/>
                <a:ext cx="6735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Peer.-to-Peer </a:t>
                </a:r>
                <a:r>
                  <a:rPr lang="en-US" sz="600" dirty="0" err="1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Austausch</a:t>
                </a:r>
                <a:endParaRPr lang="en-US" sz="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p:grpSp>
        <p:grpSp>
          <p:nvGrpSpPr>
            <p:cNvPr id="341" name="Gruppieren 340">
              <a:extLst>
                <a:ext uri="{FF2B5EF4-FFF2-40B4-BE49-F238E27FC236}">
                  <a16:creationId xmlns:a16="http://schemas.microsoft.com/office/drawing/2014/main" id="{F6259824-D9D9-9B45-9DA7-CC873AF77A45}"/>
                </a:ext>
              </a:extLst>
            </p:cNvPr>
            <p:cNvGrpSpPr/>
            <p:nvPr/>
          </p:nvGrpSpPr>
          <p:grpSpPr>
            <a:xfrm>
              <a:off x="5645390" y="4755942"/>
              <a:ext cx="729882" cy="276999"/>
              <a:chOff x="7162678" y="4729763"/>
              <a:chExt cx="729882" cy="276999"/>
            </a:xfrm>
          </p:grpSpPr>
          <p:pic>
            <p:nvPicPr>
              <p:cNvPr id="334" name="Grafik 333">
                <a:extLst>
                  <a:ext uri="{FF2B5EF4-FFF2-40B4-BE49-F238E27FC236}">
                    <a16:creationId xmlns:a16="http://schemas.microsoft.com/office/drawing/2014/main" id="{D98D9296-F404-CA40-B1B7-6B715F98C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62678" y="4760263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40" name="Textfeld 339">
                <a:extLst>
                  <a:ext uri="{FF2B5EF4-FFF2-40B4-BE49-F238E27FC236}">
                    <a16:creationId xmlns:a16="http://schemas.microsoft.com/office/drawing/2014/main" id="{40180760-6489-0E4C-9965-B31CBF29C834}"/>
                  </a:ext>
                </a:extLst>
              </p:cNvPr>
              <p:cNvSpPr txBox="1"/>
              <p:nvPr/>
            </p:nvSpPr>
            <p:spPr>
              <a:xfrm>
                <a:off x="7329545" y="4729763"/>
                <a:ext cx="5630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err="1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Externer</a:t>
                </a:r>
                <a:r>
                  <a:rPr lang="en-US" sz="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Input</a:t>
                </a:r>
              </a:p>
            </p:txBody>
          </p:sp>
        </p:grpSp>
      </p:grpSp>
      <p:sp>
        <p:nvSpPr>
          <p:cNvPr id="347" name="Textfeld 346">
            <a:extLst>
              <a:ext uri="{FF2B5EF4-FFF2-40B4-BE49-F238E27FC236}">
                <a16:creationId xmlns:a16="http://schemas.microsoft.com/office/drawing/2014/main" id="{EEDAE3C3-E90B-2F4B-AF87-8CC29622E4DE}"/>
              </a:ext>
            </a:extLst>
          </p:cNvPr>
          <p:cNvSpPr txBox="1"/>
          <p:nvPr/>
        </p:nvSpPr>
        <p:spPr>
          <a:xfrm>
            <a:off x="2006708" y="4790327"/>
            <a:ext cx="5234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Legende</a:t>
            </a:r>
            <a:r>
              <a:rPr lang="en-US" sz="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95686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4F440-A1DD-BB41-A7B9-ED20F9373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Lernziele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9C1173-6E12-8445-B220-5212654D4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85763" indent="-385763">
              <a:buFont typeface="+mj-lt"/>
              <a:buAutoNum type="arabicParenR"/>
            </a:pPr>
            <a:r>
              <a:rPr lang="de-DE" dirty="0" err="1"/>
              <a:t>Teilnehmer:innen</a:t>
            </a:r>
            <a:r>
              <a:rPr lang="de-DE" dirty="0"/>
              <a:t> verstehen, wozu Wirkungsmanagement in gemeinwohlorientierten Organisationen dient</a:t>
            </a:r>
          </a:p>
          <a:p>
            <a:pPr marL="385763" indent="-385763">
              <a:buFont typeface="+mj-lt"/>
              <a:buAutoNum type="arabicParenR"/>
            </a:pPr>
            <a:r>
              <a:rPr lang="de-DE" dirty="0" err="1"/>
              <a:t>Teilnehmer:innen</a:t>
            </a:r>
            <a:r>
              <a:rPr lang="de-DE" dirty="0"/>
              <a:t> begreifen die Verwandtschaft von Wirkungsmanagement und Datenwissenschaft</a:t>
            </a:r>
          </a:p>
          <a:p>
            <a:pPr marL="385763" indent="-385763">
              <a:buFont typeface="+mj-lt"/>
              <a:buAutoNum type="arabicParenR"/>
            </a:pPr>
            <a:r>
              <a:rPr lang="de-DE" dirty="0" err="1"/>
              <a:t>Teilnehmer:innen</a:t>
            </a:r>
            <a:r>
              <a:rPr lang="de-DE" dirty="0"/>
              <a:t> kennen Grundbegriffe des Wirkungsmanagements (Wirkungskette, Input, Output, Outcome, Impact)</a:t>
            </a:r>
          </a:p>
          <a:p>
            <a:pPr marL="385763" indent="-385763">
              <a:buFont typeface="+mj-lt"/>
              <a:buAutoNum type="arabicParenR"/>
            </a:pPr>
            <a:r>
              <a:rPr lang="de-DE" dirty="0" err="1"/>
              <a:t>Teilnehmer:innen</a:t>
            </a:r>
            <a:r>
              <a:rPr lang="de-DE" dirty="0"/>
              <a:t> können Formate (Wirkungskette, Wirkungstreppe) auf Organisationen übertragen</a:t>
            </a:r>
          </a:p>
          <a:p>
            <a:pPr marL="385763" indent="-385763">
              <a:buFont typeface="+mj-lt"/>
              <a:buAutoNum type="arabicParenR"/>
            </a:pPr>
            <a:r>
              <a:rPr lang="de-DE" dirty="0" err="1"/>
              <a:t>Teilnehmer:innen</a:t>
            </a:r>
            <a:r>
              <a:rPr lang="de-DE" dirty="0"/>
              <a:t> verstehen die Qualitätskriterien für gute Indikatoren</a:t>
            </a:r>
          </a:p>
          <a:p>
            <a:pPr marL="385763" indent="-385763">
              <a:buFont typeface="+mj-lt"/>
              <a:buAutoNum type="arabicParenR"/>
            </a:pPr>
            <a:r>
              <a:rPr lang="de-DE" dirty="0" err="1"/>
              <a:t>Teilnehmer:nnen</a:t>
            </a:r>
            <a:r>
              <a:rPr lang="de-DE" dirty="0"/>
              <a:t> kennen weiterführende Ressourcen</a:t>
            </a:r>
          </a:p>
        </p:txBody>
      </p:sp>
    </p:spTree>
    <p:extLst>
      <p:ext uri="{BB962C8B-B14F-4D97-AF65-F5344CB8AC3E}">
        <p14:creationId xmlns:p14="http://schemas.microsoft.com/office/powerpoint/2010/main" val="85326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8418-A6FB-074A-8EFC-F74B2655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00438C"/>
                </a:solidFill>
                <a:cs typeface="Roboto" panose="02000000000000000000" pitchFamily="2" charset="0"/>
              </a:rPr>
              <a:t>Wirkungsmessung nutzt Daten, um die Leistungen einer Organisation zu beurteilen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4E4BFB1-5929-F74B-8A45-E14E8FC558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582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FDD304-90BC-B14E-B7F2-775B9020D2E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46F14-AE7E-F64F-ACD7-D0103B33EB23}"/>
              </a:ext>
            </a:extLst>
          </p:cNvPr>
          <p:cNvSpPr txBox="1"/>
          <p:nvPr/>
        </p:nvSpPr>
        <p:spPr>
          <a:xfrm>
            <a:off x="1267387" y="4704831"/>
            <a:ext cx="58226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Quellen</a:t>
            </a:r>
            <a:r>
              <a:rPr lang="en-US" sz="80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: </a:t>
            </a:r>
            <a:r>
              <a:rPr lang="en-US" sz="800" dirty="0" err="1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Phineo</a:t>
            </a:r>
            <a:r>
              <a:rPr lang="en-US" sz="80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 “</a:t>
            </a:r>
            <a:r>
              <a:rPr lang="en-US" sz="800" dirty="0" err="1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Wörterbuch</a:t>
            </a:r>
            <a:r>
              <a:rPr lang="en-US" sz="80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: Social – Deutsch, Deutsch – Social”, </a:t>
            </a:r>
            <a:r>
              <a:rPr lang="en-US" sz="800" dirty="0" err="1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abgerufen</a:t>
            </a:r>
            <a:r>
              <a:rPr lang="en-US" sz="80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am 19.04.21 </a:t>
            </a:r>
            <a:r>
              <a:rPr lang="en-US" sz="800" dirty="0" err="1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unter</a:t>
            </a:r>
            <a:r>
              <a:rPr lang="en-US" sz="80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 err="1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diesem</a:t>
            </a:r>
            <a:r>
              <a:rPr lang="en-US" sz="80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</a:t>
            </a:r>
            <a:r>
              <a:rPr lang="en-US" sz="80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  <a:hlinkClick r:id="rId3"/>
              </a:rPr>
              <a:t>Link</a:t>
            </a:r>
            <a:r>
              <a:rPr lang="en-US" sz="80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7126233-EA66-EE4E-A52A-7C29B0D18B6F}"/>
              </a:ext>
            </a:extLst>
          </p:cNvPr>
          <p:cNvGrpSpPr/>
          <p:nvPr/>
        </p:nvGrpSpPr>
        <p:grpSpPr>
          <a:xfrm>
            <a:off x="251996" y="1467919"/>
            <a:ext cx="8640004" cy="2594477"/>
            <a:chOff x="342896" y="1528570"/>
            <a:chExt cx="8091063" cy="2594477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92DD3AF2-74C5-364F-9A7F-60CA876E8AB3}"/>
                </a:ext>
              </a:extLst>
            </p:cNvPr>
            <p:cNvGrpSpPr/>
            <p:nvPr/>
          </p:nvGrpSpPr>
          <p:grpSpPr>
            <a:xfrm>
              <a:off x="342905" y="1528570"/>
              <a:ext cx="8091054" cy="1297062"/>
              <a:chOff x="35762" y="1378169"/>
              <a:chExt cx="2232001" cy="1289777"/>
            </a:xfrm>
          </p:grpSpPr>
          <p:sp>
            <p:nvSpPr>
              <p:cNvPr id="10" name="Abgerundetes Rechteck 9">
                <a:extLst>
                  <a:ext uri="{FF2B5EF4-FFF2-40B4-BE49-F238E27FC236}">
                    <a16:creationId xmlns:a16="http://schemas.microsoft.com/office/drawing/2014/main" id="{19AE08E1-26C9-DA4F-979B-D92AC721C181}"/>
                  </a:ext>
                </a:extLst>
              </p:cNvPr>
              <p:cNvSpPr/>
              <p:nvPr/>
            </p:nvSpPr>
            <p:spPr>
              <a:xfrm>
                <a:off x="35763" y="1773001"/>
                <a:ext cx="2232000" cy="894945"/>
              </a:xfrm>
              <a:prstGeom prst="roundRect">
                <a:avLst/>
              </a:prstGeom>
              <a:noFill/>
              <a:ln w="12700">
                <a:solidFill>
                  <a:srgbClr val="96C34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>
                    <a:solidFill>
                      <a:srgbClr val="96C342"/>
                    </a:solidFill>
                    <a:latin typeface="Roboto Light" pitchFamily="2" charset="0"/>
                    <a:ea typeface="Roboto Light" pitchFamily="2" charset="0"/>
                  </a:rPr>
                  <a:t>Als Wirkungsmessung bezeichnet der soziale Sektor übergreifend alle Datenanalysen, die dem </a:t>
                </a:r>
                <a:r>
                  <a:rPr lang="de-DE" sz="1600" b="1" dirty="0">
                    <a:solidFill>
                      <a:srgbClr val="96C342"/>
                    </a:solidFill>
                    <a:latin typeface="Roboto Light" pitchFamily="2" charset="0"/>
                    <a:ea typeface="Roboto Light" pitchFamily="2" charset="0"/>
                  </a:rPr>
                  <a:t>Zweck</a:t>
                </a:r>
                <a:r>
                  <a:rPr lang="de-DE" sz="1400" dirty="0">
                    <a:solidFill>
                      <a:srgbClr val="96C342"/>
                    </a:solidFill>
                    <a:latin typeface="Roboto Light" pitchFamily="2" charset="0"/>
                    <a:ea typeface="Roboto Light" pitchFamily="2" charset="0"/>
                  </a:rPr>
                  <a:t> dienen nachzuweisen, dass die soziale Organisation ihre gestellten </a:t>
                </a:r>
                <a:r>
                  <a:rPr lang="de-DE" sz="1600" b="1" dirty="0">
                    <a:solidFill>
                      <a:srgbClr val="96C342"/>
                    </a:solidFill>
                    <a:latin typeface="Roboto Light" pitchFamily="2" charset="0"/>
                    <a:ea typeface="Roboto Light" pitchFamily="2" charset="0"/>
                  </a:rPr>
                  <a:t>Ziele </a:t>
                </a:r>
                <a:r>
                  <a:rPr lang="de-DE" sz="1400" dirty="0">
                    <a:solidFill>
                      <a:srgbClr val="96C342"/>
                    </a:solidFill>
                    <a:latin typeface="Roboto Light" pitchFamily="2" charset="0"/>
                    <a:ea typeface="Roboto Light" pitchFamily="2" charset="0"/>
                  </a:rPr>
                  <a:t>erreicht.</a:t>
                </a:r>
              </a:p>
            </p:txBody>
          </p:sp>
          <p:sp>
            <p:nvSpPr>
              <p:cNvPr id="11" name="Abgerundetes Rechteck 10">
                <a:extLst>
                  <a:ext uri="{FF2B5EF4-FFF2-40B4-BE49-F238E27FC236}">
                    <a16:creationId xmlns:a16="http://schemas.microsoft.com/office/drawing/2014/main" id="{61722389-2AF6-5649-A8E6-7835375ACF65}"/>
                  </a:ext>
                </a:extLst>
              </p:cNvPr>
              <p:cNvSpPr/>
              <p:nvPr/>
            </p:nvSpPr>
            <p:spPr>
              <a:xfrm>
                <a:off x="35762" y="1378169"/>
                <a:ext cx="2232000" cy="360000"/>
              </a:xfrm>
              <a:prstGeom prst="roundRect">
                <a:avLst/>
              </a:prstGeom>
              <a:solidFill>
                <a:srgbClr val="96C3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600" dirty="0">
                    <a:latin typeface="Roboto Light" pitchFamily="2" charset="0"/>
                    <a:ea typeface="Roboto Light" pitchFamily="2" charset="0"/>
                  </a:rPr>
                  <a:t>Wirkungsmessung</a:t>
                </a:r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93AB4540-D590-B347-B3BF-5EC494C67F38}"/>
                </a:ext>
              </a:extLst>
            </p:cNvPr>
            <p:cNvGrpSpPr/>
            <p:nvPr/>
          </p:nvGrpSpPr>
          <p:grpSpPr>
            <a:xfrm>
              <a:off x="342896" y="2832965"/>
              <a:ext cx="4114806" cy="1290080"/>
              <a:chOff x="2317141" y="1963786"/>
              <a:chExt cx="2232003" cy="1290080"/>
            </a:xfrm>
          </p:grpSpPr>
          <p:sp>
            <p:nvSpPr>
              <p:cNvPr id="13" name="Abgerundetes Rechteck 12">
                <a:extLst>
                  <a:ext uri="{FF2B5EF4-FFF2-40B4-BE49-F238E27FC236}">
                    <a16:creationId xmlns:a16="http://schemas.microsoft.com/office/drawing/2014/main" id="{2F016345-E944-D64C-AE03-ED62A364DF06}"/>
                  </a:ext>
                </a:extLst>
              </p:cNvPr>
              <p:cNvSpPr/>
              <p:nvPr/>
            </p:nvSpPr>
            <p:spPr>
              <a:xfrm>
                <a:off x="2317141" y="2353866"/>
                <a:ext cx="2232003" cy="900000"/>
              </a:xfrm>
              <a:prstGeom prst="roundRect">
                <a:avLst/>
              </a:prstGeom>
              <a:noFill/>
              <a:ln w="12700">
                <a:solidFill>
                  <a:srgbClr val="78A97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>
                    <a:solidFill>
                      <a:srgbClr val="78A973"/>
                    </a:solidFill>
                    <a:latin typeface="Roboto Light" pitchFamily="2" charset="0"/>
                    <a:ea typeface="Roboto Light" pitchFamily="2" charset="0"/>
                  </a:rPr>
                  <a:t>Monitoring umfasst die Aufbereitung aller verfügbaren Informationen, die regelmäßig intern zur Beobachtung des </a:t>
                </a:r>
                <a:r>
                  <a:rPr lang="de-DE" sz="1600" b="1" dirty="0">
                    <a:solidFill>
                      <a:srgbClr val="78A973"/>
                    </a:solidFill>
                    <a:latin typeface="Roboto Light" pitchFamily="2" charset="0"/>
                    <a:ea typeface="Roboto Light" pitchFamily="2" charset="0"/>
                  </a:rPr>
                  <a:t>Projektfortschritts</a:t>
                </a:r>
                <a:r>
                  <a:rPr lang="de-DE" sz="1400" dirty="0">
                    <a:solidFill>
                      <a:srgbClr val="78A973"/>
                    </a:solidFill>
                    <a:latin typeface="Roboto Light" pitchFamily="2" charset="0"/>
                    <a:ea typeface="Roboto Light" pitchFamily="2" charset="0"/>
                  </a:rPr>
                  <a:t> erhoben werden. </a:t>
                </a:r>
              </a:p>
            </p:txBody>
          </p:sp>
          <p:sp>
            <p:nvSpPr>
              <p:cNvPr id="14" name="Abgerundetes Rechteck 13">
                <a:extLst>
                  <a:ext uri="{FF2B5EF4-FFF2-40B4-BE49-F238E27FC236}">
                    <a16:creationId xmlns:a16="http://schemas.microsoft.com/office/drawing/2014/main" id="{AD818D8A-5808-1B42-B061-42CF0BB535F7}"/>
                  </a:ext>
                </a:extLst>
              </p:cNvPr>
              <p:cNvSpPr/>
              <p:nvPr/>
            </p:nvSpPr>
            <p:spPr>
              <a:xfrm>
                <a:off x="2317144" y="1963786"/>
                <a:ext cx="2232000" cy="360000"/>
              </a:xfrm>
              <a:prstGeom prst="roundRect">
                <a:avLst/>
              </a:prstGeom>
              <a:solidFill>
                <a:srgbClr val="78A9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600" dirty="0">
                    <a:latin typeface="Roboto Light" pitchFamily="2" charset="0"/>
                    <a:ea typeface="Roboto Light" pitchFamily="2" charset="0"/>
                  </a:rPr>
                  <a:t>Monitoring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2A68CE0-0AF5-B549-BCC0-55E816F85B68}"/>
                </a:ext>
              </a:extLst>
            </p:cNvPr>
            <p:cNvGrpSpPr/>
            <p:nvPr/>
          </p:nvGrpSpPr>
          <p:grpSpPr>
            <a:xfrm>
              <a:off x="4457705" y="2832966"/>
              <a:ext cx="3976250" cy="1290081"/>
              <a:chOff x="4596729" y="1962558"/>
              <a:chExt cx="2232000" cy="1290081"/>
            </a:xfrm>
          </p:grpSpPr>
          <p:sp>
            <p:nvSpPr>
              <p:cNvPr id="16" name="Abgerundetes Rechteck 15">
                <a:extLst>
                  <a:ext uri="{FF2B5EF4-FFF2-40B4-BE49-F238E27FC236}">
                    <a16:creationId xmlns:a16="http://schemas.microsoft.com/office/drawing/2014/main" id="{2723AAD4-5E4C-124D-8262-261BECE586B0}"/>
                  </a:ext>
                </a:extLst>
              </p:cNvPr>
              <p:cNvSpPr/>
              <p:nvPr/>
            </p:nvSpPr>
            <p:spPr>
              <a:xfrm>
                <a:off x="4596729" y="2352639"/>
                <a:ext cx="2232000" cy="900000"/>
              </a:xfrm>
              <a:prstGeom prst="roundRect">
                <a:avLst/>
              </a:prstGeom>
              <a:noFill/>
              <a:ln w="12700">
                <a:solidFill>
                  <a:srgbClr val="3863A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>
                    <a:solidFill>
                      <a:srgbClr val="3863A2"/>
                    </a:solidFill>
                    <a:latin typeface="Roboto Light" pitchFamily="2" charset="0"/>
                    <a:ea typeface="Roboto Light" pitchFamily="2" charset="0"/>
                  </a:rPr>
                  <a:t>Evaluationen zeigen, ob, warum und in welchem </a:t>
                </a:r>
                <a:r>
                  <a:rPr lang="de-DE" sz="1600" b="1" dirty="0">
                    <a:solidFill>
                      <a:srgbClr val="3863A2"/>
                    </a:solidFill>
                    <a:latin typeface="Roboto Light" pitchFamily="2" charset="0"/>
                    <a:ea typeface="Roboto Light" pitchFamily="2" charset="0"/>
                  </a:rPr>
                  <a:t>Ausmaß</a:t>
                </a:r>
                <a:r>
                  <a:rPr lang="de-DE" sz="1400" dirty="0">
                    <a:solidFill>
                      <a:srgbClr val="3863A2"/>
                    </a:solidFill>
                    <a:latin typeface="Roboto Light" pitchFamily="2" charset="0"/>
                    <a:ea typeface="Roboto Light" pitchFamily="2" charset="0"/>
                  </a:rPr>
                  <a:t> soziale Projekte wirken und werden deshalb zur Wahrung der Unabhängigkeit zumeist extern durchgeführt. </a:t>
                </a:r>
              </a:p>
            </p:txBody>
          </p:sp>
          <p:sp>
            <p:nvSpPr>
              <p:cNvPr id="17" name="Abgerundetes Rechteck 16">
                <a:extLst>
                  <a:ext uri="{FF2B5EF4-FFF2-40B4-BE49-F238E27FC236}">
                    <a16:creationId xmlns:a16="http://schemas.microsoft.com/office/drawing/2014/main" id="{38BC7ED3-F5D0-0742-80C1-7651A68C3D0E}"/>
                  </a:ext>
                </a:extLst>
              </p:cNvPr>
              <p:cNvSpPr/>
              <p:nvPr/>
            </p:nvSpPr>
            <p:spPr>
              <a:xfrm>
                <a:off x="4596729" y="1962558"/>
                <a:ext cx="2232000" cy="360000"/>
              </a:xfrm>
              <a:prstGeom prst="roundRect">
                <a:avLst/>
              </a:prstGeom>
              <a:solidFill>
                <a:srgbClr val="3863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600" dirty="0">
                    <a:latin typeface="Roboto Light" pitchFamily="2" charset="0"/>
                    <a:ea typeface="Roboto Light" pitchFamily="2" charset="0"/>
                  </a:rPr>
                  <a:t>Evaluation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5930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4822FF18-9E31-864D-ACF7-4E487E2B0563}"/>
              </a:ext>
            </a:extLst>
          </p:cNvPr>
          <p:cNvSpPr/>
          <p:nvPr/>
        </p:nvSpPr>
        <p:spPr>
          <a:xfrm>
            <a:off x="1226915" y="1257303"/>
            <a:ext cx="6690167" cy="2766349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0DAC35-FDD2-7E4B-A90B-4ADC1E2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Dabei umfasst Wirkungsmanagement technische Aspekte und strategische Entscheidungen</a:t>
            </a:r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98B5207F-DC4F-D04D-817E-A30AC81C184F}"/>
              </a:ext>
            </a:extLst>
          </p:cNvPr>
          <p:cNvSpPr/>
          <p:nvPr/>
        </p:nvSpPr>
        <p:spPr>
          <a:xfrm>
            <a:off x="389614" y="2098266"/>
            <a:ext cx="2369489" cy="2155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C433CBFB-B356-2146-AAB5-CD38B54C8D62}"/>
              </a:ext>
            </a:extLst>
          </p:cNvPr>
          <p:cNvSpPr/>
          <p:nvPr/>
        </p:nvSpPr>
        <p:spPr>
          <a:xfrm>
            <a:off x="252000" y="1816919"/>
            <a:ext cx="2631408" cy="360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Planung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84921140-F7CA-D441-B838-191F5B2D58CC}"/>
              </a:ext>
            </a:extLst>
          </p:cNvPr>
          <p:cNvSpPr/>
          <p:nvPr/>
        </p:nvSpPr>
        <p:spPr>
          <a:xfrm>
            <a:off x="252001" y="2211750"/>
            <a:ext cx="2631408" cy="109634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2"/>
                </a:solidFill>
                <a:latin typeface="Roboto Light" pitchFamily="2" charset="0"/>
                <a:ea typeface="Roboto Light" pitchFamily="2" charset="0"/>
              </a:rPr>
              <a:t>Festlegung der Intention 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2"/>
                </a:solidFill>
                <a:latin typeface="Roboto Light" pitchFamily="2" charset="0"/>
                <a:ea typeface="Roboto Light" pitchFamily="2" charset="0"/>
              </a:rPr>
              <a:t>Problemdefinition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2"/>
                </a:solidFill>
                <a:latin typeface="Roboto Light" pitchFamily="2" charset="0"/>
                <a:ea typeface="Roboto Light" pitchFamily="2" charset="0"/>
              </a:rPr>
              <a:t>Zielgruppenauswahl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2"/>
                </a:solidFill>
                <a:latin typeface="Roboto Light" pitchFamily="2" charset="0"/>
                <a:ea typeface="Roboto Light" pitchFamily="2" charset="0"/>
              </a:rPr>
              <a:t>Erstellung der Wirkungskette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 err="1">
                <a:solidFill>
                  <a:schemeClr val="accent2"/>
                </a:solidFill>
                <a:latin typeface="Roboto Light" pitchFamily="2" charset="0"/>
                <a:ea typeface="Roboto Light" pitchFamily="2" charset="0"/>
              </a:rPr>
              <a:t>Indikatorenauswahl</a:t>
            </a:r>
            <a:r>
              <a:rPr lang="de-DE" sz="1050" dirty="0">
                <a:solidFill>
                  <a:schemeClr val="accent2"/>
                </a:solidFill>
                <a:latin typeface="Roboto Light" pitchFamily="2" charset="0"/>
                <a:ea typeface="Roboto Light" pitchFamily="2" charset="0"/>
              </a:rPr>
              <a:t> 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2"/>
                </a:solidFill>
                <a:latin typeface="Roboto Light" pitchFamily="2" charset="0"/>
                <a:ea typeface="Roboto Light" pitchFamily="2" charset="0"/>
              </a:rPr>
              <a:t>Erstellung eines Messungsplans</a:t>
            </a: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8C93F3B8-9F36-EA49-9FDC-242D68313BB3}"/>
              </a:ext>
            </a:extLst>
          </p:cNvPr>
          <p:cNvSpPr/>
          <p:nvPr/>
        </p:nvSpPr>
        <p:spPr>
          <a:xfrm>
            <a:off x="3256295" y="1146450"/>
            <a:ext cx="2631408" cy="3600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Erhebung</a:t>
            </a:r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4A1EB316-ADC3-0F41-B228-29534199691E}"/>
              </a:ext>
            </a:extLst>
          </p:cNvPr>
          <p:cNvSpPr/>
          <p:nvPr/>
        </p:nvSpPr>
        <p:spPr>
          <a:xfrm>
            <a:off x="6384894" y="2086553"/>
            <a:ext cx="2369489" cy="2155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E31095C4-AD23-7A43-B9D1-3F0E1EEEF556}"/>
              </a:ext>
            </a:extLst>
          </p:cNvPr>
          <p:cNvSpPr/>
          <p:nvPr/>
        </p:nvSpPr>
        <p:spPr>
          <a:xfrm>
            <a:off x="3256296" y="1541281"/>
            <a:ext cx="2631408" cy="109634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3"/>
                </a:solidFill>
                <a:latin typeface="Roboto Light" pitchFamily="2" charset="0"/>
                <a:ea typeface="Roboto Light" pitchFamily="2" charset="0"/>
              </a:rPr>
              <a:t>Auswahl der Erhebungsmethode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3"/>
                </a:solidFill>
                <a:latin typeface="Roboto Light" pitchFamily="2" charset="0"/>
                <a:ea typeface="Roboto Light" pitchFamily="2" charset="0"/>
              </a:rPr>
              <a:t>Festlegung des Erhebungsumfangs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3"/>
                </a:solidFill>
                <a:latin typeface="Roboto Light" pitchFamily="2" charset="0"/>
                <a:ea typeface="Roboto Light" pitchFamily="2" charset="0"/>
              </a:rPr>
              <a:t>Design der Erhebung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3"/>
                </a:solidFill>
                <a:latin typeface="Roboto Light" pitchFamily="2" charset="0"/>
                <a:ea typeface="Roboto Light" pitchFamily="2" charset="0"/>
              </a:rPr>
              <a:t>Konzeption der Datenspeicherung und Datenbankmanagementsysteme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C98BBFB1-5CDD-224F-B82D-AF20EC5E9305}"/>
              </a:ext>
            </a:extLst>
          </p:cNvPr>
          <p:cNvSpPr/>
          <p:nvPr/>
        </p:nvSpPr>
        <p:spPr>
          <a:xfrm>
            <a:off x="6260590" y="1816919"/>
            <a:ext cx="2631408" cy="3600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Auswertung</a:t>
            </a: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391AA1C4-424C-6742-BBF4-26FFBE2A1344}"/>
              </a:ext>
            </a:extLst>
          </p:cNvPr>
          <p:cNvSpPr/>
          <p:nvPr/>
        </p:nvSpPr>
        <p:spPr>
          <a:xfrm>
            <a:off x="6260591" y="2211750"/>
            <a:ext cx="2631408" cy="109634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4"/>
                </a:solidFill>
                <a:latin typeface="Roboto Light" pitchFamily="2" charset="0"/>
                <a:ea typeface="Roboto Light" pitchFamily="2" charset="0"/>
              </a:rPr>
              <a:t>Auswahl der Analysemethode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4"/>
                </a:solidFill>
                <a:latin typeface="Roboto Light" pitchFamily="2" charset="0"/>
                <a:ea typeface="Roboto Light" pitchFamily="2" charset="0"/>
              </a:rPr>
              <a:t>Festlegung der notwendigen Analysetools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4"/>
                </a:solidFill>
                <a:latin typeface="Roboto Light" pitchFamily="2" charset="0"/>
                <a:ea typeface="Roboto Light" pitchFamily="2" charset="0"/>
              </a:rPr>
              <a:t>Bestimmung von Anforderungen an valide Ergebnisse</a:t>
            </a:r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33D6E644-4593-9849-8890-F33C3A77CBF2}"/>
              </a:ext>
            </a:extLst>
          </p:cNvPr>
          <p:cNvSpPr/>
          <p:nvPr/>
        </p:nvSpPr>
        <p:spPr>
          <a:xfrm>
            <a:off x="3312192" y="3045234"/>
            <a:ext cx="2631408" cy="36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Nutzung</a:t>
            </a:r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A42F1045-7DB7-AD4B-9214-E40A194B119E}"/>
              </a:ext>
            </a:extLst>
          </p:cNvPr>
          <p:cNvSpPr/>
          <p:nvPr/>
        </p:nvSpPr>
        <p:spPr>
          <a:xfrm>
            <a:off x="3312193" y="3440065"/>
            <a:ext cx="2631408" cy="109634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6"/>
                </a:solidFill>
                <a:latin typeface="Roboto Light" pitchFamily="2" charset="0"/>
                <a:ea typeface="Roboto Light" pitchFamily="2" charset="0"/>
              </a:rPr>
              <a:t>Betrachtung des Reportpublikums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6"/>
                </a:solidFill>
                <a:latin typeface="Roboto Light" pitchFamily="2" charset="0"/>
                <a:ea typeface="Roboto Light" pitchFamily="2" charset="0"/>
              </a:rPr>
              <a:t>Auswahl eines Reportformats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6"/>
                </a:solidFill>
                <a:latin typeface="Roboto Light" pitchFamily="2" charset="0"/>
                <a:ea typeface="Roboto Light" pitchFamily="2" charset="0"/>
              </a:rPr>
              <a:t>Festlegung geeigneter Sprache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6"/>
                </a:solidFill>
                <a:latin typeface="Roboto Light" pitchFamily="2" charset="0"/>
                <a:ea typeface="Roboto Light" pitchFamily="2" charset="0"/>
              </a:rPr>
              <a:t>Entscheidung über die Verfügbarkeit</a:t>
            </a:r>
          </a:p>
          <a:p>
            <a:pPr marL="171450" indent="-171450">
              <a:buFont typeface="Symbol" pitchFamily="2" charset="2"/>
              <a:buChar char="-"/>
            </a:pPr>
            <a:r>
              <a:rPr lang="de-DE" sz="1050" dirty="0">
                <a:solidFill>
                  <a:schemeClr val="accent6"/>
                </a:solidFill>
                <a:latin typeface="Roboto Light" pitchFamily="2" charset="0"/>
                <a:ea typeface="Roboto Light" pitchFamily="2" charset="0"/>
              </a:rPr>
              <a:t>Integration von Ergebnissen</a:t>
            </a:r>
          </a:p>
        </p:txBody>
      </p:sp>
      <p:pic>
        <p:nvPicPr>
          <p:cNvPr id="26" name="Grafik 25" descr="Spielbuch">
            <a:extLst>
              <a:ext uri="{FF2B5EF4-FFF2-40B4-BE49-F238E27FC236}">
                <a16:creationId xmlns:a16="http://schemas.microsoft.com/office/drawing/2014/main" id="{31076D58-02C5-0F43-8591-E82E8F9CE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307" y="1834335"/>
            <a:ext cx="360000" cy="360000"/>
          </a:xfrm>
          <a:prstGeom prst="rect">
            <a:avLst/>
          </a:prstGeom>
        </p:spPr>
      </p:pic>
      <p:pic>
        <p:nvPicPr>
          <p:cNvPr id="28" name="Grafik 27" descr="Datenbank">
            <a:extLst>
              <a:ext uri="{FF2B5EF4-FFF2-40B4-BE49-F238E27FC236}">
                <a16:creationId xmlns:a16="http://schemas.microsoft.com/office/drawing/2014/main" id="{AA8491F6-86D2-544A-A497-E40EA4F27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5515" y="1140448"/>
            <a:ext cx="360000" cy="360000"/>
          </a:xfrm>
          <a:prstGeom prst="rect">
            <a:avLst/>
          </a:prstGeom>
        </p:spPr>
      </p:pic>
      <p:pic>
        <p:nvPicPr>
          <p:cNvPr id="32" name="Grafik 31" descr="Präsentation mit Kreisdiagramm">
            <a:extLst>
              <a:ext uri="{FF2B5EF4-FFF2-40B4-BE49-F238E27FC236}">
                <a16:creationId xmlns:a16="http://schemas.microsoft.com/office/drawing/2014/main" id="{CB0F029F-1107-8740-8AF1-0973A5579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66209" y="1816919"/>
            <a:ext cx="360000" cy="360000"/>
          </a:xfrm>
          <a:prstGeom prst="rect">
            <a:avLst/>
          </a:prstGeom>
        </p:spPr>
      </p:pic>
      <p:pic>
        <p:nvPicPr>
          <p:cNvPr id="34" name="Grafik 33" descr="Glühlampe">
            <a:extLst>
              <a:ext uri="{FF2B5EF4-FFF2-40B4-BE49-F238E27FC236}">
                <a16:creationId xmlns:a16="http://schemas.microsoft.com/office/drawing/2014/main" id="{35EEE96A-E40D-9148-A8B1-C3051B1807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05515" y="3059302"/>
            <a:ext cx="360000" cy="360000"/>
          </a:xfrm>
          <a:prstGeom prst="rect">
            <a:avLst/>
          </a:prstGeom>
        </p:spPr>
      </p:pic>
      <p:pic>
        <p:nvPicPr>
          <p:cNvPr id="36" name="Grafik 35" descr="Gehirn im Kopf">
            <a:extLst>
              <a:ext uri="{FF2B5EF4-FFF2-40B4-BE49-F238E27FC236}">
                <a16:creationId xmlns:a16="http://schemas.microsoft.com/office/drawing/2014/main" id="{2B4DC594-8A93-E54C-973B-7B7F4B3DDE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18287" y="4190202"/>
            <a:ext cx="360000" cy="360000"/>
          </a:xfrm>
          <a:prstGeom prst="rect">
            <a:avLst/>
          </a:prstGeom>
        </p:spPr>
      </p:pic>
      <p:sp>
        <p:nvSpPr>
          <p:cNvPr id="37" name="Abgerundetes Rechteck 36">
            <a:extLst>
              <a:ext uri="{FF2B5EF4-FFF2-40B4-BE49-F238E27FC236}">
                <a16:creationId xmlns:a16="http://schemas.microsoft.com/office/drawing/2014/main" id="{4E88ECEA-D069-9A45-A46A-18538B4C50DE}"/>
              </a:ext>
            </a:extLst>
          </p:cNvPr>
          <p:cNvSpPr/>
          <p:nvPr/>
        </p:nvSpPr>
        <p:spPr>
          <a:xfrm>
            <a:off x="7647664" y="4176411"/>
            <a:ext cx="1244334" cy="360000"/>
          </a:xfrm>
          <a:prstGeom prst="roundRect">
            <a:avLst/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Roboto Light" pitchFamily="2" charset="0"/>
                <a:ea typeface="Roboto Light" pitchFamily="2" charset="0"/>
              </a:rPr>
              <a:t>Review</a:t>
            </a:r>
          </a:p>
        </p:txBody>
      </p:sp>
      <p:pic>
        <p:nvPicPr>
          <p:cNvPr id="39" name="Grafik 38" descr="Gehirn im Kopf">
            <a:extLst>
              <a:ext uri="{FF2B5EF4-FFF2-40B4-BE49-F238E27FC236}">
                <a16:creationId xmlns:a16="http://schemas.microsoft.com/office/drawing/2014/main" id="{42BCB2E4-393B-194A-8D09-3C9BB33F4B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1749" y="3730034"/>
            <a:ext cx="360000" cy="360000"/>
          </a:xfrm>
          <a:prstGeom prst="rect">
            <a:avLst/>
          </a:prstGeom>
        </p:spPr>
      </p:pic>
      <p:pic>
        <p:nvPicPr>
          <p:cNvPr id="41" name="Grafik 40" descr="Gehirn im Kopf">
            <a:extLst>
              <a:ext uri="{FF2B5EF4-FFF2-40B4-BE49-F238E27FC236}">
                <a16:creationId xmlns:a16="http://schemas.microsoft.com/office/drawing/2014/main" id="{6E764939-2C4D-3046-A637-D018DC2032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46209" y="1190347"/>
            <a:ext cx="360000" cy="360000"/>
          </a:xfrm>
          <a:prstGeom prst="rect">
            <a:avLst/>
          </a:prstGeom>
        </p:spPr>
      </p:pic>
      <p:pic>
        <p:nvPicPr>
          <p:cNvPr id="43" name="Grafik 42" descr="Gehirn im Kopf">
            <a:extLst>
              <a:ext uri="{FF2B5EF4-FFF2-40B4-BE49-F238E27FC236}">
                <a16:creationId xmlns:a16="http://schemas.microsoft.com/office/drawing/2014/main" id="{6B15DBED-39A5-A648-9930-1E32E177C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1749" y="1160920"/>
            <a:ext cx="360000" cy="360000"/>
          </a:xfrm>
          <a:prstGeom prst="rect">
            <a:avLst/>
          </a:prstGeom>
        </p:spPr>
      </p:pic>
      <p:pic>
        <p:nvPicPr>
          <p:cNvPr id="45" name="Grafik 44" descr="Gehirn im Kopf">
            <a:extLst>
              <a:ext uri="{FF2B5EF4-FFF2-40B4-BE49-F238E27FC236}">
                <a16:creationId xmlns:a16="http://schemas.microsoft.com/office/drawing/2014/main" id="{06528C67-BFE0-5145-B11E-22C868D355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46209" y="369684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73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8418-A6FB-074A-8EFC-F74B2655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Wirkungsmessung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ist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deshalb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so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wichtig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,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weil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Inter-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ventionen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auch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negative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Effekte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haben</a:t>
            </a:r>
            <a:r>
              <a:rPr lang="en-US" dirty="0">
                <a:solidFill>
                  <a:srgbClr val="00438C"/>
                </a:solidFill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438C"/>
                </a:solidFill>
                <a:cs typeface="Roboto" panose="02000000000000000000" pitchFamily="2" charset="0"/>
              </a:rPr>
              <a:t>können</a:t>
            </a:r>
            <a:endParaRPr lang="en-US" dirty="0">
              <a:solidFill>
                <a:srgbClr val="00438C"/>
              </a:solidFill>
              <a:cs typeface="Roboto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46CBC59-7D6D-3543-8F4B-74B674516E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582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FDD304-90BC-B14E-B7F2-775B9020D2E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46F14-AE7E-F64F-ACD7-D0103B33EB23}"/>
              </a:ext>
            </a:extLst>
          </p:cNvPr>
          <p:cNvSpPr txBox="1"/>
          <p:nvPr/>
        </p:nvSpPr>
        <p:spPr>
          <a:xfrm>
            <a:off x="1267387" y="4679334"/>
            <a:ext cx="58226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 err="1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Quellen</a:t>
            </a:r>
            <a:r>
              <a:rPr lang="en-US" sz="75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: </a:t>
            </a:r>
            <a:r>
              <a:rPr lang="en-US" sz="750" dirty="0" err="1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Petrosino</a:t>
            </a:r>
            <a:r>
              <a:rPr lang="en-US" sz="75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A., Turpin-</a:t>
            </a:r>
            <a:r>
              <a:rPr lang="en-US" sz="750" dirty="0" err="1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Petrosino</a:t>
            </a:r>
            <a:r>
              <a:rPr lang="en-US" sz="75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C., Hollis-Peel M.E., &amp; </a:t>
            </a:r>
            <a:r>
              <a:rPr lang="en-US" sz="750" dirty="0" err="1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Lavenberg</a:t>
            </a:r>
            <a:r>
              <a:rPr lang="en-US" sz="75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J.G. (2013) 'Scared Straight' and other juvenile awareness programs for preventing juvenile delinquency (Review). Cochrane Database of Systematic Reviews 2013, Issue 4 </a:t>
            </a:r>
            <a:r>
              <a:rPr lang="en-US" sz="750" dirty="0" err="1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u.a</a:t>
            </a:r>
            <a:r>
              <a:rPr lang="en-US" sz="750" dirty="0">
                <a:solidFill>
                  <a:srgbClr val="3D3D3B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27FD82-85EF-1444-BAD9-702F4CCFC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344965"/>
              </p:ext>
            </p:extLst>
          </p:nvPr>
        </p:nvGraphicFramePr>
        <p:xfrm>
          <a:off x="1095633" y="1295406"/>
          <a:ext cx="6779740" cy="309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643">
                  <a:extLst>
                    <a:ext uri="{9D8B030D-6E8A-4147-A177-3AD203B41FA5}">
                      <a16:colId xmlns:a16="http://schemas.microsoft.com/office/drawing/2014/main" val="415271699"/>
                    </a:ext>
                  </a:extLst>
                </a:gridCol>
                <a:gridCol w="4783097">
                  <a:extLst>
                    <a:ext uri="{9D8B030D-6E8A-4147-A177-3AD203B41FA5}">
                      <a16:colId xmlns:a16="http://schemas.microsoft.com/office/drawing/2014/main" val="274349353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i="0" err="1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Projekttitel</a:t>
                      </a:r>
                      <a:r>
                        <a:rPr lang="en-US" sz="1400" b="0" i="0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: </a:t>
                      </a:r>
                      <a:endParaRPr lang="en-US" sz="1000" b="0" i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Scared Straight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2408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i="0" err="1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Projektort</a:t>
                      </a:r>
                      <a:r>
                        <a:rPr lang="en-US" sz="1400" b="0" i="0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: </a:t>
                      </a:r>
                      <a:endParaRPr lang="en-US" sz="1000" b="0" i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U.S.A.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37686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0" i="0" dirty="0" err="1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Kurzbeschreibung</a:t>
                      </a:r>
                      <a:r>
                        <a:rPr lang="en-US" sz="1400" b="0" i="0" dirty="0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: </a:t>
                      </a:r>
                      <a:endParaRPr lang="en-US" sz="10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Straffällige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Jugendliche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besuchen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Gefängnisse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,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erleben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den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Alltag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in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Strafvollzugsanstalten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und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treffen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auf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erwachsene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Straftäter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072023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0" i="0" dirty="0" err="1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Geplante</a:t>
                      </a:r>
                      <a:r>
                        <a:rPr lang="en-US" sz="1400" b="0" i="0" dirty="0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Wirkung</a:t>
                      </a:r>
                      <a:r>
                        <a:rPr lang="en-US" sz="1400" b="0" i="0" dirty="0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: </a:t>
                      </a:r>
                      <a:endParaRPr lang="en-US" sz="10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Teilnehmende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Jugendliche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werden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durch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die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harte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Realität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der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Haftbedingungen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von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weiteren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Straftaten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abgeschreckt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64192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1400" b="0" i="0" err="1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Tatsächliche</a:t>
                      </a:r>
                      <a:r>
                        <a:rPr lang="en-US" sz="1400" b="0" i="0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err="1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Wirkung</a:t>
                      </a:r>
                      <a:r>
                        <a:rPr lang="en-US" sz="1400" b="0" i="0">
                          <a:solidFill>
                            <a:srgbClr val="00438C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: </a:t>
                      </a:r>
                      <a:endParaRPr lang="en-US" sz="1000" b="0" i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Neun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Studien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zeigten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,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dass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die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Wahrscheinlichkeit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von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teilnehmenden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Jugendlichen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erneut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straffällig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zu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werden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höher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war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als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Vergleichswerte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in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Kontrollgruppen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, die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nicht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an dem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Programm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teilnahmen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–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u.a.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zu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einem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Differenzwert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von 68 </a:t>
                      </a:r>
                      <a:r>
                        <a:rPr lang="en-US" sz="1400" b="0" i="0" dirty="0" err="1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Prozent</a:t>
                      </a:r>
                      <a:r>
                        <a:rPr lang="en-US" sz="1400" b="0" i="0" dirty="0">
                          <a:solidFill>
                            <a:srgbClr val="3D3D3B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.</a:t>
                      </a:r>
                      <a:endParaRPr lang="en-US" sz="10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1704849"/>
                  </a:ext>
                </a:extLst>
              </a:tr>
            </a:tbl>
          </a:graphicData>
        </a:graphic>
      </p:graphicFrame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68C923C9-0A98-5F4A-B718-DB3AD28B6F15}"/>
              </a:ext>
            </a:extLst>
          </p:cNvPr>
          <p:cNvSpPr/>
          <p:nvPr/>
        </p:nvSpPr>
        <p:spPr>
          <a:xfrm>
            <a:off x="1095633" y="3677141"/>
            <a:ext cx="1718954" cy="857089"/>
          </a:xfrm>
          <a:prstGeom prst="wedgeRoundRectCallout">
            <a:avLst>
              <a:gd name="adj1" fmla="val 38549"/>
              <a:gd name="adj2" fmla="val -6303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”The analyses show the intervention to be more harmful than doing nothing.”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1767FA-3636-F04A-999F-42E2C8E5BBB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225292">
            <a:off x="7884371" y="3860087"/>
            <a:ext cx="391529" cy="62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13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8418-A6FB-074A-8EFC-F74B2655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00438C"/>
                </a:solidFill>
                <a:cs typeface="Roboto" panose="02000000000000000000" pitchFamily="2" charset="0"/>
              </a:rPr>
              <a:t>Daneben hilft Wirkungsmanagement Organisationen dabei Ziele effizienter und effektiver zu erreichen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0F06E5-AF33-5243-BA9A-D8FB98C906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582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FDD304-90BC-B14E-B7F2-775B9020D2E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31646A6-10AC-E54A-A43E-DF1D63295859}"/>
              </a:ext>
            </a:extLst>
          </p:cNvPr>
          <p:cNvSpPr txBox="1"/>
          <p:nvPr/>
        </p:nvSpPr>
        <p:spPr>
          <a:xfrm>
            <a:off x="10265228" y="5334000"/>
            <a:ext cx="184731" cy="209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6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F370BDF-27ED-DE40-8575-D7044F14B873}"/>
              </a:ext>
            </a:extLst>
          </p:cNvPr>
          <p:cNvGrpSpPr/>
          <p:nvPr/>
        </p:nvGrpSpPr>
        <p:grpSpPr>
          <a:xfrm>
            <a:off x="1171798" y="1257303"/>
            <a:ext cx="6800405" cy="3326625"/>
            <a:chOff x="346770" y="1257303"/>
            <a:chExt cx="6800405" cy="3326625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B5668F07-7E37-C646-82D7-09DB7BE30CB0}"/>
                </a:ext>
              </a:extLst>
            </p:cNvPr>
            <p:cNvGrpSpPr/>
            <p:nvPr/>
          </p:nvGrpSpPr>
          <p:grpSpPr>
            <a:xfrm>
              <a:off x="597401" y="1257303"/>
              <a:ext cx="6549774" cy="3326625"/>
              <a:chOff x="1485901" y="1139116"/>
              <a:chExt cx="6549774" cy="3326625"/>
            </a:xfrm>
          </p:grpSpPr>
          <p:sp>
            <p:nvSpPr>
              <p:cNvPr id="26" name="Rounded Rectangle 3">
                <a:extLst>
                  <a:ext uri="{FF2B5EF4-FFF2-40B4-BE49-F238E27FC236}">
                    <a16:creationId xmlns:a16="http://schemas.microsoft.com/office/drawing/2014/main" id="{06D00BC6-45F9-434B-9A42-3CEF79A1E469}"/>
                  </a:ext>
                </a:extLst>
              </p:cNvPr>
              <p:cNvSpPr/>
              <p:nvPr/>
            </p:nvSpPr>
            <p:spPr>
              <a:xfrm>
                <a:off x="1485901" y="1139120"/>
                <a:ext cx="1748228" cy="775159"/>
              </a:xfrm>
              <a:prstGeom prst="roundRect">
                <a:avLst/>
              </a:prstGeom>
              <a:solidFill>
                <a:srgbClr val="B7D437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7000" rIns="27000" rtlCol="0" anchor="ctr"/>
              <a:lstStyle/>
              <a:p>
                <a:pPr algn="ctr"/>
                <a:r>
                  <a:rPr lang="de-DE" sz="1200" dirty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Qualitätsmanagement</a:t>
                </a:r>
              </a:p>
            </p:txBody>
          </p:sp>
          <p:sp>
            <p:nvSpPr>
              <p:cNvPr id="27" name="Rounded Rectangle 10">
                <a:extLst>
                  <a:ext uri="{FF2B5EF4-FFF2-40B4-BE49-F238E27FC236}">
                    <a16:creationId xmlns:a16="http://schemas.microsoft.com/office/drawing/2014/main" id="{B455B123-1E6E-F74B-A7A5-190F74ADC3A6}"/>
                  </a:ext>
                </a:extLst>
              </p:cNvPr>
              <p:cNvSpPr/>
              <p:nvPr/>
            </p:nvSpPr>
            <p:spPr>
              <a:xfrm>
                <a:off x="1485901" y="1989606"/>
                <a:ext cx="1748228" cy="775159"/>
              </a:xfrm>
              <a:prstGeom prst="roundRect">
                <a:avLst/>
              </a:prstGeom>
              <a:solidFill>
                <a:srgbClr val="609A6D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7000" rIns="27000" rtlCol="0" anchor="ctr"/>
              <a:lstStyle/>
              <a:p>
                <a:pPr algn="ctr"/>
                <a:r>
                  <a:rPr lang="de-DE" sz="1200" dirty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Programmsteuerung</a:t>
                </a:r>
              </a:p>
            </p:txBody>
          </p:sp>
          <p:sp>
            <p:nvSpPr>
              <p:cNvPr id="30" name="Rounded Rectangle 15">
                <a:extLst>
                  <a:ext uri="{FF2B5EF4-FFF2-40B4-BE49-F238E27FC236}">
                    <a16:creationId xmlns:a16="http://schemas.microsoft.com/office/drawing/2014/main" id="{ACB914EC-FC49-6842-81C9-4DE6EE17C1F5}"/>
                  </a:ext>
                </a:extLst>
              </p:cNvPr>
              <p:cNvSpPr/>
              <p:nvPr/>
            </p:nvSpPr>
            <p:spPr>
              <a:xfrm>
                <a:off x="3255861" y="1989605"/>
                <a:ext cx="2241611" cy="775159"/>
              </a:xfrm>
              <a:prstGeom prst="roundRect">
                <a:avLst/>
              </a:prstGeom>
              <a:noFill/>
              <a:ln w="19050">
                <a:solidFill>
                  <a:srgbClr val="609A6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54000" rIns="27000" rtlCol="0" anchor="ctr"/>
              <a:lstStyle/>
              <a:p>
                <a:pPr marL="128588" indent="-128588" defTabSz="342900">
                  <a:buFont typeface="Arial" panose="020B0604020202020204" pitchFamily="34" charset="0"/>
                  <a:buChar char="•"/>
                  <a:defRPr/>
                </a:pPr>
                <a:r>
                  <a:rPr lang="de-DE" sz="900" dirty="0">
                    <a:solidFill>
                      <a:srgbClr val="3D3D3B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Überprüfung erreichter Wirkungsziele und Identifikation von wirkungs-steigernden Programmänderungen</a:t>
                </a:r>
              </a:p>
              <a:p>
                <a:pPr marL="128588" indent="-128588" defTabSz="342900">
                  <a:buFont typeface="Arial" panose="020B0604020202020204" pitchFamily="34" charset="0"/>
                  <a:buChar char="•"/>
                  <a:defRPr/>
                </a:pPr>
                <a:r>
                  <a:rPr lang="de-DE" sz="900" dirty="0">
                    <a:solidFill>
                      <a:srgbClr val="3D3D3B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Im Fokus: Outcomes (und Impact)</a:t>
                </a:r>
              </a:p>
            </p:txBody>
          </p:sp>
          <p:sp>
            <p:nvSpPr>
              <p:cNvPr id="31" name="Rounded Rectangle 11">
                <a:extLst>
                  <a:ext uri="{FF2B5EF4-FFF2-40B4-BE49-F238E27FC236}">
                    <a16:creationId xmlns:a16="http://schemas.microsoft.com/office/drawing/2014/main" id="{DB680BE0-89FC-3142-8E0C-4F28D65F70F2}"/>
                  </a:ext>
                </a:extLst>
              </p:cNvPr>
              <p:cNvSpPr/>
              <p:nvPr/>
            </p:nvSpPr>
            <p:spPr>
              <a:xfrm>
                <a:off x="1485901" y="2840097"/>
                <a:ext cx="1748228" cy="775159"/>
              </a:xfrm>
              <a:prstGeom prst="roundRect">
                <a:avLst/>
              </a:prstGeom>
              <a:solidFill>
                <a:srgbClr val="235EA3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7000" rIns="27000" rtlCol="0" anchor="ctr"/>
              <a:lstStyle/>
              <a:p>
                <a:pPr algn="ctr"/>
                <a:r>
                  <a:rPr lang="de-DE" sz="120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Legitimation</a:t>
                </a:r>
              </a:p>
            </p:txBody>
          </p:sp>
          <p:sp>
            <p:nvSpPr>
              <p:cNvPr id="36" name="Rounded Rectangle 17">
                <a:extLst>
                  <a:ext uri="{FF2B5EF4-FFF2-40B4-BE49-F238E27FC236}">
                    <a16:creationId xmlns:a16="http://schemas.microsoft.com/office/drawing/2014/main" id="{52AA1C18-52C3-984C-B9D3-73B96EBB63FF}"/>
                  </a:ext>
                </a:extLst>
              </p:cNvPr>
              <p:cNvSpPr/>
              <p:nvPr/>
            </p:nvSpPr>
            <p:spPr>
              <a:xfrm>
                <a:off x="3252285" y="2840096"/>
                <a:ext cx="2241611" cy="775159"/>
              </a:xfrm>
              <a:prstGeom prst="roundRect">
                <a:avLst/>
              </a:prstGeom>
              <a:noFill/>
              <a:ln w="19050">
                <a:solidFill>
                  <a:srgbClr val="235EA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54000" rIns="27000" rtlCol="0" anchor="ctr"/>
              <a:lstStyle/>
              <a:p>
                <a:pPr marL="128588" indent="-128588">
                  <a:buFont typeface="Arial" panose="020B0604020202020204" pitchFamily="34" charset="0"/>
                  <a:buChar char="•"/>
                  <a:defRPr/>
                </a:pPr>
                <a:r>
                  <a:rPr lang="de-DE" sz="900" dirty="0">
                    <a:solidFill>
                      <a:srgbClr val="3D3D3B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Rechtfertigung und Überzeugung von Tätigkeiten gegenüber (potenziellen) internen und externen Stakeholdern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  <a:defRPr/>
                </a:pPr>
                <a:r>
                  <a:rPr lang="de-DE" sz="900" dirty="0">
                    <a:solidFill>
                      <a:srgbClr val="3D3D3B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Im Fokus: Input, Output und Outcomes</a:t>
                </a:r>
              </a:p>
            </p:txBody>
          </p:sp>
          <p:sp>
            <p:nvSpPr>
              <p:cNvPr id="37" name="Rounded Rectangle 93">
                <a:extLst>
                  <a:ext uri="{FF2B5EF4-FFF2-40B4-BE49-F238E27FC236}">
                    <a16:creationId xmlns:a16="http://schemas.microsoft.com/office/drawing/2014/main" id="{CD2C94B9-4A3E-354E-B7C1-11E501CC7F2F}"/>
                  </a:ext>
                </a:extLst>
              </p:cNvPr>
              <p:cNvSpPr/>
              <p:nvPr/>
            </p:nvSpPr>
            <p:spPr>
              <a:xfrm>
                <a:off x="1485901" y="3690582"/>
                <a:ext cx="1748228" cy="775159"/>
              </a:xfrm>
              <a:prstGeom prst="roundRect">
                <a:avLst/>
              </a:prstGeom>
              <a:solidFill>
                <a:srgbClr val="408795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7000" rIns="27000" rtlCol="0" anchor="ctr"/>
              <a:lstStyle/>
              <a:p>
                <a:pPr algn="ctr"/>
                <a:r>
                  <a:rPr lang="de-DE" sz="1200" dirty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Wachstum</a:t>
                </a:r>
              </a:p>
            </p:txBody>
          </p:sp>
          <p:sp>
            <p:nvSpPr>
              <p:cNvPr id="38" name="Rounded Rectangle 94">
                <a:extLst>
                  <a:ext uri="{FF2B5EF4-FFF2-40B4-BE49-F238E27FC236}">
                    <a16:creationId xmlns:a16="http://schemas.microsoft.com/office/drawing/2014/main" id="{41108A61-6F9A-4C4F-A53F-80A10BC22DF1}"/>
                  </a:ext>
                </a:extLst>
              </p:cNvPr>
              <p:cNvSpPr/>
              <p:nvPr/>
            </p:nvSpPr>
            <p:spPr>
              <a:xfrm>
                <a:off x="3252285" y="3690581"/>
                <a:ext cx="2241611" cy="775159"/>
              </a:xfrm>
              <a:prstGeom prst="roundRect">
                <a:avLst/>
              </a:prstGeom>
              <a:noFill/>
              <a:ln w="19050">
                <a:solidFill>
                  <a:srgbClr val="40879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54000" rIns="27000" rtlCol="0" anchor="ctr"/>
              <a:lstStyle/>
              <a:p>
                <a:pPr marL="128588" indent="-128588" defTabSz="342900">
                  <a:buFont typeface="Arial" panose="020B0604020202020204" pitchFamily="34" charset="0"/>
                  <a:buChar char="•"/>
                  <a:defRPr/>
                </a:pPr>
                <a:r>
                  <a:rPr lang="de-DE" sz="900" dirty="0">
                    <a:solidFill>
                      <a:srgbClr val="3D3D3B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Ermöglichung des Organisations-wachstums durch effiziente, effektive und legitimierbare Programme</a:t>
                </a:r>
              </a:p>
              <a:p>
                <a:pPr marL="128588" indent="-128588" defTabSz="342900">
                  <a:buFont typeface="Arial" panose="020B0604020202020204" pitchFamily="34" charset="0"/>
                  <a:buChar char="•"/>
                  <a:defRPr/>
                </a:pPr>
                <a:r>
                  <a:rPr lang="de-DE" sz="900" dirty="0">
                    <a:solidFill>
                      <a:srgbClr val="3D3D3B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Im Fokus: Input, Output, Outcomes</a:t>
                </a:r>
              </a:p>
            </p:txBody>
          </p:sp>
          <p:sp>
            <p:nvSpPr>
              <p:cNvPr id="39" name="Rounded Rectangle 29">
                <a:extLst>
                  <a:ext uri="{FF2B5EF4-FFF2-40B4-BE49-F238E27FC236}">
                    <a16:creationId xmlns:a16="http://schemas.microsoft.com/office/drawing/2014/main" id="{3ED26D6A-C184-EA4E-A454-0B87D927F436}"/>
                  </a:ext>
                </a:extLst>
              </p:cNvPr>
              <p:cNvSpPr/>
              <p:nvPr/>
            </p:nvSpPr>
            <p:spPr>
              <a:xfrm>
                <a:off x="3255861" y="1139119"/>
                <a:ext cx="2241611" cy="775159"/>
              </a:xfrm>
              <a:prstGeom prst="roundRect">
                <a:avLst/>
              </a:prstGeom>
              <a:noFill/>
              <a:ln w="19050">
                <a:solidFill>
                  <a:srgbClr val="B7D437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54000" rIns="27000" rtlCol="0" anchor="ctr"/>
              <a:lstStyle/>
              <a:p>
                <a:pPr marL="128588" indent="-128588" defTabSz="342900">
                  <a:buFont typeface="Arial" panose="020B0604020202020204" pitchFamily="34" charset="0"/>
                  <a:buChar char="•"/>
                  <a:defRPr/>
                </a:pPr>
                <a:r>
                  <a:rPr lang="de-DE" sz="900" dirty="0">
                    <a:solidFill>
                      <a:srgbClr val="3D3D3B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Sicherung von Qualitätsstandards und Effizienz in Prozessen und Programmen</a:t>
                </a:r>
              </a:p>
              <a:p>
                <a:pPr marL="128588" indent="-128588" defTabSz="342900">
                  <a:buFont typeface="Arial" panose="020B0604020202020204" pitchFamily="34" charset="0"/>
                  <a:buChar char="•"/>
                  <a:defRPr/>
                </a:pPr>
                <a:r>
                  <a:rPr lang="de-DE" sz="900" dirty="0">
                    <a:solidFill>
                      <a:srgbClr val="3D3D3B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Im Fokus: Input und Output</a:t>
                </a:r>
              </a:p>
            </p:txBody>
          </p:sp>
          <p:sp>
            <p:nvSpPr>
              <p:cNvPr id="41" name="Rectangle: Rounded Corners 5">
                <a:extLst>
                  <a:ext uri="{FF2B5EF4-FFF2-40B4-BE49-F238E27FC236}">
                    <a16:creationId xmlns:a16="http://schemas.microsoft.com/office/drawing/2014/main" id="{17608AE9-91BC-8347-A5CB-0309EE0FD4F7}"/>
                  </a:ext>
                </a:extLst>
              </p:cNvPr>
              <p:cNvSpPr/>
              <p:nvPr/>
            </p:nvSpPr>
            <p:spPr>
              <a:xfrm>
                <a:off x="5621762" y="1139116"/>
                <a:ext cx="2413913" cy="33266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110728">
                  <a:spcAft>
                    <a:spcPts val="900"/>
                  </a:spcAft>
                </a:pPr>
                <a:r>
                  <a:rPr lang="de-DE" sz="1100" b="1" dirty="0">
                    <a:solidFill>
                      <a:schemeClr val="tx2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Erste Schritte in der Wirkungsstrategie</a:t>
                </a:r>
              </a:p>
              <a:p>
                <a:pPr marL="110728">
                  <a:spcAft>
                    <a:spcPts val="900"/>
                  </a:spcAft>
                </a:pPr>
                <a:r>
                  <a:rPr lang="de-DE" sz="1050" b="1" dirty="0">
                    <a:solidFill>
                      <a:schemeClr val="tx2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Schritt 1: </a:t>
                </a:r>
                <a:r>
                  <a:rPr lang="de-DE" sz="1050" dirty="0">
                    <a:solidFill>
                      <a:schemeClr val="tx2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Aus welchen Gründen messen wir Wirkung?</a:t>
                </a:r>
              </a:p>
              <a:p>
                <a:pPr marL="110728">
                  <a:spcAft>
                    <a:spcPts val="900"/>
                  </a:spcAft>
                </a:pPr>
                <a:r>
                  <a:rPr lang="de-DE" sz="1050" b="1" dirty="0">
                    <a:solidFill>
                      <a:schemeClr val="tx2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Schritt 2: </a:t>
                </a:r>
                <a:r>
                  <a:rPr lang="de-DE" sz="1050" dirty="0">
                    <a:solidFill>
                      <a:schemeClr val="tx2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Wie priorisieren wir die verschiedenen Gründe?</a:t>
                </a:r>
              </a:p>
              <a:p>
                <a:pPr marL="110728">
                  <a:spcAft>
                    <a:spcPts val="900"/>
                  </a:spcAft>
                </a:pPr>
                <a:r>
                  <a:rPr lang="de-DE" sz="1050" b="1" dirty="0">
                    <a:solidFill>
                      <a:schemeClr val="tx2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Schritt 3: </a:t>
                </a:r>
                <a:r>
                  <a:rPr lang="de-DE" sz="1050" dirty="0">
                    <a:solidFill>
                      <a:schemeClr val="tx2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Welche zentralen Fragestellungen müssen      beantwortet werden?</a:t>
                </a:r>
              </a:p>
              <a:p>
                <a:pPr marL="110728"/>
                <a:r>
                  <a:rPr lang="de-DE" sz="1050" b="1" dirty="0">
                    <a:solidFill>
                      <a:schemeClr val="tx2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Schritt 4</a:t>
                </a:r>
                <a:r>
                  <a:rPr lang="de-DE" sz="1050" dirty="0">
                    <a:solidFill>
                      <a:schemeClr val="tx2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: Welche Stakeholder </a:t>
                </a:r>
              </a:p>
              <a:p>
                <a:pPr marL="110728"/>
                <a:r>
                  <a:rPr lang="de-DE" sz="1050" dirty="0">
                    <a:solidFill>
                      <a:schemeClr val="tx2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müssen in die Wirkungsmessung miteinbezogen, von dieser überzeugt oder für diese sensibilisiert werden?</a:t>
                </a:r>
              </a:p>
              <a:p>
                <a:pPr marL="110728"/>
                <a:endParaRPr lang="de-DE" sz="1050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pPr marL="110728">
                  <a:spcAft>
                    <a:spcPts val="900"/>
                  </a:spcAft>
                </a:pPr>
                <a:r>
                  <a:rPr lang="de-DE" sz="1050" b="1" dirty="0">
                    <a:solidFill>
                      <a:schemeClr val="tx2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Schritt 5: </a:t>
                </a:r>
                <a:r>
                  <a:rPr lang="de-DE" sz="1050" dirty="0">
                    <a:solidFill>
                      <a:schemeClr val="tx2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Welche Ressourcen (Arbeitszeit, Budget und technische Mittel) sind dafür notwendig?</a:t>
                </a:r>
                <a:endParaRPr lang="de-DE" sz="900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F2B8F96F-3483-3A44-A5D8-A1328765A6D9}"/>
                </a:ext>
              </a:extLst>
            </p:cNvPr>
            <p:cNvGrpSpPr/>
            <p:nvPr/>
          </p:nvGrpSpPr>
          <p:grpSpPr>
            <a:xfrm>
              <a:off x="346770" y="1645920"/>
              <a:ext cx="252000" cy="2560320"/>
              <a:chOff x="219554" y="1645920"/>
              <a:chExt cx="252000" cy="2560320"/>
            </a:xfrm>
          </p:grpSpPr>
          <p:sp>
            <p:nvSpPr>
              <p:cNvPr id="6" name="Eckige Klammer links 5">
                <a:extLst>
                  <a:ext uri="{FF2B5EF4-FFF2-40B4-BE49-F238E27FC236}">
                    <a16:creationId xmlns:a16="http://schemas.microsoft.com/office/drawing/2014/main" id="{2FA2C4FA-9B86-1345-9F28-7B142F8C68E0}"/>
                  </a:ext>
                </a:extLst>
              </p:cNvPr>
              <p:cNvSpPr/>
              <p:nvPr/>
            </p:nvSpPr>
            <p:spPr>
              <a:xfrm>
                <a:off x="355363" y="1645920"/>
                <a:ext cx="106871" cy="1741336"/>
              </a:xfrm>
              <a:prstGeom prst="leftBracket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8" name="Gerade Verbindung 7">
                <a:extLst>
                  <a:ext uri="{FF2B5EF4-FFF2-40B4-BE49-F238E27FC236}">
                    <a16:creationId xmlns:a16="http://schemas.microsoft.com/office/drawing/2014/main" id="{3817B0C7-43C8-C043-BE04-F0FDD9269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54" y="2495373"/>
                <a:ext cx="252000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8E8C264A-11FE-A048-9576-FB61140C6653}"/>
                  </a:ext>
                </a:extLst>
              </p:cNvPr>
              <p:cNvCxnSpPr/>
              <p:nvPr/>
            </p:nvCxnSpPr>
            <p:spPr>
              <a:xfrm>
                <a:off x="219554" y="2495373"/>
                <a:ext cx="0" cy="1710867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>
                <a:extLst>
                  <a:ext uri="{FF2B5EF4-FFF2-40B4-BE49-F238E27FC236}">
                    <a16:creationId xmlns:a16="http://schemas.microsoft.com/office/drawing/2014/main" id="{5E47721C-15B4-0848-81AD-CB9593C3D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54" y="4206240"/>
                <a:ext cx="252000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Rounded Rectangular Callout 13">
            <a:extLst>
              <a:ext uri="{FF2B5EF4-FFF2-40B4-BE49-F238E27FC236}">
                <a16:creationId xmlns:a16="http://schemas.microsoft.com/office/drawing/2014/main" id="{737857D6-74B0-B144-ABE6-E9319E21E3CB}"/>
              </a:ext>
            </a:extLst>
          </p:cNvPr>
          <p:cNvSpPr/>
          <p:nvPr/>
        </p:nvSpPr>
        <p:spPr>
          <a:xfrm>
            <a:off x="7577774" y="2571750"/>
            <a:ext cx="1443646" cy="927855"/>
          </a:xfrm>
          <a:prstGeom prst="wedgeRoundRectCallout">
            <a:avLst>
              <a:gd name="adj1" fmla="val 11308"/>
              <a:gd name="adj2" fmla="val 8384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 vielen operationalen Prozessen können Daten genutzt werden, um Prozesse zu analysieren oder zu automatisieren!</a:t>
            </a:r>
          </a:p>
        </p:txBody>
      </p:sp>
      <p:pic>
        <p:nvPicPr>
          <p:cNvPr id="23" name="Grafik 22" descr="Roboter">
            <a:extLst>
              <a:ext uri="{FF2B5EF4-FFF2-40B4-BE49-F238E27FC236}">
                <a16:creationId xmlns:a16="http://schemas.microsoft.com/office/drawing/2014/main" id="{F74CCB6F-ACBE-4F44-A4AB-C8C14170E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8813" y="37484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41980"/>
      </p:ext>
    </p:extLst>
  </p:cSld>
  <p:clrMapOvr>
    <a:masterClrMapping/>
  </p:clrMapOvr>
</p:sld>
</file>

<file path=ppt/theme/theme1.xml><?xml version="1.0" encoding="utf-8"?>
<a:theme xmlns:a="http://schemas.openxmlformats.org/drawingml/2006/main" name="CorrelAid">
  <a:themeElements>
    <a:clrScheme name="CorrelAid 2">
      <a:dk1>
        <a:srgbClr val="000000"/>
      </a:dk1>
      <a:lt1>
        <a:srgbClr val="FEFFFE"/>
      </a:lt1>
      <a:dk2>
        <a:srgbClr val="44546A"/>
      </a:dk2>
      <a:lt2>
        <a:srgbClr val="FEFEFD"/>
      </a:lt2>
      <a:accent1>
        <a:srgbClr val="B7D337"/>
      </a:accent1>
      <a:accent2>
        <a:srgbClr val="88C617"/>
      </a:accent2>
      <a:accent3>
        <a:srgbClr val="67AA6A"/>
      </a:accent3>
      <a:accent4>
        <a:srgbClr val="418895"/>
      </a:accent4>
      <a:accent5>
        <a:srgbClr val="2E66AA"/>
      </a:accent5>
      <a:accent6>
        <a:srgbClr val="2A64A8"/>
      </a:accent6>
      <a:hlink>
        <a:srgbClr val="00428B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relAid" id="{D1B22C84-A55B-134D-8223-D490BA5D68DD}" vid="{5A2B16DC-BCA2-F647-B54A-382D9459E98A}"/>
    </a:ext>
  </a:extLst>
</a:theme>
</file>

<file path=ppt/theme/theme2.xml><?xml version="1.0" encoding="utf-8"?>
<a:theme xmlns:a="http://schemas.openxmlformats.org/drawingml/2006/main" name="1_CorrelAid">
  <a:themeElements>
    <a:clrScheme name="CorrelAid 2">
      <a:dk1>
        <a:srgbClr val="000000"/>
      </a:dk1>
      <a:lt1>
        <a:srgbClr val="FEFFFE"/>
      </a:lt1>
      <a:dk2>
        <a:srgbClr val="44546A"/>
      </a:dk2>
      <a:lt2>
        <a:srgbClr val="FEFEFD"/>
      </a:lt2>
      <a:accent1>
        <a:srgbClr val="B7D337"/>
      </a:accent1>
      <a:accent2>
        <a:srgbClr val="88C617"/>
      </a:accent2>
      <a:accent3>
        <a:srgbClr val="67AA6A"/>
      </a:accent3>
      <a:accent4>
        <a:srgbClr val="418895"/>
      </a:accent4>
      <a:accent5>
        <a:srgbClr val="2E66AA"/>
      </a:accent5>
      <a:accent6>
        <a:srgbClr val="2A64A8"/>
      </a:accent6>
      <a:hlink>
        <a:srgbClr val="00428B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relAid" id="{3FDD787A-2DC4-514A-A016-2F4C4F139172}" vid="{6E32E691-51FF-534B-8ADD-AA76985436CE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3098</Words>
  <Application>Microsoft Macintosh PowerPoint</Application>
  <PresentationFormat>Bildschirmpräsentation (16:9)</PresentationFormat>
  <Paragraphs>479</Paragraphs>
  <Slides>30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Open Sans Light</vt:lpstr>
      <vt:lpstr>Roboto</vt:lpstr>
      <vt:lpstr>Roboto Light</vt:lpstr>
      <vt:lpstr>Symbol</vt:lpstr>
      <vt:lpstr>CorrelAid</vt:lpstr>
      <vt:lpstr>1_CorrelAid</vt:lpstr>
      <vt:lpstr>Benutzerdefiniertes Design</vt:lpstr>
      <vt:lpstr>Wirkungsmanagement</vt:lpstr>
      <vt:lpstr>Wer wir sind</vt:lpstr>
      <vt:lpstr>Unsere Mission</vt:lpstr>
      <vt:lpstr>Inhalte</vt:lpstr>
      <vt:lpstr>Lernziele</vt:lpstr>
      <vt:lpstr>Wirkungsmessung nutzt Daten, um die Leistungen einer Organisation zu beurteilen</vt:lpstr>
      <vt:lpstr>Dabei umfasst Wirkungsmanagement technische Aspekte und strategische Entscheidungen</vt:lpstr>
      <vt:lpstr>Wirkungsmessung ist deshalb so wichtig, weil Inter-ventionen auch negative Effekte haben können</vt:lpstr>
      <vt:lpstr>Daneben hilft Wirkungsmanagement Organisationen dabei Ziele effizienter und effektiver zu erreichen</vt:lpstr>
      <vt:lpstr>Der soziale Sektor verfolgt bei Projekt- und Programm-planung oft keine evidenzbasierte Strategie</vt:lpstr>
      <vt:lpstr>Zentralstes Element der Wirkungsmessung ist das Wirkungsziel</vt:lpstr>
      <vt:lpstr>Übung</vt:lpstr>
      <vt:lpstr>Gemessen wird dabei auf vier Ebenen: Input, Output, Outcome, Impact</vt:lpstr>
      <vt:lpstr>Die Wirkungskette stellt graphisch dar, wie die gesell-schaftliche Herausforderung gelöst werden kann</vt:lpstr>
      <vt:lpstr>Denkaufgabe</vt:lpstr>
      <vt:lpstr>Lösung</vt:lpstr>
      <vt:lpstr>Phineo: Die Stufen der Wirkungstreppe erklären die Unterschiede zwischen Output und Outcome</vt:lpstr>
      <vt:lpstr>Eine gute Wirkungskette kann eine Reihe an zentralen Fragen zur Qualität beantworten</vt:lpstr>
      <vt:lpstr>Über verschiedene Dimensionen zu denken hilft Euch, Eure Programme zu erfassen (I)</vt:lpstr>
      <vt:lpstr>Über verschiedene Dimensionen zu denken hilft Euch, Eure Programme zu erfassen (II)</vt:lpstr>
      <vt:lpstr>Denkaufgabe</vt:lpstr>
      <vt:lpstr>Lösung</vt:lpstr>
      <vt:lpstr>Denkaufgabe</vt:lpstr>
      <vt:lpstr>Gute Indikatoren haben alle Eigenschaften des SMART-Prinzips</vt:lpstr>
      <vt:lpstr>Ausgewählte Indikatoren können unterschiedlich dargestellt werden</vt:lpstr>
      <vt:lpstr>Zudem gibt es noch die Möglichkeit Proxyindikatoren oder monetisierte Indikatoren zu verwenden</vt:lpstr>
      <vt:lpstr>Für die Auswahl von Indikatoren gibt es zahlreiche Referenzwerke und Datenbanken </vt:lpstr>
      <vt:lpstr>Hier könnt Ihr erste Ideen für die Indikatorgestaltung sammeln…</vt:lpstr>
      <vt:lpstr>…Und dann - je nach Thema – konkrete Indikatorformulierungen recherchieren und erarbeiten</vt:lpstr>
      <vt:lpstr>Auch unsere Wirkungskette mit den Indikatoren wird immer wieder neu aufgesetzt: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Datenstrategie</dc:title>
  <dc:creator>Nina Hauser</dc:creator>
  <cp:lastModifiedBy>Nina Hauser</cp:lastModifiedBy>
  <cp:revision>87</cp:revision>
  <dcterms:created xsi:type="dcterms:W3CDTF">2020-06-30T14:52:50Z</dcterms:created>
  <dcterms:modified xsi:type="dcterms:W3CDTF">2021-04-19T16:16:22Z</dcterms:modified>
</cp:coreProperties>
</file>