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81" r:id="rId3"/>
  </p:sldMasterIdLst>
  <p:notesMasterIdLst>
    <p:notesMasterId r:id="rId42"/>
  </p:notesMasterIdLst>
  <p:handoutMasterIdLst>
    <p:handoutMasterId r:id="rId43"/>
  </p:handoutMasterIdLst>
  <p:sldIdLst>
    <p:sldId id="2069" r:id="rId4"/>
    <p:sldId id="262" r:id="rId5"/>
    <p:sldId id="314" r:id="rId6"/>
    <p:sldId id="2306" r:id="rId7"/>
    <p:sldId id="2315" r:id="rId8"/>
    <p:sldId id="2322" r:id="rId9"/>
    <p:sldId id="2328" r:id="rId10"/>
    <p:sldId id="2329" r:id="rId11"/>
    <p:sldId id="2352" r:id="rId12"/>
    <p:sldId id="2109" r:id="rId13"/>
    <p:sldId id="2131" r:id="rId14"/>
    <p:sldId id="2349" r:id="rId15"/>
    <p:sldId id="2350" r:id="rId16"/>
    <p:sldId id="2110" r:id="rId17"/>
    <p:sldId id="2331" r:id="rId18"/>
    <p:sldId id="2330" r:id="rId19"/>
    <p:sldId id="258" r:id="rId20"/>
    <p:sldId id="259" r:id="rId21"/>
    <p:sldId id="260" r:id="rId22"/>
    <p:sldId id="261" r:id="rId23"/>
    <p:sldId id="2335" r:id="rId24"/>
    <p:sldId id="2249" r:id="rId25"/>
    <p:sldId id="263" r:id="rId26"/>
    <p:sldId id="2336" r:id="rId27"/>
    <p:sldId id="265" r:id="rId28"/>
    <p:sldId id="2253" r:id="rId29"/>
    <p:sldId id="2351" r:id="rId30"/>
    <p:sldId id="266" r:id="rId31"/>
    <p:sldId id="2337" r:id="rId32"/>
    <p:sldId id="2321" r:id="rId33"/>
    <p:sldId id="2035" r:id="rId34"/>
    <p:sldId id="370" r:id="rId35"/>
    <p:sldId id="2339" r:id="rId36"/>
    <p:sldId id="2338" r:id="rId37"/>
    <p:sldId id="2343" r:id="rId38"/>
    <p:sldId id="2341" r:id="rId39"/>
    <p:sldId id="2344" r:id="rId40"/>
    <p:sldId id="2353" r:id="rId41"/>
  </p:sldIdLst>
  <p:sldSz cx="9144000" cy="5143500" type="screen16x9"/>
  <p:notesSz cx="6858000" cy="9144000"/>
  <p:defaultText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8D0A"/>
    <a:srgbClr val="DFA83A"/>
    <a:srgbClr val="4CA045"/>
    <a:srgbClr val="E5253C"/>
    <a:srgbClr val="B35A76"/>
    <a:srgbClr val="7C64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92"/>
    <p:restoredTop sz="88235"/>
  </p:normalViewPr>
  <p:slideViewPr>
    <p:cSldViewPr snapToGrid="0" snapToObjects="1">
      <p:cViewPr varScale="1">
        <p:scale>
          <a:sx n="108" d="100"/>
          <a:sy n="108" d="100"/>
        </p:scale>
        <p:origin x="400" y="192"/>
      </p:cViewPr>
      <p:guideLst>
        <p:guide orient="horz" pos="1620"/>
        <p:guide pos="2880"/>
      </p:guideLst>
    </p:cSldViewPr>
  </p:slideViewPr>
  <p:notesTextViewPr>
    <p:cViewPr>
      <p:scale>
        <a:sx n="1" d="1"/>
        <a:sy n="1" d="1"/>
      </p:scale>
      <p:origin x="0" y="0"/>
    </p:cViewPr>
  </p:notesTextViewPr>
  <p:notesViewPr>
    <p:cSldViewPr snapToGrid="0" snapToObjects="1"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11C76E4-8477-484B-B53E-755A5E66D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CE8421DB-DF2F-304C-9D3C-85D273762E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7593AD-055F-CC4F-A002-B7ACE690B6E5}" type="datetimeFigureOut">
              <a:rPr lang="de-DE" smtClean="0"/>
              <a:t>05.05.21</a:t>
            </a:fld>
            <a:endParaRPr lang="de-DE"/>
          </a:p>
        </p:txBody>
      </p:sp>
      <p:sp>
        <p:nvSpPr>
          <p:cNvPr id="4" name="Fußzeilenplatzhalter 3">
            <a:extLst>
              <a:ext uri="{FF2B5EF4-FFF2-40B4-BE49-F238E27FC236}">
                <a16:creationId xmlns:a16="http://schemas.microsoft.com/office/drawing/2014/main" id="{95C4D9BB-D424-6845-AD22-998B11AE01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3F902FD-4432-DB4B-983E-F8B5FCA020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0DDD40-F922-3344-8BB8-34400DBF99FB}" type="slidenum">
              <a:rPr lang="de-DE" smtClean="0"/>
              <a:t>‹#›</a:t>
            </a:fld>
            <a:endParaRPr lang="de-DE"/>
          </a:p>
        </p:txBody>
      </p:sp>
    </p:spTree>
    <p:extLst>
      <p:ext uri="{BB962C8B-B14F-4D97-AF65-F5344CB8AC3E}">
        <p14:creationId xmlns:p14="http://schemas.microsoft.com/office/powerpoint/2010/main" val="27455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9EAA3-EE5F-1C4D-B9E0-11BBB3F856A0}" type="datetimeFigureOut">
              <a:rPr lang="de-DE" smtClean="0"/>
              <a:t>05.05.21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15A7A-0A2A-914D-A817-79448D0DE0EA}" type="slidenum">
              <a:rPr lang="de-DE" smtClean="0"/>
              <a:t>‹#›</a:t>
            </a:fld>
            <a:endParaRPr lang="de-DE"/>
          </a:p>
        </p:txBody>
      </p:sp>
    </p:spTree>
    <p:extLst>
      <p:ext uri="{BB962C8B-B14F-4D97-AF65-F5344CB8AC3E}">
        <p14:creationId xmlns:p14="http://schemas.microsoft.com/office/powerpoint/2010/main" val="17627319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Zielgruppe</a:t>
            </a:r>
            <a:r>
              <a:rPr lang="en-GB" dirty="0"/>
              <a:t>: </a:t>
            </a:r>
            <a:r>
              <a:rPr lang="en-GB" dirty="0" err="1"/>
              <a:t>Datenanalyst:innen</a:t>
            </a:r>
            <a:r>
              <a:rPr lang="en-GB" dirty="0"/>
              <a:t> und </a:t>
            </a:r>
            <a:r>
              <a:rPr lang="en-GB" dirty="0" err="1"/>
              <a:t>NPO-Vertreter:innen</a:t>
            </a:r>
            <a:endParaRPr lang="en-GB" dirty="0"/>
          </a:p>
          <a:p>
            <a:r>
              <a:rPr lang="en-GB" dirty="0"/>
              <a:t>Tempo: </a:t>
            </a:r>
            <a:r>
              <a:rPr lang="en-GB" dirty="0" err="1"/>
              <a:t>langsamer</a:t>
            </a:r>
            <a:endParaRPr lang="en-GB" dirty="0"/>
          </a:p>
        </p:txBody>
      </p:sp>
      <p:sp>
        <p:nvSpPr>
          <p:cNvPr id="4" name="Foliennummernplatzhalter 3"/>
          <p:cNvSpPr>
            <a:spLocks noGrp="1"/>
          </p:cNvSpPr>
          <p:nvPr>
            <p:ph type="sldNum" sz="quarter" idx="5"/>
          </p:nvPr>
        </p:nvSpPr>
        <p:spPr/>
        <p:txBody>
          <a:bodyPr/>
          <a:lstStyle/>
          <a:p>
            <a:fld id="{48CD9A60-A1E6-114A-8319-6CE12D8D515E}" type="slidenum">
              <a:rPr lang="en-GB" smtClean="0"/>
              <a:t>1</a:t>
            </a:fld>
            <a:endParaRPr lang="en-GB"/>
          </a:p>
        </p:txBody>
      </p:sp>
    </p:spTree>
    <p:extLst>
      <p:ext uri="{BB962C8B-B14F-4D97-AF65-F5344CB8AC3E}">
        <p14:creationId xmlns:p14="http://schemas.microsoft.com/office/powerpoint/2010/main" val="222635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5215A7A-0A2A-914D-A817-79448D0DE0EA}" type="slidenum">
              <a:rPr lang="de-DE" smtClean="0"/>
              <a:t>13</a:t>
            </a:fld>
            <a:endParaRPr lang="de-DE"/>
          </a:p>
        </p:txBody>
      </p:sp>
    </p:spTree>
    <p:extLst>
      <p:ext uri="{BB962C8B-B14F-4D97-AF65-F5344CB8AC3E}">
        <p14:creationId xmlns:p14="http://schemas.microsoft.com/office/powerpoint/2010/main" val="444167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5215A7A-0A2A-914D-A817-79448D0DE0EA}" type="slidenum">
              <a:rPr lang="de-DE" smtClean="0"/>
              <a:t>14</a:t>
            </a:fld>
            <a:endParaRPr lang="de-DE"/>
          </a:p>
        </p:txBody>
      </p:sp>
    </p:spTree>
    <p:extLst>
      <p:ext uri="{BB962C8B-B14F-4D97-AF65-F5344CB8AC3E}">
        <p14:creationId xmlns:p14="http://schemas.microsoft.com/office/powerpoint/2010/main" val="222003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15</a:t>
            </a:fld>
            <a:endParaRPr lang="en-US"/>
          </a:p>
        </p:txBody>
      </p:sp>
    </p:spTree>
    <p:extLst>
      <p:ext uri="{BB962C8B-B14F-4D97-AF65-F5344CB8AC3E}">
        <p14:creationId xmlns:p14="http://schemas.microsoft.com/office/powerpoint/2010/main" val="273593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16</a:t>
            </a:fld>
            <a:endParaRPr lang="de-DE"/>
          </a:p>
        </p:txBody>
      </p:sp>
    </p:spTree>
    <p:extLst>
      <p:ext uri="{BB962C8B-B14F-4D97-AF65-F5344CB8AC3E}">
        <p14:creationId xmlns:p14="http://schemas.microsoft.com/office/powerpoint/2010/main" val="390900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c0719538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c0719538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0719538b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c0719538b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0719538ba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c0719538b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c0719538ba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c0719538b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0719538ba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0719538b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SSL = </a:t>
            </a:r>
            <a:r>
              <a:rPr lang="en-GB" dirty="0" err="1"/>
              <a:t>Zertifikat</a:t>
            </a:r>
            <a:r>
              <a:rPr lang="en-GB" dirty="0"/>
              <a:t> </a:t>
            </a:r>
            <a:r>
              <a:rPr lang="en-GB" dirty="0" err="1"/>
              <a:t>für</a:t>
            </a:r>
            <a:r>
              <a:rPr lang="en-GB" dirty="0"/>
              <a:t> </a:t>
            </a:r>
            <a:r>
              <a:rPr lang="en-GB" dirty="0" err="1"/>
              <a:t>Datenverschlüsselung</a:t>
            </a:r>
            <a:endParaRPr lang="en-GB" dirty="0"/>
          </a:p>
          <a:p>
            <a:endParaRPr lang="en-GB" dirty="0"/>
          </a:p>
          <a:p>
            <a:endParaRPr lang="en-GB" dirty="0"/>
          </a:p>
          <a:p>
            <a:r>
              <a:rPr lang="en-GB" dirty="0" err="1"/>
              <a:t>Irland</a:t>
            </a:r>
            <a:r>
              <a:rPr lang="en-GB" dirty="0"/>
              <a:t> Server DSGVO </a:t>
            </a:r>
            <a:r>
              <a:rPr lang="en-GB" dirty="0" err="1"/>
              <a:t>konform</a:t>
            </a:r>
            <a:r>
              <a:rPr lang="en-GB" dirty="0"/>
              <a:t> </a:t>
            </a:r>
            <a:r>
              <a:rPr lang="en-GB" dirty="0" err="1"/>
              <a:t>nutzbar</a:t>
            </a:r>
            <a:r>
              <a:rPr lang="en-GB" dirty="0"/>
              <a:t> </a:t>
            </a:r>
          </a:p>
        </p:txBody>
      </p:sp>
      <p:sp>
        <p:nvSpPr>
          <p:cNvPr id="4" name="Foliennummernplatzhalter 3"/>
          <p:cNvSpPr>
            <a:spLocks noGrp="1"/>
          </p:cNvSpPr>
          <p:nvPr>
            <p:ph type="sldNum" sz="quarter" idx="5"/>
          </p:nvPr>
        </p:nvSpPr>
        <p:spPr/>
        <p:txBody>
          <a:bodyPr/>
          <a:lstStyle/>
          <a:p>
            <a:fld id="{A5215A7A-0A2A-914D-A817-79448D0DE0EA}" type="slidenum">
              <a:rPr lang="de-DE" smtClean="0"/>
              <a:t>22</a:t>
            </a:fld>
            <a:endParaRPr lang="de-DE"/>
          </a:p>
        </p:txBody>
      </p:sp>
    </p:spTree>
    <p:extLst>
      <p:ext uri="{BB962C8B-B14F-4D97-AF65-F5344CB8AC3E}">
        <p14:creationId xmlns:p14="http://schemas.microsoft.com/office/powerpoint/2010/main" val="334193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2</a:t>
            </a:fld>
            <a:endParaRPr lang="en-US"/>
          </a:p>
        </p:txBody>
      </p:sp>
    </p:spTree>
    <p:extLst>
      <p:ext uri="{BB962C8B-B14F-4D97-AF65-F5344CB8AC3E}">
        <p14:creationId xmlns:p14="http://schemas.microsoft.com/office/powerpoint/2010/main" val="2689027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c0719538b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c0719538b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0719538ba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c0719538ba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0719538ba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0719538b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27</a:t>
            </a:fld>
            <a:endParaRPr lang="de-DE"/>
          </a:p>
        </p:txBody>
      </p:sp>
    </p:spTree>
    <p:extLst>
      <p:ext uri="{BB962C8B-B14F-4D97-AF65-F5344CB8AC3E}">
        <p14:creationId xmlns:p14="http://schemas.microsoft.com/office/powerpoint/2010/main" val="1872069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0719538b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c0719538b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Kein</a:t>
            </a:r>
            <a:r>
              <a:rPr lang="en-GB" dirty="0"/>
              <a:t> fixes </a:t>
            </a:r>
            <a:r>
              <a:rPr lang="en-GB" dirty="0" err="1"/>
              <a:t>Kritierum</a:t>
            </a:r>
            <a:endParaRPr lang="en-GB" dirty="0"/>
          </a:p>
          <a:p>
            <a:r>
              <a:rPr lang="en-GB" dirty="0" err="1"/>
              <a:t>Sollte</a:t>
            </a:r>
            <a:r>
              <a:rPr lang="en-GB" dirty="0"/>
              <a:t> </a:t>
            </a:r>
            <a:r>
              <a:rPr lang="en-GB" dirty="0" err="1"/>
              <a:t>im</a:t>
            </a:r>
            <a:r>
              <a:rPr lang="en-GB" dirty="0"/>
              <a:t> Team </a:t>
            </a:r>
            <a:r>
              <a:rPr lang="en-GB" dirty="0" err="1"/>
              <a:t>diskutiert</a:t>
            </a:r>
            <a:r>
              <a:rPr lang="en-GB" dirty="0"/>
              <a:t> und </a:t>
            </a:r>
            <a:r>
              <a:rPr lang="en-GB" dirty="0" err="1"/>
              <a:t>erarbeitet</a:t>
            </a:r>
            <a:r>
              <a:rPr lang="en-GB" dirty="0"/>
              <a:t> </a:t>
            </a:r>
            <a:r>
              <a:rPr lang="en-GB" dirty="0" err="1"/>
              <a:t>werden</a:t>
            </a:r>
            <a:endParaRPr lang="en-GB" dirty="0"/>
          </a:p>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30</a:t>
            </a:fld>
            <a:endParaRPr lang="de-DE"/>
          </a:p>
        </p:txBody>
      </p:sp>
    </p:spTree>
    <p:extLst>
      <p:ext uri="{BB962C8B-B14F-4D97-AF65-F5344CB8AC3E}">
        <p14:creationId xmlns:p14="http://schemas.microsoft.com/office/powerpoint/2010/main" val="3363354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31</a:t>
            </a:fld>
            <a:endParaRPr lang="de-DE"/>
          </a:p>
        </p:txBody>
      </p:sp>
    </p:spTree>
    <p:extLst>
      <p:ext uri="{BB962C8B-B14F-4D97-AF65-F5344CB8AC3E}">
        <p14:creationId xmlns:p14="http://schemas.microsoft.com/office/powerpoint/2010/main" val="2716151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32</a:t>
            </a:fld>
            <a:endParaRPr lang="de-DE"/>
          </a:p>
        </p:txBody>
      </p:sp>
    </p:spTree>
    <p:extLst>
      <p:ext uri="{BB962C8B-B14F-4D97-AF65-F5344CB8AC3E}">
        <p14:creationId xmlns:p14="http://schemas.microsoft.com/office/powerpoint/2010/main" val="3261234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34</a:t>
            </a:fld>
            <a:endParaRPr lang="de-DE"/>
          </a:p>
        </p:txBody>
      </p:sp>
    </p:spTree>
    <p:extLst>
      <p:ext uri="{BB962C8B-B14F-4D97-AF65-F5344CB8AC3E}">
        <p14:creationId xmlns:p14="http://schemas.microsoft.com/office/powerpoint/2010/main" val="7312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35</a:t>
            </a:fld>
            <a:endParaRPr lang="de-DE"/>
          </a:p>
        </p:txBody>
      </p:sp>
    </p:spTree>
    <p:extLst>
      <p:ext uri="{BB962C8B-B14F-4D97-AF65-F5344CB8AC3E}">
        <p14:creationId xmlns:p14="http://schemas.microsoft.com/office/powerpoint/2010/main" val="281752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54DAC773-C6DE-F541-B6EF-88C6B227110D}" type="slidenum">
              <a:rPr lang="de-DE" smtClean="0"/>
              <a:t>3</a:t>
            </a:fld>
            <a:endParaRPr lang="de-DE"/>
          </a:p>
        </p:txBody>
      </p:sp>
    </p:spTree>
    <p:extLst>
      <p:ext uri="{BB962C8B-B14F-4D97-AF65-F5344CB8AC3E}">
        <p14:creationId xmlns:p14="http://schemas.microsoft.com/office/powerpoint/2010/main" val="988801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36</a:t>
            </a:fld>
            <a:endParaRPr lang="de-DE"/>
          </a:p>
        </p:txBody>
      </p:sp>
    </p:spTree>
    <p:extLst>
      <p:ext uri="{BB962C8B-B14F-4D97-AF65-F5344CB8AC3E}">
        <p14:creationId xmlns:p14="http://schemas.microsoft.com/office/powerpoint/2010/main" val="1194185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215A7A-0A2A-914D-A817-79448D0DE0EA}" type="slidenum">
              <a:rPr lang="de-DE" smtClean="0"/>
              <a:t>37</a:t>
            </a:fld>
            <a:endParaRPr lang="de-DE"/>
          </a:p>
        </p:txBody>
      </p:sp>
    </p:spTree>
    <p:extLst>
      <p:ext uri="{BB962C8B-B14F-4D97-AF65-F5344CB8AC3E}">
        <p14:creationId xmlns:p14="http://schemas.microsoft.com/office/powerpoint/2010/main" val="341935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4</a:t>
            </a:fld>
            <a:endParaRPr lang="en-US"/>
          </a:p>
        </p:txBody>
      </p:sp>
    </p:spTree>
    <p:extLst>
      <p:ext uri="{BB962C8B-B14F-4D97-AF65-F5344CB8AC3E}">
        <p14:creationId xmlns:p14="http://schemas.microsoft.com/office/powerpoint/2010/main" val="276523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5</a:t>
            </a:fld>
            <a:endParaRPr lang="en-US"/>
          </a:p>
        </p:txBody>
      </p:sp>
    </p:spTree>
    <p:extLst>
      <p:ext uri="{BB962C8B-B14F-4D97-AF65-F5344CB8AC3E}">
        <p14:creationId xmlns:p14="http://schemas.microsoft.com/office/powerpoint/2010/main" val="263084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Wie </a:t>
            </a:r>
            <a:r>
              <a:rPr lang="en-GB" dirty="0" err="1"/>
              <a:t>sehen</a:t>
            </a:r>
            <a:r>
              <a:rPr lang="en-GB" dirty="0"/>
              <a:t> </a:t>
            </a:r>
            <a:r>
              <a:rPr lang="en-GB" dirty="0" err="1"/>
              <a:t>daten</a:t>
            </a:r>
            <a:r>
              <a:rPr lang="en-GB" dirty="0"/>
              <a:t> </a:t>
            </a:r>
            <a:r>
              <a:rPr lang="en-GB" dirty="0" err="1"/>
              <a:t>aus</a:t>
            </a:r>
            <a:r>
              <a:rPr lang="en-GB" dirty="0"/>
              <a:t>?</a:t>
            </a:r>
          </a:p>
        </p:txBody>
      </p:sp>
      <p:sp>
        <p:nvSpPr>
          <p:cNvPr id="4" name="Slide Number Placeholder 3"/>
          <p:cNvSpPr>
            <a:spLocks noGrp="1"/>
          </p:cNvSpPr>
          <p:nvPr>
            <p:ph type="sldNum" sz="quarter" idx="5"/>
          </p:nvPr>
        </p:nvSpPr>
        <p:spPr/>
        <p:txBody>
          <a:bodyPr/>
          <a:lstStyle/>
          <a:p>
            <a:fld id="{A5215A7A-0A2A-914D-A817-79448D0DE0EA}" type="slidenum">
              <a:rPr lang="de-DE" smtClean="0"/>
              <a:t>9</a:t>
            </a:fld>
            <a:endParaRPr lang="de-DE"/>
          </a:p>
        </p:txBody>
      </p:sp>
    </p:spTree>
    <p:extLst>
      <p:ext uri="{BB962C8B-B14F-4D97-AF65-F5344CB8AC3E}">
        <p14:creationId xmlns:p14="http://schemas.microsoft.com/office/powerpoint/2010/main" val="1522306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 wo fallen </a:t>
            </a:r>
            <a:r>
              <a:rPr lang="en-GB" dirty="0" err="1"/>
              <a:t>sie</a:t>
            </a:r>
            <a:r>
              <a:rPr lang="en-GB" dirty="0"/>
              <a:t> an?</a:t>
            </a:r>
          </a:p>
        </p:txBody>
      </p:sp>
      <p:sp>
        <p:nvSpPr>
          <p:cNvPr id="4" name="Slide Number Placeholder 3"/>
          <p:cNvSpPr>
            <a:spLocks noGrp="1"/>
          </p:cNvSpPr>
          <p:nvPr>
            <p:ph type="sldNum" sz="quarter" idx="5"/>
          </p:nvPr>
        </p:nvSpPr>
        <p:spPr/>
        <p:txBody>
          <a:bodyPr/>
          <a:lstStyle/>
          <a:p>
            <a:fld id="{A5215A7A-0A2A-914D-A817-79448D0DE0EA}" type="slidenum">
              <a:rPr lang="de-DE" smtClean="0"/>
              <a:t>10</a:t>
            </a:fld>
            <a:endParaRPr lang="de-DE"/>
          </a:p>
        </p:txBody>
      </p:sp>
    </p:spTree>
    <p:extLst>
      <p:ext uri="{BB962C8B-B14F-4D97-AF65-F5344CB8AC3E}">
        <p14:creationId xmlns:p14="http://schemas.microsoft.com/office/powerpoint/2010/main" val="247580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AF3A3196-2763-F541-B3D4-850012EC33BA}" type="slidenum">
              <a:rPr lang="en-US" smtClean="0"/>
              <a:t>11</a:t>
            </a:fld>
            <a:endParaRPr lang="en-US"/>
          </a:p>
        </p:txBody>
      </p:sp>
    </p:spTree>
    <p:extLst>
      <p:ext uri="{BB962C8B-B14F-4D97-AF65-F5344CB8AC3E}">
        <p14:creationId xmlns:p14="http://schemas.microsoft.com/office/powerpoint/2010/main" val="3069390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Daten</a:t>
            </a:r>
            <a:r>
              <a:rPr lang="en-GB" dirty="0"/>
              <a:t> </a:t>
            </a:r>
            <a:r>
              <a:rPr lang="en-GB" dirty="0" err="1"/>
              <a:t>liegen</a:t>
            </a:r>
            <a:r>
              <a:rPr lang="en-GB" dirty="0"/>
              <a:t> in </a:t>
            </a:r>
            <a:r>
              <a:rPr lang="en-GB" dirty="0" err="1"/>
              <a:t>unterschiedlichen</a:t>
            </a:r>
            <a:r>
              <a:rPr lang="en-GB" dirty="0"/>
              <a:t> </a:t>
            </a:r>
            <a:r>
              <a:rPr lang="en-GB" dirty="0" err="1"/>
              <a:t>Formaten</a:t>
            </a:r>
            <a:r>
              <a:rPr lang="en-GB" dirty="0"/>
              <a:t> </a:t>
            </a:r>
            <a:r>
              <a:rPr lang="en-GB" dirty="0" err="1"/>
              <a:t>vor</a:t>
            </a:r>
            <a:r>
              <a:rPr lang="en-GB" dirty="0"/>
              <a:t> </a:t>
            </a:r>
          </a:p>
          <a:p>
            <a:r>
              <a:rPr lang="en-GB" dirty="0" err="1"/>
              <a:t>Wir</a:t>
            </a:r>
            <a:r>
              <a:rPr lang="en-GB" dirty="0"/>
              <a:t> </a:t>
            </a:r>
            <a:r>
              <a:rPr lang="en-GB" dirty="0" err="1"/>
              <a:t>nutzen</a:t>
            </a:r>
            <a:r>
              <a:rPr lang="en-GB" dirty="0"/>
              <a:t> </a:t>
            </a:r>
            <a:r>
              <a:rPr lang="en-GB" dirty="0" err="1"/>
              <a:t>nicht</a:t>
            </a:r>
            <a:r>
              <a:rPr lang="en-GB" dirty="0"/>
              <a:t> </a:t>
            </a:r>
            <a:r>
              <a:rPr lang="en-GB" dirty="0" err="1"/>
              <a:t>viele</a:t>
            </a:r>
            <a:r>
              <a:rPr lang="en-GB" dirty="0"/>
              <a:t> </a:t>
            </a:r>
            <a:r>
              <a:rPr lang="en-GB" dirty="0" err="1"/>
              <a:t>externe</a:t>
            </a:r>
            <a:r>
              <a:rPr lang="en-GB" dirty="0"/>
              <a:t> </a:t>
            </a:r>
            <a:r>
              <a:rPr lang="en-GB" dirty="0" err="1"/>
              <a:t>Daten</a:t>
            </a:r>
            <a:r>
              <a:rPr lang="en-GB" dirty="0"/>
              <a:t>, </a:t>
            </a:r>
            <a:r>
              <a:rPr lang="en-GB" dirty="0" err="1"/>
              <a:t>aber</a:t>
            </a:r>
            <a:r>
              <a:rPr lang="en-GB" dirty="0"/>
              <a:t> </a:t>
            </a:r>
            <a:r>
              <a:rPr lang="en-GB" dirty="0" err="1"/>
              <a:t>können</a:t>
            </a:r>
            <a:r>
              <a:rPr lang="en-GB" dirty="0"/>
              <a:t> </a:t>
            </a:r>
            <a:r>
              <a:rPr lang="en-GB" dirty="0" err="1"/>
              <a:t>für</a:t>
            </a:r>
            <a:r>
              <a:rPr lang="en-GB" dirty="0"/>
              <a:t> </a:t>
            </a:r>
            <a:r>
              <a:rPr lang="en-GB" dirty="0" err="1"/>
              <a:t>euch</a:t>
            </a:r>
            <a:r>
              <a:rPr lang="en-GB" dirty="0"/>
              <a:t> relevant sein (</a:t>
            </a:r>
            <a:r>
              <a:rPr lang="en-GB" dirty="0" err="1"/>
              <a:t>z.B.</a:t>
            </a:r>
            <a:r>
              <a:rPr lang="en-GB" dirty="0"/>
              <a:t> </a:t>
            </a:r>
            <a:r>
              <a:rPr lang="en-GB" dirty="0" err="1"/>
              <a:t>rahmenbedingungen</a:t>
            </a:r>
            <a:r>
              <a:rPr lang="en-GB" dirty="0"/>
              <a:t> von </a:t>
            </a:r>
            <a:r>
              <a:rPr lang="en-GB" dirty="0" err="1"/>
              <a:t>öffentlicher</a:t>
            </a:r>
            <a:r>
              <a:rPr lang="en-GB" dirty="0"/>
              <a:t> </a:t>
            </a:r>
            <a:r>
              <a:rPr lang="en-GB" dirty="0" err="1"/>
              <a:t>Seite</a:t>
            </a:r>
            <a:r>
              <a:rPr lang="en-GB" dirty="0"/>
              <a:t> </a:t>
            </a:r>
            <a:r>
              <a:rPr lang="en-GB" dirty="0" err="1"/>
              <a:t>aus</a:t>
            </a:r>
            <a:r>
              <a:rPr lang="en-GB" dirty="0"/>
              <a:t>, open data etc)</a:t>
            </a:r>
          </a:p>
          <a:p>
            <a:r>
              <a:rPr lang="en-GB" dirty="0" err="1"/>
              <a:t>Herausforderung</a:t>
            </a:r>
            <a:r>
              <a:rPr lang="en-GB" dirty="0"/>
              <a:t> :</a:t>
            </a:r>
            <a:r>
              <a:rPr lang="en-GB" dirty="0" err="1"/>
              <a:t>viele</a:t>
            </a:r>
            <a:r>
              <a:rPr lang="en-GB" dirty="0"/>
              <a:t> Tools wo </a:t>
            </a:r>
            <a:r>
              <a:rPr lang="en-GB" dirty="0" err="1"/>
              <a:t>Daten</a:t>
            </a:r>
            <a:r>
              <a:rPr lang="en-GB" dirty="0"/>
              <a:t> </a:t>
            </a:r>
            <a:r>
              <a:rPr lang="en-GB" dirty="0" err="1"/>
              <a:t>anfallen</a:t>
            </a:r>
            <a:r>
              <a:rPr lang="en-GB" dirty="0"/>
              <a:t>, </a:t>
            </a:r>
            <a:r>
              <a:rPr lang="en-GB" dirty="0" err="1"/>
              <a:t>wie</a:t>
            </a:r>
            <a:r>
              <a:rPr lang="en-GB" dirty="0"/>
              <a:t> </a:t>
            </a:r>
            <a:r>
              <a:rPr lang="en-GB" dirty="0" err="1"/>
              <a:t>kann</a:t>
            </a:r>
            <a:r>
              <a:rPr lang="en-GB" dirty="0"/>
              <a:t> man </a:t>
            </a:r>
            <a:r>
              <a:rPr lang="en-GB" dirty="0" err="1"/>
              <a:t>Daten</a:t>
            </a:r>
            <a:r>
              <a:rPr lang="en-GB" dirty="0"/>
              <a:t> </a:t>
            </a:r>
            <a:r>
              <a:rPr lang="en-GB" dirty="0" err="1"/>
              <a:t>abfragen</a:t>
            </a:r>
            <a:r>
              <a:rPr lang="en-GB" dirty="0"/>
              <a:t>?</a:t>
            </a:r>
          </a:p>
        </p:txBody>
      </p:sp>
      <p:sp>
        <p:nvSpPr>
          <p:cNvPr id="4" name="Slide Number Placeholder 3"/>
          <p:cNvSpPr>
            <a:spLocks noGrp="1"/>
          </p:cNvSpPr>
          <p:nvPr>
            <p:ph type="sldNum" sz="quarter" idx="5"/>
          </p:nvPr>
        </p:nvSpPr>
        <p:spPr/>
        <p:txBody>
          <a:bodyPr/>
          <a:lstStyle/>
          <a:p>
            <a:fld id="{A5215A7A-0A2A-914D-A817-79448D0DE0EA}" type="slidenum">
              <a:rPr lang="de-DE" smtClean="0"/>
              <a:t>12</a:t>
            </a:fld>
            <a:endParaRPr lang="de-DE"/>
          </a:p>
        </p:txBody>
      </p:sp>
    </p:spTree>
    <p:extLst>
      <p:ext uri="{BB962C8B-B14F-4D97-AF65-F5344CB8AC3E}">
        <p14:creationId xmlns:p14="http://schemas.microsoft.com/office/powerpoint/2010/main" val="530120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a:t>Master-Untertitelformat bearbeiten</a:t>
            </a:r>
            <a:endParaRPr lang="en-US" dirty="0"/>
          </a:p>
        </p:txBody>
      </p:sp>
      <p:sp>
        <p:nvSpPr>
          <p:cNvPr id="7" name="Textfeld 6">
            <a:extLst>
              <a:ext uri="{FF2B5EF4-FFF2-40B4-BE49-F238E27FC236}">
                <a16:creationId xmlns:a16="http://schemas.microsoft.com/office/drawing/2014/main" id="{11B4EB1B-4FBC-7840-906F-520B5551A0FD}"/>
              </a:ext>
            </a:extLst>
          </p:cNvPr>
          <p:cNvSpPr txBox="1"/>
          <p:nvPr/>
        </p:nvSpPr>
        <p:spPr>
          <a:xfrm>
            <a:off x="2130624" y="4764108"/>
            <a:ext cx="5711428" cy="248209"/>
          </a:xfrm>
          <a:prstGeom prst="rect">
            <a:avLst/>
          </a:prstGeom>
          <a:noFill/>
        </p:spPr>
        <p:txBody>
          <a:bodyPr wrap="square" rtlCol="0">
            <a:spAutoFit/>
          </a:bodyPr>
          <a:lstStyle/>
          <a:p>
            <a:r>
              <a:rPr lang="en-US" sz="1013" dirty="0"/>
              <a:t> </a:t>
            </a:r>
          </a:p>
        </p:txBody>
      </p:sp>
      <p:sp>
        <p:nvSpPr>
          <p:cNvPr id="11" name="Slide Number Placeholder 5">
            <a:extLst>
              <a:ext uri="{FF2B5EF4-FFF2-40B4-BE49-F238E27FC236}">
                <a16:creationId xmlns:a16="http://schemas.microsoft.com/office/drawing/2014/main" id="{43384D82-F950-1B48-A87E-3E7E41298F00}"/>
              </a:ext>
            </a:extLst>
          </p:cNvPr>
          <p:cNvSpPr>
            <a:spLocks noGrp="1"/>
          </p:cNvSpPr>
          <p:nvPr>
            <p:ph type="sldNum" sz="quarter" idx="12"/>
          </p:nvPr>
        </p:nvSpPr>
        <p:spPr>
          <a:xfrm>
            <a:off x="8001000" y="4767264"/>
            <a:ext cx="514350" cy="273844"/>
          </a:xfrm>
          <a:prstGeom prst="rect">
            <a:avLst/>
          </a:prstGeom>
        </p:spPr>
        <p:txBody>
          <a:bodyPr/>
          <a:lstStyle>
            <a:lvl1pPr>
              <a:defRPr b="0" i="0">
                <a:latin typeface="Roboto Light" panose="02000000000000000000" pitchFamily="2" charset="0"/>
                <a:ea typeface="Roboto Light" panose="02000000000000000000" pitchFamily="2" charset="0"/>
                <a:cs typeface="Roboto Light" panose="02000000000000000000" pitchFamily="2" charset="0"/>
              </a:defRPr>
            </a:lvl1pPr>
          </a:lstStyle>
          <a:p>
            <a:fld id="{39880CAB-7B57-684C-8944-9FD8C34F5FCB}" type="slidenum">
              <a:rPr lang="de-DE" smtClean="0"/>
              <a:t>‹#›</a:t>
            </a:fld>
            <a:endParaRPr lang="de-DE"/>
          </a:p>
        </p:txBody>
      </p:sp>
      <p:sp>
        <p:nvSpPr>
          <p:cNvPr id="12" name="Rechteck 11">
            <a:extLst>
              <a:ext uri="{FF2B5EF4-FFF2-40B4-BE49-F238E27FC236}">
                <a16:creationId xmlns:a16="http://schemas.microsoft.com/office/drawing/2014/main" id="{5B56B6F4-3581-A04D-AA05-0EEF583341F7}"/>
              </a:ext>
            </a:extLst>
          </p:cNvPr>
          <p:cNvSpPr/>
          <p:nvPr/>
        </p:nvSpPr>
        <p:spPr>
          <a:xfrm>
            <a:off x="0" y="4447429"/>
            <a:ext cx="9144000" cy="63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4">
            <a:extLst>
              <a:ext uri="{FF2B5EF4-FFF2-40B4-BE49-F238E27FC236}">
                <a16:creationId xmlns:a16="http://schemas.microsoft.com/office/drawing/2014/main" id="{29A80E8C-6F05-F04C-88B5-C1D0EEDABE26}"/>
              </a:ext>
            </a:extLst>
          </p:cNvPr>
          <p:cNvPicPr>
            <a:picLocks noChangeAspect="1"/>
          </p:cNvPicPr>
          <p:nvPr/>
        </p:nvPicPr>
        <p:blipFill>
          <a:blip r:embed="rId2"/>
          <a:stretch>
            <a:fillRect/>
          </a:stretch>
        </p:blipFill>
        <p:spPr>
          <a:xfrm>
            <a:off x="3803297" y="321118"/>
            <a:ext cx="1482639" cy="1029439"/>
          </a:xfrm>
          <a:prstGeom prst="rect">
            <a:avLst/>
          </a:prstGeom>
        </p:spPr>
      </p:pic>
    </p:spTree>
    <p:extLst>
      <p:ext uri="{BB962C8B-B14F-4D97-AF65-F5344CB8AC3E}">
        <p14:creationId xmlns:p14="http://schemas.microsoft.com/office/powerpoint/2010/main" val="4970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a:t>Master-Untertitelformat bearbeiten</a:t>
            </a:r>
            <a:endParaRPr lang="en-US" dirty="0"/>
          </a:p>
        </p:txBody>
      </p:sp>
      <p:sp>
        <p:nvSpPr>
          <p:cNvPr id="7" name="Textfeld 6">
            <a:extLst>
              <a:ext uri="{FF2B5EF4-FFF2-40B4-BE49-F238E27FC236}">
                <a16:creationId xmlns:a16="http://schemas.microsoft.com/office/drawing/2014/main" id="{11B4EB1B-4FBC-7840-906F-520B5551A0FD}"/>
              </a:ext>
            </a:extLst>
          </p:cNvPr>
          <p:cNvSpPr txBox="1"/>
          <p:nvPr/>
        </p:nvSpPr>
        <p:spPr>
          <a:xfrm>
            <a:off x="2130624" y="4764108"/>
            <a:ext cx="5711428" cy="248209"/>
          </a:xfrm>
          <a:prstGeom prst="rect">
            <a:avLst/>
          </a:prstGeom>
          <a:noFill/>
        </p:spPr>
        <p:txBody>
          <a:bodyPr wrap="square" rtlCol="0">
            <a:spAutoFit/>
          </a:bodyPr>
          <a:lstStyle/>
          <a:p>
            <a:r>
              <a:rPr lang="en-US" sz="1013" dirty="0"/>
              <a:t> </a:t>
            </a:r>
          </a:p>
        </p:txBody>
      </p:sp>
      <p:sp>
        <p:nvSpPr>
          <p:cNvPr id="11" name="Slide Number Placeholder 5">
            <a:extLst>
              <a:ext uri="{FF2B5EF4-FFF2-40B4-BE49-F238E27FC236}">
                <a16:creationId xmlns:a16="http://schemas.microsoft.com/office/drawing/2014/main" id="{43384D82-F950-1B48-A87E-3E7E41298F00}"/>
              </a:ext>
            </a:extLst>
          </p:cNvPr>
          <p:cNvSpPr>
            <a:spLocks noGrp="1"/>
          </p:cNvSpPr>
          <p:nvPr>
            <p:ph type="sldNum" sz="quarter" idx="12"/>
          </p:nvPr>
        </p:nvSpPr>
        <p:spPr>
          <a:xfrm>
            <a:off x="8001000" y="4767264"/>
            <a:ext cx="514350" cy="273844"/>
          </a:xfrm>
          <a:prstGeom prst="rect">
            <a:avLst/>
          </a:prstGeom>
        </p:spPr>
        <p:txBody>
          <a:bodyPr/>
          <a:lstStyle>
            <a:lvl1pPr>
              <a:defRPr b="0" i="0">
                <a:latin typeface="Roboto Light" panose="02000000000000000000" pitchFamily="2" charset="0"/>
                <a:ea typeface="Roboto Light" panose="02000000000000000000" pitchFamily="2" charset="0"/>
                <a:cs typeface="Roboto Light" panose="02000000000000000000" pitchFamily="2" charset="0"/>
              </a:defRPr>
            </a:lvl1pPr>
          </a:lstStyle>
          <a:p>
            <a:fld id="{176BA141-8D4A-8A46-AC80-2A1980DE5543}" type="slidenum">
              <a:rPr lang="en-US" smtClean="0"/>
              <a:t>‹#›</a:t>
            </a:fld>
            <a:endParaRPr lang="en-US"/>
          </a:p>
        </p:txBody>
      </p:sp>
      <p:pic>
        <p:nvPicPr>
          <p:cNvPr id="13" name="Picture 4">
            <a:extLst>
              <a:ext uri="{FF2B5EF4-FFF2-40B4-BE49-F238E27FC236}">
                <a16:creationId xmlns:a16="http://schemas.microsoft.com/office/drawing/2014/main" id="{29A80E8C-6F05-F04C-88B5-C1D0EEDABE26}"/>
              </a:ext>
            </a:extLst>
          </p:cNvPr>
          <p:cNvPicPr>
            <a:picLocks noChangeAspect="1"/>
          </p:cNvPicPr>
          <p:nvPr/>
        </p:nvPicPr>
        <p:blipFill rotWithShape="1">
          <a:blip r:embed="rId2"/>
          <a:srcRect t="66129"/>
          <a:stretch/>
        </p:blipFill>
        <p:spPr>
          <a:xfrm>
            <a:off x="3844373" y="1051966"/>
            <a:ext cx="1482639" cy="348678"/>
          </a:xfrm>
          <a:prstGeom prst="rect">
            <a:avLst/>
          </a:prstGeom>
        </p:spPr>
      </p:pic>
      <p:pic>
        <p:nvPicPr>
          <p:cNvPr id="8" name="Grafik 7" descr="Ein Bild, das Zeichnung enthält.&#10;&#10;Automatisch generierte Beschreibung">
            <a:extLst>
              <a:ext uri="{FF2B5EF4-FFF2-40B4-BE49-F238E27FC236}">
                <a16:creationId xmlns:a16="http://schemas.microsoft.com/office/drawing/2014/main" id="{2A0013F1-1454-164C-9D99-9DF63E78AB91}"/>
              </a:ext>
            </a:extLst>
          </p:cNvPr>
          <p:cNvPicPr>
            <a:picLocks noChangeAspect="1"/>
          </p:cNvPicPr>
          <p:nvPr/>
        </p:nvPicPr>
        <p:blipFill rotWithShape="1">
          <a:blip r:embed="rId3">
            <a:extLst>
              <a:ext uri="{28A0092B-C50C-407E-A947-70E740481C1C}">
                <a14:useLocalDpi xmlns:a14="http://schemas.microsoft.com/office/drawing/2010/main" val="0"/>
              </a:ext>
            </a:extLst>
          </a:blip>
          <a:srcRect b="44194"/>
          <a:stretch/>
        </p:blipFill>
        <p:spPr>
          <a:xfrm>
            <a:off x="3871755" y="459126"/>
            <a:ext cx="1455256" cy="592840"/>
          </a:xfrm>
          <a:prstGeom prst="rect">
            <a:avLst/>
          </a:prstGeom>
        </p:spPr>
      </p:pic>
      <p:sp>
        <p:nvSpPr>
          <p:cNvPr id="12" name="Rechteck 11">
            <a:extLst>
              <a:ext uri="{FF2B5EF4-FFF2-40B4-BE49-F238E27FC236}">
                <a16:creationId xmlns:a16="http://schemas.microsoft.com/office/drawing/2014/main" id="{5B56B6F4-3581-A04D-AA05-0EEF583341F7}"/>
              </a:ext>
            </a:extLst>
          </p:cNvPr>
          <p:cNvSpPr/>
          <p:nvPr/>
        </p:nvSpPr>
        <p:spPr>
          <a:xfrm>
            <a:off x="0" y="4447429"/>
            <a:ext cx="9144000" cy="63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94273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000" y="263131"/>
            <a:ext cx="8640000" cy="994172"/>
          </a:xfrm>
        </p:spPr>
        <p:txBody>
          <a:bodyPr/>
          <a:lstStyle/>
          <a:p>
            <a:r>
              <a:rPr lang="de-DE" dirty="0"/>
              <a:t>Mastertitelformat bearbeiten</a:t>
            </a:r>
            <a:br>
              <a:rPr lang="de-DE" dirty="0"/>
            </a:br>
            <a:endParaRPr lang="en-US" dirty="0"/>
          </a:p>
        </p:txBody>
      </p:sp>
      <p:sp>
        <p:nvSpPr>
          <p:cNvPr id="3" name="Content Placeholder 2"/>
          <p:cNvSpPr>
            <a:spLocks noGrp="1"/>
          </p:cNvSpPr>
          <p:nvPr>
            <p:ph idx="1"/>
          </p:nvPr>
        </p:nvSpPr>
        <p:spPr>
          <a:xfrm>
            <a:off x="252000" y="1369220"/>
            <a:ext cx="8640000" cy="3161236"/>
          </a:xfrm>
          <a:prstGeom prst="rect">
            <a:avLst/>
          </a:prstGeom>
        </p:spPr>
        <p:txBody>
          <a:bodyPr/>
          <a:lstStyle/>
          <a:p>
            <a:pPr lvl="0"/>
            <a:r>
              <a:rPr lang="de-DE"/>
              <a:t>Mastertextformat bearbeiten</a:t>
            </a:r>
          </a:p>
        </p:txBody>
      </p:sp>
      <p:sp>
        <p:nvSpPr>
          <p:cNvPr id="5" name="Slide Number Placeholder 5">
            <a:extLst>
              <a:ext uri="{FF2B5EF4-FFF2-40B4-BE49-F238E27FC236}">
                <a16:creationId xmlns:a16="http://schemas.microsoft.com/office/drawing/2014/main" id="{A4BCF094-D9D5-EE4D-983C-38BA1E05F421}"/>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285953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6" name="Textplatzhalter 13">
            <a:extLst>
              <a:ext uri="{FF2B5EF4-FFF2-40B4-BE49-F238E27FC236}">
                <a16:creationId xmlns:a16="http://schemas.microsoft.com/office/drawing/2014/main" id="{DDC3C9A8-DCB9-9D41-B319-07A84431EB67}"/>
              </a:ext>
            </a:extLst>
          </p:cNvPr>
          <p:cNvSpPr>
            <a:spLocks noGrp="1"/>
          </p:cNvSpPr>
          <p:nvPr>
            <p:ph type="body" sz="quarter" idx="21" hasCustomPrompt="1"/>
          </p:nvPr>
        </p:nvSpPr>
        <p:spPr>
          <a:xfrm>
            <a:off x="3558243" y="1363150"/>
            <a:ext cx="2370103" cy="13536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00"/>
            </a:lvl1pPr>
          </a:lstStyle>
          <a:p>
            <a:pPr lvl="0"/>
            <a:r>
              <a:rPr lang="de-DE" dirty="0"/>
              <a:t> </a:t>
            </a:r>
          </a:p>
        </p:txBody>
      </p:sp>
      <p:sp>
        <p:nvSpPr>
          <p:cNvPr id="17" name="Textplatzhalter 13">
            <a:extLst>
              <a:ext uri="{FF2B5EF4-FFF2-40B4-BE49-F238E27FC236}">
                <a16:creationId xmlns:a16="http://schemas.microsoft.com/office/drawing/2014/main" id="{12FBCEDE-67B6-7D49-9E9C-289E528923E6}"/>
              </a:ext>
            </a:extLst>
          </p:cNvPr>
          <p:cNvSpPr>
            <a:spLocks noGrp="1"/>
          </p:cNvSpPr>
          <p:nvPr>
            <p:ph type="body" sz="quarter" idx="22" hasCustomPrompt="1"/>
          </p:nvPr>
        </p:nvSpPr>
        <p:spPr>
          <a:xfrm>
            <a:off x="6550520" y="1363150"/>
            <a:ext cx="2370103" cy="13536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00"/>
            </a:lvl1pPr>
          </a:lstStyle>
          <a:p>
            <a:pPr lvl="0"/>
            <a:r>
              <a:rPr lang="de-DE" dirty="0"/>
              <a:t> </a:t>
            </a:r>
          </a:p>
        </p:txBody>
      </p:sp>
      <p:sp>
        <p:nvSpPr>
          <p:cNvPr id="15" name="Textplatzhalter 13">
            <a:extLst>
              <a:ext uri="{FF2B5EF4-FFF2-40B4-BE49-F238E27FC236}">
                <a16:creationId xmlns:a16="http://schemas.microsoft.com/office/drawing/2014/main" id="{CF91A166-6A2B-9549-91B1-B28C285FFC94}"/>
              </a:ext>
            </a:extLst>
          </p:cNvPr>
          <p:cNvSpPr>
            <a:spLocks noGrp="1"/>
          </p:cNvSpPr>
          <p:nvPr>
            <p:ph type="body" sz="quarter" idx="20" hasCustomPrompt="1"/>
          </p:nvPr>
        </p:nvSpPr>
        <p:spPr>
          <a:xfrm>
            <a:off x="568891" y="1363150"/>
            <a:ext cx="2370103" cy="13536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00"/>
            </a:lvl1pPr>
          </a:lstStyle>
          <a:p>
            <a:pPr lvl="0"/>
            <a:r>
              <a:rPr lang="de-DE" dirty="0"/>
              <a:t> </a:t>
            </a:r>
          </a:p>
        </p:txBody>
      </p:sp>
      <p:sp>
        <p:nvSpPr>
          <p:cNvPr id="2" name="Title 1"/>
          <p:cNvSpPr>
            <a:spLocks noGrp="1"/>
          </p:cNvSpPr>
          <p:nvPr>
            <p:ph type="title" hasCustomPrompt="1"/>
          </p:nvPr>
        </p:nvSpPr>
        <p:spPr>
          <a:xfrm>
            <a:off x="270751" y="263131"/>
            <a:ext cx="8621251" cy="994172"/>
          </a:xfrm>
        </p:spPr>
        <p:txBody>
          <a:bodyPr/>
          <a:lstStyle/>
          <a:p>
            <a:r>
              <a:rPr lang="de-DE" dirty="0"/>
              <a:t>Mastertitelformat bearbeiten</a:t>
            </a:r>
            <a:br>
              <a:rPr lang="de-DE" dirty="0"/>
            </a:br>
            <a:endParaRPr lang="en-US" dirty="0"/>
          </a:p>
        </p:txBody>
      </p:sp>
      <p:sp>
        <p:nvSpPr>
          <p:cNvPr id="9" name="Textplatzhalter 25">
            <a:extLst>
              <a:ext uri="{FF2B5EF4-FFF2-40B4-BE49-F238E27FC236}">
                <a16:creationId xmlns:a16="http://schemas.microsoft.com/office/drawing/2014/main" id="{4BE8F971-78A6-1648-AEDC-B16CB3903690}"/>
              </a:ext>
            </a:extLst>
          </p:cNvPr>
          <p:cNvSpPr>
            <a:spLocks noGrp="1"/>
          </p:cNvSpPr>
          <p:nvPr>
            <p:ph type="body" sz="quarter" idx="17" hasCustomPrompt="1"/>
          </p:nvPr>
        </p:nvSpPr>
        <p:spPr>
          <a:xfrm>
            <a:off x="580097" y="3068714"/>
            <a:ext cx="2331057" cy="1172067"/>
          </a:xfrm>
          <a:prstGeom prst="rect">
            <a:avLst/>
          </a:prstGeom>
        </p:spPr>
        <p:txBody>
          <a:bodyPr>
            <a:normAutofit/>
          </a:bodyPr>
          <a:lstStyle>
            <a:lvl1pPr marL="0" marR="0" indent="0" algn="l" defTabSz="457166" rtl="0" eaLnBrk="1" fontAlgn="auto" latinLnBrk="0" hangingPunct="1">
              <a:lnSpc>
                <a:spcPct val="100000"/>
              </a:lnSpc>
              <a:spcBef>
                <a:spcPct val="20000"/>
              </a:spcBef>
              <a:spcAft>
                <a:spcPts val="0"/>
              </a:spcAft>
              <a:buClrTx/>
              <a:buSzTx/>
              <a:buFont typeface="Arial" pitchFamily="34" charset="0"/>
              <a:buNone/>
              <a:tabLst/>
              <a:defRPr sz="1350"/>
            </a:lvl1pPr>
          </a:lstStyle>
          <a:p>
            <a:pPr lvl="0"/>
            <a:r>
              <a:rPr lang="de-DE" dirty="0"/>
              <a:t>Data Science </a:t>
            </a:r>
            <a:r>
              <a:rPr lang="de-DE" dirty="0" err="1"/>
              <a:t>for</a:t>
            </a:r>
            <a:r>
              <a:rPr lang="de-DE" dirty="0"/>
              <a:t> </a:t>
            </a:r>
            <a:r>
              <a:rPr lang="de-DE" dirty="0" err="1"/>
              <a:t>Good</a:t>
            </a:r>
            <a:endParaRPr lang="de-DE" dirty="0"/>
          </a:p>
          <a:p>
            <a:pPr marL="0" marR="0" lvl="0" indent="0" algn="l" defTabSz="457166" rtl="0" eaLnBrk="1" fontAlgn="auto" latinLnBrk="0" hangingPunct="1">
              <a:lnSpc>
                <a:spcPct val="100000"/>
              </a:lnSpc>
              <a:spcBef>
                <a:spcPct val="20000"/>
              </a:spcBef>
              <a:spcAft>
                <a:spcPts val="0"/>
              </a:spcAft>
              <a:buClrTx/>
              <a:buSzTx/>
              <a:buFont typeface="Arial" pitchFamily="34" charset="0"/>
              <a:buNone/>
              <a:tabLst/>
              <a:defRPr/>
            </a:pPr>
            <a:endParaRPr lang="en-US" sz="1600" b="0" i="0" spc="26" dirty="0">
              <a:solidFill>
                <a:srgbClr val="004A94"/>
              </a:solidFill>
              <a:latin typeface="Roboto"/>
            </a:endParaRPr>
          </a:p>
          <a:p>
            <a:pPr lvl="0"/>
            <a:endParaRPr lang="de-DE" dirty="0"/>
          </a:p>
        </p:txBody>
      </p:sp>
      <p:sp>
        <p:nvSpPr>
          <p:cNvPr id="10" name="Textplatzhalter 25">
            <a:extLst>
              <a:ext uri="{FF2B5EF4-FFF2-40B4-BE49-F238E27FC236}">
                <a16:creationId xmlns:a16="http://schemas.microsoft.com/office/drawing/2014/main" id="{4C88D0A7-BF5B-8D46-B198-7CF6B18FE8AA}"/>
              </a:ext>
            </a:extLst>
          </p:cNvPr>
          <p:cNvSpPr>
            <a:spLocks noGrp="1"/>
          </p:cNvSpPr>
          <p:nvPr>
            <p:ph type="body" sz="quarter" idx="18" hasCustomPrompt="1"/>
          </p:nvPr>
        </p:nvSpPr>
        <p:spPr>
          <a:xfrm>
            <a:off x="3600915" y="3062603"/>
            <a:ext cx="2298401" cy="1178178"/>
          </a:xfrm>
          <a:prstGeom prst="rect">
            <a:avLst/>
          </a:prstGeom>
        </p:spPr>
        <p:txBody>
          <a:bodyPr>
            <a:normAutofit/>
          </a:bodyPr>
          <a:lstStyle>
            <a:lvl1pPr marL="0" indent="0">
              <a:buNone/>
              <a:defRPr sz="1350"/>
            </a:lvl1pPr>
          </a:lstStyle>
          <a:p>
            <a:pPr lvl="0"/>
            <a:r>
              <a:rPr lang="de-DE" dirty="0"/>
              <a:t>Data Science </a:t>
            </a:r>
            <a:r>
              <a:rPr lang="de-DE" dirty="0" err="1"/>
              <a:t>for</a:t>
            </a:r>
            <a:r>
              <a:rPr lang="de-DE" dirty="0"/>
              <a:t> Society</a:t>
            </a:r>
            <a:br>
              <a:rPr lang="de-DE" dirty="0"/>
            </a:br>
            <a:endParaRPr lang="de-DE" sz="1400" dirty="0"/>
          </a:p>
          <a:p>
            <a:pPr lvl="0"/>
            <a:endParaRPr lang="de-DE" dirty="0"/>
          </a:p>
          <a:p>
            <a:pPr lvl="0"/>
            <a:endParaRPr lang="de-DE" dirty="0"/>
          </a:p>
        </p:txBody>
      </p:sp>
      <p:sp>
        <p:nvSpPr>
          <p:cNvPr id="11" name="Textplatzhalter 25">
            <a:extLst>
              <a:ext uri="{FF2B5EF4-FFF2-40B4-BE49-F238E27FC236}">
                <a16:creationId xmlns:a16="http://schemas.microsoft.com/office/drawing/2014/main" id="{346DB19F-D606-E045-99CF-84270FE40C0C}"/>
              </a:ext>
            </a:extLst>
          </p:cNvPr>
          <p:cNvSpPr>
            <a:spLocks noGrp="1"/>
          </p:cNvSpPr>
          <p:nvPr>
            <p:ph type="body" sz="quarter" idx="19" hasCustomPrompt="1"/>
          </p:nvPr>
        </p:nvSpPr>
        <p:spPr>
          <a:xfrm>
            <a:off x="6551815" y="3071112"/>
            <a:ext cx="2351708" cy="1169671"/>
          </a:xfrm>
          <a:prstGeom prst="rect">
            <a:avLst/>
          </a:prstGeom>
        </p:spPr>
        <p:txBody>
          <a:bodyPr>
            <a:normAutofit/>
          </a:bodyPr>
          <a:lstStyle>
            <a:lvl1pPr marL="0" marR="0" indent="0" algn="l" defTabSz="457166" rtl="0" eaLnBrk="1" fontAlgn="auto" latinLnBrk="0" hangingPunct="1">
              <a:lnSpc>
                <a:spcPct val="100000"/>
              </a:lnSpc>
              <a:spcBef>
                <a:spcPct val="20000"/>
              </a:spcBef>
              <a:spcAft>
                <a:spcPts val="0"/>
              </a:spcAft>
              <a:buClrTx/>
              <a:buSzTx/>
              <a:buFont typeface="Arial" pitchFamily="34" charset="0"/>
              <a:buNone/>
              <a:tabLst/>
              <a:defRPr sz="1350"/>
            </a:lvl1pPr>
          </a:lstStyle>
          <a:p>
            <a:pPr lvl="0"/>
            <a:r>
              <a:rPr lang="de-DE" dirty="0"/>
              <a:t>Data Science </a:t>
            </a:r>
            <a:r>
              <a:rPr lang="de-DE" dirty="0" err="1"/>
              <a:t>for</a:t>
            </a:r>
            <a:r>
              <a:rPr lang="de-DE" dirty="0"/>
              <a:t> Tomorrow</a:t>
            </a:r>
          </a:p>
          <a:p>
            <a:pPr lvl="0"/>
            <a:endParaRPr lang="de-DE" dirty="0"/>
          </a:p>
        </p:txBody>
      </p:sp>
      <p:cxnSp>
        <p:nvCxnSpPr>
          <p:cNvPr id="12" name="Gerade Verbindung 11">
            <a:extLst>
              <a:ext uri="{FF2B5EF4-FFF2-40B4-BE49-F238E27FC236}">
                <a16:creationId xmlns:a16="http://schemas.microsoft.com/office/drawing/2014/main" id="{AF3069A2-0458-464B-B7F3-693E61617EFE}"/>
              </a:ext>
            </a:extLst>
          </p:cNvPr>
          <p:cNvCxnSpPr>
            <a:cxnSpLocks/>
          </p:cNvCxnSpPr>
          <p:nvPr/>
        </p:nvCxnSpPr>
        <p:spPr>
          <a:xfrm flipV="1">
            <a:off x="270749" y="1363152"/>
            <a:ext cx="0" cy="287763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4DE375-C01A-F642-A8F3-A228597BE863}"/>
              </a:ext>
            </a:extLst>
          </p:cNvPr>
          <p:cNvCxnSpPr>
            <a:cxnSpLocks/>
          </p:cNvCxnSpPr>
          <p:nvPr/>
        </p:nvCxnSpPr>
        <p:spPr>
          <a:xfrm flipV="1">
            <a:off x="3248618" y="1363151"/>
            <a:ext cx="0" cy="287763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94E1281-6E1F-584B-BBB9-244A92DC9612}"/>
              </a:ext>
            </a:extLst>
          </p:cNvPr>
          <p:cNvCxnSpPr>
            <a:cxnSpLocks/>
          </p:cNvCxnSpPr>
          <p:nvPr/>
        </p:nvCxnSpPr>
        <p:spPr>
          <a:xfrm flipV="1">
            <a:off x="6305385" y="1363151"/>
            <a:ext cx="0" cy="287763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5E59BF8-5897-3D4A-9B76-C2326ABE95B5}"/>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307567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3106" y="263131"/>
            <a:ext cx="8618894" cy="994172"/>
          </a:xfrm>
        </p:spPr>
        <p:txBody>
          <a:bodyPr/>
          <a:lstStyle/>
          <a:p>
            <a:r>
              <a:rPr lang="de-DE" dirty="0"/>
              <a:t>Mastertitelformat bearbeiten</a:t>
            </a:r>
            <a:br>
              <a:rPr lang="de-DE" dirty="0"/>
            </a:br>
            <a:endParaRPr lang="en-US" dirty="0"/>
          </a:p>
        </p:txBody>
      </p:sp>
      <p:sp>
        <p:nvSpPr>
          <p:cNvPr id="3" name="Content Placeholder 2"/>
          <p:cNvSpPr>
            <a:spLocks noGrp="1"/>
          </p:cNvSpPr>
          <p:nvPr>
            <p:ph sz="half" idx="1"/>
          </p:nvPr>
        </p:nvSpPr>
        <p:spPr>
          <a:xfrm>
            <a:off x="273106" y="1365532"/>
            <a:ext cx="4241744" cy="3165989"/>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4629151" y="1365532"/>
            <a:ext cx="4241743" cy="3165989"/>
          </a:xfrm>
          <a:prstGeom prst="rect">
            <a:avLst/>
          </a:prstGeom>
        </p:spPr>
        <p:txBody>
          <a:bodyPr/>
          <a:lstStyle/>
          <a:p>
            <a:pPr lvl="0"/>
            <a:r>
              <a:rPr lang="de-DE"/>
              <a:t>Mastertextformat bearbeiten</a:t>
            </a:r>
          </a:p>
        </p:txBody>
      </p:sp>
      <p:sp>
        <p:nvSpPr>
          <p:cNvPr id="6" name="Slide Number Placeholder 5">
            <a:extLst>
              <a:ext uri="{FF2B5EF4-FFF2-40B4-BE49-F238E27FC236}">
                <a16:creationId xmlns:a16="http://schemas.microsoft.com/office/drawing/2014/main" id="{B8608122-080A-EA41-BB51-21381087E641}"/>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3084753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8" name="Textplatzhalter 13">
            <a:extLst>
              <a:ext uri="{FF2B5EF4-FFF2-40B4-BE49-F238E27FC236}">
                <a16:creationId xmlns:a16="http://schemas.microsoft.com/office/drawing/2014/main" id="{1BA3903E-1028-7E42-BA16-D3CEEA2FAC4B}"/>
              </a:ext>
            </a:extLst>
          </p:cNvPr>
          <p:cNvSpPr>
            <a:spLocks noGrp="1"/>
          </p:cNvSpPr>
          <p:nvPr>
            <p:ph type="body" sz="quarter" idx="20" hasCustomPrompt="1"/>
          </p:nvPr>
        </p:nvSpPr>
        <p:spPr>
          <a:xfrm>
            <a:off x="267038" y="1365531"/>
            <a:ext cx="4304963" cy="3165989"/>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00"/>
            </a:lvl1pPr>
          </a:lstStyle>
          <a:p>
            <a:pPr lvl="0"/>
            <a:r>
              <a:rPr lang="de-DE" dirty="0"/>
              <a:t> </a:t>
            </a:r>
          </a:p>
        </p:txBody>
      </p:sp>
      <p:sp>
        <p:nvSpPr>
          <p:cNvPr id="2" name="Title 1"/>
          <p:cNvSpPr>
            <a:spLocks noGrp="1"/>
          </p:cNvSpPr>
          <p:nvPr>
            <p:ph type="title" hasCustomPrompt="1"/>
          </p:nvPr>
        </p:nvSpPr>
        <p:spPr>
          <a:xfrm>
            <a:off x="267038" y="263131"/>
            <a:ext cx="8624963" cy="994172"/>
          </a:xfrm>
        </p:spPr>
        <p:txBody>
          <a:bodyPr/>
          <a:lstStyle/>
          <a:p>
            <a:r>
              <a:rPr lang="de-DE" dirty="0"/>
              <a:t>Mastertitelformat bearbeiten</a:t>
            </a:r>
            <a:br>
              <a:rPr lang="de-DE" dirty="0"/>
            </a:br>
            <a:endParaRPr lang="en-US" dirty="0"/>
          </a:p>
        </p:txBody>
      </p:sp>
      <p:sp>
        <p:nvSpPr>
          <p:cNvPr id="4" name="Content Placeholder 3"/>
          <p:cNvSpPr>
            <a:spLocks noGrp="1"/>
          </p:cNvSpPr>
          <p:nvPr>
            <p:ph sz="half" idx="2"/>
          </p:nvPr>
        </p:nvSpPr>
        <p:spPr>
          <a:xfrm>
            <a:off x="4629150" y="1365532"/>
            <a:ext cx="4262850" cy="3165989"/>
          </a:xfrm>
          <a:prstGeom prst="rect">
            <a:avLst/>
          </a:prstGeom>
        </p:spPr>
        <p:txBody>
          <a:bodyPr/>
          <a:lstStyle/>
          <a:p>
            <a:pPr lvl="0"/>
            <a:r>
              <a:rPr lang="de-DE"/>
              <a:t>Mastertextformat bearbeiten</a:t>
            </a:r>
          </a:p>
        </p:txBody>
      </p:sp>
      <p:sp>
        <p:nvSpPr>
          <p:cNvPr id="7" name="Slide Number Placeholder 5">
            <a:extLst>
              <a:ext uri="{FF2B5EF4-FFF2-40B4-BE49-F238E27FC236}">
                <a16:creationId xmlns:a16="http://schemas.microsoft.com/office/drawing/2014/main" id="{9EFA4450-B54B-4F40-9DB8-175A294FEB55}"/>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402636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4" name="Slide Number Placeholder 5">
            <a:extLst>
              <a:ext uri="{FF2B5EF4-FFF2-40B4-BE49-F238E27FC236}">
                <a16:creationId xmlns:a16="http://schemas.microsoft.com/office/drawing/2014/main" id="{99B02422-7427-4E41-A3D9-B5B9DC0BC2A3}"/>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868643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E58F249-601F-8143-91C2-7E5CC5EDFDE3}"/>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1075343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D9862CB-012B-0F4F-80CE-EFF41B467106}"/>
              </a:ext>
            </a:extLst>
          </p:cNvPr>
          <p:cNvSpPr/>
          <p:nvPr/>
        </p:nvSpPr>
        <p:spPr>
          <a:xfrm>
            <a:off x="0" y="4533562"/>
            <a:ext cx="9144000" cy="609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013"/>
          </a:p>
        </p:txBody>
      </p:sp>
      <p:sp>
        <p:nvSpPr>
          <p:cNvPr id="6" name="Textplatzhalter 13">
            <a:extLst>
              <a:ext uri="{FF2B5EF4-FFF2-40B4-BE49-F238E27FC236}">
                <a16:creationId xmlns:a16="http://schemas.microsoft.com/office/drawing/2014/main" id="{97106E85-F76B-4A4A-A3BC-838F6D00E9CA}"/>
              </a:ext>
            </a:extLst>
          </p:cNvPr>
          <p:cNvSpPr>
            <a:spLocks noGrp="1"/>
          </p:cNvSpPr>
          <p:nvPr>
            <p:ph type="body" sz="quarter" idx="20" hasCustomPrompt="1"/>
          </p:nvPr>
        </p:nvSpPr>
        <p:spPr>
          <a:xfrm>
            <a:off x="0" y="0"/>
            <a:ext cx="9144000" cy="5143500"/>
          </a:xfrm>
          <a:gradFill flip="none" rotWithShape="1">
            <a:gsLst>
              <a:gs pos="0">
                <a:srgbClr val="3863A2">
                  <a:lumMod val="100000"/>
                  <a:alpha val="30000"/>
                </a:srgbClr>
              </a:gs>
              <a:gs pos="98000">
                <a:srgbClr val="F04451">
                  <a:alpha val="30000"/>
                </a:srgbClr>
              </a:gs>
            </a:gsLst>
            <a:lin ang="10800000" scaled="1"/>
            <a:tileRect/>
          </a:gradFill>
        </p:spPr>
        <p:txBody>
          <a:bodyPr>
            <a:normAutofit/>
          </a:bodyPr>
          <a:lstStyle>
            <a:lvl1pPr marL="0" indent="0">
              <a:buNone/>
              <a:defRPr sz="100"/>
            </a:lvl1pPr>
          </a:lstStyle>
          <a:p>
            <a:pPr lvl="0"/>
            <a:r>
              <a:rPr lang="de-DE" dirty="0"/>
              <a:t> </a:t>
            </a:r>
          </a:p>
        </p:txBody>
      </p:sp>
    </p:spTree>
    <p:extLst>
      <p:ext uri="{BB962C8B-B14F-4D97-AF65-F5344CB8AC3E}">
        <p14:creationId xmlns:p14="http://schemas.microsoft.com/office/powerpoint/2010/main" val="3149195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enutzerdefiniertes Layout">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D34B08E-6551-1A4A-A01E-6D8F2DD3E440}"/>
              </a:ext>
            </a:extLst>
          </p:cNvPr>
          <p:cNvSpPr/>
          <p:nvPr/>
        </p:nvSpPr>
        <p:spPr>
          <a:xfrm>
            <a:off x="218485" y="4612461"/>
            <a:ext cx="8698938" cy="531040"/>
          </a:xfrm>
          <a:prstGeom prst="rect">
            <a:avLst/>
          </a:prstGeom>
          <a:solidFill>
            <a:srgbClr val="213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890498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nal Slide">
    <p:bg>
      <p:bgPr>
        <a:blipFill>
          <a:blip r:embed="rId2"/>
          <a:stretch>
            <a:fillRect/>
          </a:stretch>
        </a:blipFill>
        <a:effectLst/>
      </p:bgPr>
    </p:bg>
    <p:spTree>
      <p:nvGrpSpPr>
        <p:cNvPr id="1" name=""/>
        <p:cNvGrpSpPr/>
        <p:nvPr/>
      </p:nvGrpSpPr>
      <p:grpSpPr>
        <a:xfrm>
          <a:off x="0" y="0"/>
          <a:ext cx="0" cy="0"/>
          <a:chOff x="0" y="0"/>
          <a:chExt cx="0" cy="0"/>
        </a:xfrm>
      </p:grpSpPr>
      <p:sp>
        <p:nvSpPr>
          <p:cNvPr id="18" name="Textplatzhalter 18">
            <a:extLst>
              <a:ext uri="{FF2B5EF4-FFF2-40B4-BE49-F238E27FC236}">
                <a16:creationId xmlns:a16="http://schemas.microsoft.com/office/drawing/2014/main" id="{52CF415E-F1F2-D04F-8FF3-26D3EE911B8A}"/>
              </a:ext>
            </a:extLst>
          </p:cNvPr>
          <p:cNvSpPr>
            <a:spLocks noGrp="1"/>
          </p:cNvSpPr>
          <p:nvPr>
            <p:ph type="body" sz="quarter" idx="13" hasCustomPrompt="1"/>
          </p:nvPr>
        </p:nvSpPr>
        <p:spPr>
          <a:xfrm>
            <a:off x="-1" y="0"/>
            <a:ext cx="9144001" cy="51435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00"/>
            </a:lvl1pPr>
          </a:lstStyle>
          <a:p>
            <a:pPr lvl="0"/>
            <a:r>
              <a:rPr lang="de-DE" dirty="0"/>
              <a:t> </a:t>
            </a:r>
          </a:p>
        </p:txBody>
      </p:sp>
      <p:sp>
        <p:nvSpPr>
          <p:cNvPr id="12" name="Abgerundetes Rechteck 11">
            <a:extLst>
              <a:ext uri="{FF2B5EF4-FFF2-40B4-BE49-F238E27FC236}">
                <a16:creationId xmlns:a16="http://schemas.microsoft.com/office/drawing/2014/main" id="{0E19F570-0771-2C42-A745-078AF3C548C9}"/>
              </a:ext>
            </a:extLst>
          </p:cNvPr>
          <p:cNvSpPr/>
          <p:nvPr/>
        </p:nvSpPr>
        <p:spPr>
          <a:xfrm>
            <a:off x="4606470" y="3358858"/>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nvGrpSpPr>
          <p:cNvPr id="3" name="Gruppieren 2">
            <a:extLst>
              <a:ext uri="{FF2B5EF4-FFF2-40B4-BE49-F238E27FC236}">
                <a16:creationId xmlns:a16="http://schemas.microsoft.com/office/drawing/2014/main" id="{C50F1296-8067-F742-B86D-B0E11220C1C0}"/>
              </a:ext>
            </a:extLst>
          </p:cNvPr>
          <p:cNvGrpSpPr/>
          <p:nvPr/>
        </p:nvGrpSpPr>
        <p:grpSpPr>
          <a:xfrm>
            <a:off x="4554795" y="733638"/>
            <a:ext cx="4379303" cy="3676224"/>
            <a:chOff x="4554794" y="742950"/>
            <a:chExt cx="4379303" cy="3676224"/>
          </a:xfrm>
        </p:grpSpPr>
        <p:sp>
          <p:nvSpPr>
            <p:cNvPr id="11" name="Abgerundetes Rechteck 10">
              <a:extLst>
                <a:ext uri="{FF2B5EF4-FFF2-40B4-BE49-F238E27FC236}">
                  <a16:creationId xmlns:a16="http://schemas.microsoft.com/office/drawing/2014/main" id="{F899A5AB-CDD7-2A46-9151-62C7555B3706}"/>
                </a:ext>
              </a:extLst>
            </p:cNvPr>
            <p:cNvSpPr/>
            <p:nvPr/>
          </p:nvSpPr>
          <p:spPr>
            <a:xfrm>
              <a:off x="4607192" y="205556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Abgerundetes Rechteck 1">
              <a:extLst>
                <a:ext uri="{FF2B5EF4-FFF2-40B4-BE49-F238E27FC236}">
                  <a16:creationId xmlns:a16="http://schemas.microsoft.com/office/drawing/2014/main" id="{8D39BA16-7C26-EA40-A708-68078A2AE7E1}"/>
                </a:ext>
              </a:extLst>
            </p:cNvPr>
            <p:cNvSpPr/>
            <p:nvPr/>
          </p:nvSpPr>
          <p:spPr>
            <a:xfrm>
              <a:off x="4572000" y="74295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pic>
          <p:nvPicPr>
            <p:cNvPr id="21" name="Picture 3">
              <a:extLst>
                <a:ext uri="{FF2B5EF4-FFF2-40B4-BE49-F238E27FC236}">
                  <a16:creationId xmlns:a16="http://schemas.microsoft.com/office/drawing/2014/main" id="{8BDCF83C-C6D5-4D47-8A06-724F0C37FEFF}"/>
                </a:ext>
              </a:extLst>
            </p:cNvPr>
            <p:cNvPicPr>
              <a:picLocks noChangeAspect="1"/>
            </p:cNvPicPr>
            <p:nvPr/>
          </p:nvPicPr>
          <p:blipFill>
            <a:blip r:embed="rId3">
              <a:grayscl/>
            </a:blip>
            <a:srcRect/>
            <a:stretch>
              <a:fillRect/>
            </a:stretch>
          </p:blipFill>
          <p:spPr>
            <a:xfrm>
              <a:off x="4649722" y="1133731"/>
              <a:ext cx="660760" cy="535216"/>
            </a:xfrm>
            <a:prstGeom prst="rect">
              <a:avLst/>
            </a:prstGeom>
          </p:spPr>
        </p:pic>
        <p:pic>
          <p:nvPicPr>
            <p:cNvPr id="31" name="Picture 5">
              <a:extLst>
                <a:ext uri="{FF2B5EF4-FFF2-40B4-BE49-F238E27FC236}">
                  <a16:creationId xmlns:a16="http://schemas.microsoft.com/office/drawing/2014/main" id="{D56B145A-A905-3548-95A0-F25FEB0C6548}"/>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Effect>
                        <a14:sharpenSoften amount="25000"/>
                      </a14:imgEffect>
                    </a14:imgLayer>
                  </a14:imgProps>
                </a:ext>
              </a:extLst>
            </a:blip>
            <a:srcRect/>
            <a:stretch>
              <a:fillRect/>
            </a:stretch>
          </p:blipFill>
          <p:spPr>
            <a:xfrm>
              <a:off x="4607192" y="2370338"/>
              <a:ext cx="745819" cy="745819"/>
            </a:xfrm>
            <a:prstGeom prst="rect">
              <a:avLst/>
            </a:prstGeom>
            <a:noFill/>
          </p:spPr>
        </p:pic>
        <p:sp>
          <p:nvSpPr>
            <p:cNvPr id="7" name="Textfeld 6">
              <a:extLst>
                <a:ext uri="{FF2B5EF4-FFF2-40B4-BE49-F238E27FC236}">
                  <a16:creationId xmlns:a16="http://schemas.microsoft.com/office/drawing/2014/main" id="{E4179F6D-887B-654C-8B97-4F2FBDFAD3D5}"/>
                </a:ext>
              </a:extLst>
            </p:cNvPr>
            <p:cNvSpPr txBox="1"/>
            <p:nvPr/>
          </p:nvSpPr>
          <p:spPr>
            <a:xfrm>
              <a:off x="5465461" y="937590"/>
              <a:ext cx="3394144" cy="923330"/>
            </a:xfrm>
            <a:prstGeom prst="rect">
              <a:avLst/>
            </a:prstGeom>
            <a:noFill/>
          </p:spPr>
          <p:txBody>
            <a:bodyPr wrap="square" rtlCol="0">
              <a:spAutoFit/>
            </a:bodyPr>
            <a:lstStyle/>
            <a:p>
              <a:r>
                <a:rPr lang="de-DE" sz="1800" b="0" i="0" dirty="0" err="1">
                  <a:solidFill>
                    <a:schemeClr val="bg1"/>
                  </a:solidFill>
                  <a:latin typeface="Roboto Light" panose="02000000000000000000" pitchFamily="2" charset="0"/>
                  <a:ea typeface="Roboto Light" panose="02000000000000000000" pitchFamily="2" charset="0"/>
                </a:rPr>
                <a:t>For</a:t>
              </a:r>
              <a:r>
                <a:rPr lang="de-DE" sz="1800" b="0" i="0" dirty="0">
                  <a:solidFill>
                    <a:schemeClr val="bg1"/>
                  </a:solidFill>
                  <a:latin typeface="Roboto Light" panose="02000000000000000000" pitchFamily="2" charset="0"/>
                  <a:ea typeface="Roboto Light" panose="02000000000000000000" pitchFamily="2" charset="0"/>
                </a:rPr>
                <a:t> instant </a:t>
              </a:r>
              <a:r>
                <a:rPr lang="de-DE" sz="1800" b="0" i="0" dirty="0" err="1">
                  <a:solidFill>
                    <a:schemeClr val="bg1"/>
                  </a:solidFill>
                  <a:latin typeface="Roboto Light" panose="02000000000000000000" pitchFamily="2" charset="0"/>
                  <a:ea typeface="Roboto Light" panose="02000000000000000000" pitchFamily="2" charset="0"/>
                </a:rPr>
                <a:t>updates</a:t>
              </a:r>
              <a:r>
                <a:rPr lang="de-DE" sz="1800" b="0" i="0" dirty="0">
                  <a:solidFill>
                    <a:schemeClr val="bg1"/>
                  </a:solidFill>
                  <a:latin typeface="Roboto Light" panose="02000000000000000000" pitchFamily="2" charset="0"/>
                  <a:ea typeface="Roboto Light" panose="02000000000000000000" pitchFamily="2" charset="0"/>
                </a:rPr>
                <a:t> on </a:t>
              </a:r>
              <a:r>
                <a:rPr lang="de-DE" sz="1800" b="0" i="0" dirty="0" err="1">
                  <a:solidFill>
                    <a:schemeClr val="bg1"/>
                  </a:solidFill>
                  <a:latin typeface="Roboto Light" panose="02000000000000000000" pitchFamily="2" charset="0"/>
                  <a:ea typeface="Roboto Light" panose="02000000000000000000" pitchFamily="2" charset="0"/>
                </a:rPr>
                <a:t>our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work</a:t>
              </a:r>
              <a:r>
                <a:rPr lang="de-DE" sz="1800" b="0" i="0" dirty="0">
                  <a:solidFill>
                    <a:schemeClr val="bg1"/>
                  </a:solidFill>
                  <a:latin typeface="Roboto Light" panose="02000000000000000000" pitchFamily="2" charset="0"/>
                  <a:ea typeface="Roboto Light" panose="02000000000000000000" pitchFamily="2" charset="0"/>
                </a:rPr>
                <a:t> follow </a:t>
              </a:r>
              <a:r>
                <a:rPr lang="de-DE" sz="1800" b="0" i="0" dirty="0" err="1">
                  <a:solidFill>
                    <a:schemeClr val="bg1"/>
                  </a:solidFill>
                  <a:latin typeface="Roboto Light" panose="02000000000000000000" pitchFamily="2" charset="0"/>
                  <a:ea typeface="Roboto Light" panose="02000000000000000000" pitchFamily="2" charset="0"/>
                </a:rPr>
                <a:t>us</a:t>
              </a:r>
              <a:r>
                <a:rPr lang="de-DE" sz="1800" b="0" i="0" dirty="0">
                  <a:solidFill>
                    <a:schemeClr val="bg1"/>
                  </a:solidFill>
                  <a:latin typeface="Roboto Light" panose="02000000000000000000" pitchFamily="2" charset="0"/>
                  <a:ea typeface="Roboto Light" panose="02000000000000000000" pitchFamily="2" charset="0"/>
                </a:rPr>
                <a:t> on Twitter</a:t>
              </a:r>
            </a:p>
            <a:p>
              <a:r>
                <a:rPr lang="de-DE" sz="1800" b="0" i="0" dirty="0">
                  <a:solidFill>
                    <a:schemeClr val="bg1"/>
                  </a:solidFill>
                  <a:latin typeface="Roboto Light" panose="02000000000000000000" pitchFamily="2" charset="0"/>
                  <a:ea typeface="Roboto Light" panose="02000000000000000000" pitchFamily="2" charset="0"/>
                </a:rPr>
                <a:t>@</a:t>
              </a:r>
              <a:r>
                <a:rPr lang="de-DE" sz="1800" b="0" i="0" dirty="0" err="1">
                  <a:solidFill>
                    <a:schemeClr val="bg1"/>
                  </a:solidFill>
                  <a:latin typeface="Roboto Light" panose="02000000000000000000" pitchFamily="2" charset="0"/>
                  <a:ea typeface="Roboto Light" panose="02000000000000000000" pitchFamily="2" charset="0"/>
                </a:rPr>
                <a:t>CorrelAid</a:t>
              </a:r>
              <a:endParaRPr lang="de-DE" sz="1800" b="0" i="0" dirty="0">
                <a:solidFill>
                  <a:schemeClr val="bg1"/>
                </a:solidFill>
                <a:latin typeface="Roboto Light" panose="02000000000000000000" pitchFamily="2" charset="0"/>
                <a:ea typeface="Roboto Light" panose="02000000000000000000" pitchFamily="2" charset="0"/>
              </a:endParaRPr>
            </a:p>
          </p:txBody>
        </p:sp>
        <p:sp>
          <p:nvSpPr>
            <p:cNvPr id="8" name="Textfeld 7">
              <a:extLst>
                <a:ext uri="{FF2B5EF4-FFF2-40B4-BE49-F238E27FC236}">
                  <a16:creationId xmlns:a16="http://schemas.microsoft.com/office/drawing/2014/main" id="{0BF66B0A-A665-F442-93FD-D6378618C9A2}"/>
                </a:ext>
              </a:extLst>
            </p:cNvPr>
            <p:cNvSpPr txBox="1"/>
            <p:nvPr/>
          </p:nvSpPr>
          <p:spPr>
            <a:xfrm>
              <a:off x="5483455" y="2241309"/>
              <a:ext cx="3394143" cy="923330"/>
            </a:xfrm>
            <a:prstGeom prst="rect">
              <a:avLst/>
            </a:prstGeom>
            <a:noFill/>
          </p:spPr>
          <p:txBody>
            <a:bodyPr wrap="square" rtlCol="0">
              <a:spAutoFit/>
            </a:bodyPr>
            <a:lstStyle/>
            <a:p>
              <a:r>
                <a:rPr lang="de-DE" sz="1800" b="0" i="0" dirty="0" err="1">
                  <a:solidFill>
                    <a:schemeClr val="bg1"/>
                  </a:solidFill>
                  <a:latin typeface="Roboto Light" panose="02000000000000000000" pitchFamily="2" charset="0"/>
                  <a:ea typeface="Roboto Light" panose="02000000000000000000" pitchFamily="2" charset="0"/>
                </a:rPr>
                <a:t>Receive</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the</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latest</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infos</a:t>
              </a:r>
              <a:r>
                <a:rPr lang="de-DE" sz="1800" b="0" i="0" dirty="0">
                  <a:solidFill>
                    <a:schemeClr val="bg1"/>
                  </a:solidFill>
                  <a:latin typeface="Roboto Light" panose="02000000000000000000" pitchFamily="2" charset="0"/>
                  <a:ea typeface="Roboto Light" panose="02000000000000000000" pitchFamily="2" charset="0"/>
                </a:rPr>
                <a:t> in </a:t>
              </a:r>
              <a:r>
                <a:rPr lang="de-DE" sz="1800" b="0" i="0" dirty="0" err="1">
                  <a:solidFill>
                    <a:schemeClr val="bg1"/>
                  </a:solidFill>
                  <a:latin typeface="Roboto Light" panose="02000000000000000000" pitchFamily="2" charset="0"/>
                  <a:ea typeface="Roboto Light" panose="02000000000000000000" pitchFamily="2" charset="0"/>
                </a:rPr>
                <a:t>our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projects</a:t>
              </a:r>
              <a:r>
                <a:rPr lang="de-DE" sz="1800" b="0" i="0" dirty="0">
                  <a:solidFill>
                    <a:schemeClr val="bg1"/>
                  </a:solidFill>
                  <a:latin typeface="Roboto Light" panose="02000000000000000000" pitchFamily="2" charset="0"/>
                  <a:ea typeface="Roboto Light" panose="02000000000000000000" pitchFamily="2" charset="0"/>
                </a:rPr>
                <a:t> via Facebook @</a:t>
              </a:r>
              <a:r>
                <a:rPr lang="de-DE" sz="1800" b="0" i="0" dirty="0" err="1">
                  <a:solidFill>
                    <a:schemeClr val="bg1"/>
                  </a:solidFill>
                  <a:latin typeface="Roboto Light" panose="02000000000000000000" pitchFamily="2" charset="0"/>
                  <a:ea typeface="Roboto Light" panose="02000000000000000000" pitchFamily="2" charset="0"/>
                </a:rPr>
                <a:t>WeAreCorrelAid</a:t>
              </a:r>
              <a:endParaRPr lang="de-DE" sz="1800" b="0" i="0" dirty="0">
                <a:solidFill>
                  <a:schemeClr val="bg1"/>
                </a:solidFill>
                <a:latin typeface="Roboto Light" panose="02000000000000000000" pitchFamily="2" charset="0"/>
                <a:ea typeface="Roboto Light" panose="02000000000000000000" pitchFamily="2" charset="0"/>
              </a:endParaRPr>
            </a:p>
          </p:txBody>
        </p:sp>
        <p:pic>
          <p:nvPicPr>
            <p:cNvPr id="13" name="Picture 7">
              <a:extLst>
                <a:ext uri="{FF2B5EF4-FFF2-40B4-BE49-F238E27FC236}">
                  <a16:creationId xmlns:a16="http://schemas.microsoft.com/office/drawing/2014/main" id="{37F29EA4-E29B-3C46-86CA-3D11169F3E1B}"/>
                </a:ext>
              </a:extLst>
            </p:cNvPr>
            <p:cNvPicPr>
              <a:picLocks noChangeAspect="1"/>
            </p:cNvPicPr>
            <p:nvPr/>
          </p:nvPicPr>
          <p:blipFill>
            <a:blip r:embed="rId6"/>
            <a:srcRect/>
            <a:stretch>
              <a:fillRect/>
            </a:stretch>
          </p:blipFill>
          <p:spPr>
            <a:xfrm>
              <a:off x="4554794" y="3602973"/>
              <a:ext cx="816201" cy="816201"/>
            </a:xfrm>
            <a:prstGeom prst="rect">
              <a:avLst/>
            </a:prstGeom>
          </p:spPr>
        </p:pic>
        <p:sp>
          <p:nvSpPr>
            <p:cNvPr id="10" name="Rechteck 9">
              <a:extLst>
                <a:ext uri="{FF2B5EF4-FFF2-40B4-BE49-F238E27FC236}">
                  <a16:creationId xmlns:a16="http://schemas.microsoft.com/office/drawing/2014/main" id="{B4AF3722-5EBA-E14F-8A85-9FA2D936311B}"/>
                </a:ext>
              </a:extLst>
            </p:cNvPr>
            <p:cNvSpPr/>
            <p:nvPr/>
          </p:nvSpPr>
          <p:spPr>
            <a:xfrm>
              <a:off x="5539953" y="3687907"/>
              <a:ext cx="3394144" cy="646331"/>
            </a:xfrm>
            <a:prstGeom prst="rect">
              <a:avLst/>
            </a:prstGeom>
          </p:spPr>
          <p:txBody>
            <a:bodyPr wrap="square">
              <a:spAutoFit/>
            </a:bodyPr>
            <a:lstStyle/>
            <a:p>
              <a:r>
                <a:rPr lang="de-DE" sz="1800" b="0" i="0" dirty="0" err="1">
                  <a:solidFill>
                    <a:schemeClr val="bg1"/>
                  </a:solidFill>
                  <a:latin typeface="Roboto Light" panose="02000000000000000000" pitchFamily="2" charset="0"/>
                  <a:ea typeface="Roboto Light" panose="02000000000000000000" pitchFamily="2" charset="0"/>
                </a:rPr>
                <a:t>Sign</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up</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for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our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mailing</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list</a:t>
              </a:r>
              <a:r>
                <a:rPr lang="de-DE" sz="1800" b="0" i="0" dirty="0">
                  <a:solidFill>
                    <a:schemeClr val="bg1"/>
                  </a:solidFill>
                  <a:latin typeface="Roboto Light" panose="02000000000000000000" pitchFamily="2" charset="0"/>
                  <a:ea typeface="Roboto Light" panose="02000000000000000000" pitchFamily="2" charset="0"/>
                </a:rPr>
                <a:t> on</a:t>
              </a:r>
              <a:br>
                <a:rPr lang="de-DE" sz="1800" b="0" i="0" dirty="0">
                  <a:solidFill>
                    <a:schemeClr val="bg1"/>
                  </a:solidFill>
                  <a:latin typeface="Roboto Light" panose="02000000000000000000" pitchFamily="2" charset="0"/>
                  <a:ea typeface="Roboto Light" panose="02000000000000000000" pitchFamily="2" charset="0"/>
                </a:rPr>
              </a:br>
              <a:r>
                <a:rPr lang="de-DE" sz="1800" b="0" i="0" dirty="0" err="1">
                  <a:solidFill>
                    <a:schemeClr val="bg1"/>
                  </a:solidFill>
                  <a:latin typeface="Roboto Light" panose="02000000000000000000" pitchFamily="2" charset="0"/>
                  <a:ea typeface="Roboto Light" panose="02000000000000000000" pitchFamily="2" charset="0"/>
                </a:rPr>
                <a:t>wwww.correlaid.org</a:t>
              </a:r>
              <a:endParaRPr lang="de-DE" sz="1800" b="0" i="0" dirty="0">
                <a:solidFill>
                  <a:schemeClr val="bg1"/>
                </a:solidFill>
                <a:latin typeface="Roboto Light" panose="02000000000000000000" pitchFamily="2" charset="0"/>
                <a:ea typeface="Roboto Light" panose="02000000000000000000" pitchFamily="2" charset="0"/>
              </a:endParaRPr>
            </a:p>
          </p:txBody>
        </p:sp>
      </p:grpSp>
      <p:pic>
        <p:nvPicPr>
          <p:cNvPr id="15" name="Picture 12">
            <a:extLst>
              <a:ext uri="{FF2B5EF4-FFF2-40B4-BE49-F238E27FC236}">
                <a16:creationId xmlns:a16="http://schemas.microsoft.com/office/drawing/2014/main" id="{3092BD07-BC79-C94B-8083-EA3457BC44AC}"/>
              </a:ext>
            </a:extLst>
          </p:cNvPr>
          <p:cNvPicPr>
            <a:picLocks noChangeAspect="1"/>
          </p:cNvPicPr>
          <p:nvPr/>
        </p:nvPicPr>
        <p:blipFill>
          <a:blip r:embed="rId7"/>
          <a:srcRect/>
          <a:stretch>
            <a:fillRect/>
          </a:stretch>
        </p:blipFill>
        <p:spPr>
          <a:xfrm>
            <a:off x="531598" y="1563681"/>
            <a:ext cx="3251840" cy="2016140"/>
          </a:xfrm>
          <a:prstGeom prst="rect">
            <a:avLst/>
          </a:prstGeom>
        </p:spPr>
      </p:pic>
    </p:spTree>
    <p:extLst>
      <p:ext uri="{BB962C8B-B14F-4D97-AF65-F5344CB8AC3E}">
        <p14:creationId xmlns:p14="http://schemas.microsoft.com/office/powerpoint/2010/main" val="3321579931"/>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000" y="263131"/>
            <a:ext cx="8640000" cy="994172"/>
          </a:xfrm>
        </p:spPr>
        <p:txBody>
          <a:bodyPr/>
          <a:lstStyle/>
          <a:p>
            <a:r>
              <a:rPr lang="de-DE" dirty="0"/>
              <a:t>Mastertitelformat bearbeiten</a:t>
            </a:r>
            <a:br>
              <a:rPr lang="de-DE" dirty="0"/>
            </a:br>
            <a:endParaRPr lang="en-US" dirty="0"/>
          </a:p>
        </p:txBody>
      </p:sp>
      <p:sp>
        <p:nvSpPr>
          <p:cNvPr id="3" name="Content Placeholder 2"/>
          <p:cNvSpPr>
            <a:spLocks noGrp="1"/>
          </p:cNvSpPr>
          <p:nvPr>
            <p:ph idx="1"/>
          </p:nvPr>
        </p:nvSpPr>
        <p:spPr>
          <a:xfrm>
            <a:off x="252000" y="1369220"/>
            <a:ext cx="8640000" cy="3161236"/>
          </a:xfrm>
          <a:prstGeom prst="rect">
            <a:avLst/>
          </a:prstGeom>
        </p:spPr>
        <p:txBody>
          <a:bodyPr/>
          <a:lstStyle/>
          <a:p>
            <a:pPr lvl="0"/>
            <a:r>
              <a:rPr lang="de-DE"/>
              <a:t>Mastertextformat bearbeiten</a:t>
            </a:r>
          </a:p>
        </p:txBody>
      </p:sp>
      <p:sp>
        <p:nvSpPr>
          <p:cNvPr id="5" name="Slide Number Placeholder 5">
            <a:extLst>
              <a:ext uri="{FF2B5EF4-FFF2-40B4-BE49-F238E27FC236}">
                <a16:creationId xmlns:a16="http://schemas.microsoft.com/office/drawing/2014/main" id="{A4BCF094-D9D5-EE4D-983C-38BA1E05F421}"/>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2985823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Final Slide">
    <p:bg>
      <p:bgPr>
        <a:blipFill>
          <a:blip r:embed="rId2"/>
          <a:stretch>
            <a:fillRect/>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89E3CFF-5D8A-6A4D-9FA4-B063AFAF3923}"/>
              </a:ext>
            </a:extLst>
          </p:cNvPr>
          <p:cNvSpPr/>
          <p:nvPr/>
        </p:nvSpPr>
        <p:spPr>
          <a:xfrm>
            <a:off x="1205681" y="915937"/>
            <a:ext cx="6732639" cy="331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platzhalter 18">
            <a:extLst>
              <a:ext uri="{FF2B5EF4-FFF2-40B4-BE49-F238E27FC236}">
                <a16:creationId xmlns:a16="http://schemas.microsoft.com/office/drawing/2014/main" id="{52CF415E-F1F2-D04F-8FF3-26D3EE911B8A}"/>
              </a:ext>
            </a:extLst>
          </p:cNvPr>
          <p:cNvSpPr>
            <a:spLocks noGrp="1"/>
          </p:cNvSpPr>
          <p:nvPr>
            <p:ph type="body" sz="quarter" idx="13" hasCustomPrompt="1"/>
          </p:nvPr>
        </p:nvSpPr>
        <p:spPr>
          <a:xfrm>
            <a:off x="-1" y="0"/>
            <a:ext cx="9144001" cy="51435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00"/>
            </a:lvl1pPr>
          </a:lstStyle>
          <a:p>
            <a:pPr lvl="0"/>
            <a:r>
              <a:rPr lang="de-DE" dirty="0"/>
              <a:t> </a:t>
            </a:r>
          </a:p>
        </p:txBody>
      </p:sp>
      <p:sp>
        <p:nvSpPr>
          <p:cNvPr id="16" name="Content Placeholder 3">
            <a:extLst>
              <a:ext uri="{FF2B5EF4-FFF2-40B4-BE49-F238E27FC236}">
                <a16:creationId xmlns:a16="http://schemas.microsoft.com/office/drawing/2014/main" id="{0F5A8BAE-B1A9-A943-AC89-9EACB474F998}"/>
              </a:ext>
            </a:extLst>
          </p:cNvPr>
          <p:cNvSpPr>
            <a:spLocks noGrp="1"/>
          </p:cNvSpPr>
          <p:nvPr>
            <p:ph sz="half" idx="2"/>
          </p:nvPr>
        </p:nvSpPr>
        <p:spPr>
          <a:xfrm>
            <a:off x="1205681" y="2074607"/>
            <a:ext cx="6732639" cy="2152957"/>
          </a:xfrm>
          <a:prstGeom prst="rect">
            <a:avLst/>
          </a:prstGeom>
        </p:spPr>
        <p:txBody>
          <a:bodyPr/>
          <a:lstStyle>
            <a:lvl1pPr marL="0" indent="0" algn="ctr">
              <a:buFont typeface="Symbol" pitchFamily="2" charset="2"/>
              <a:buNone/>
              <a:defRPr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Mastertextformat bearbeiten</a:t>
            </a:r>
          </a:p>
        </p:txBody>
      </p:sp>
      <p:sp>
        <p:nvSpPr>
          <p:cNvPr id="17" name="Title 1">
            <a:extLst>
              <a:ext uri="{FF2B5EF4-FFF2-40B4-BE49-F238E27FC236}">
                <a16:creationId xmlns:a16="http://schemas.microsoft.com/office/drawing/2014/main" id="{1E64D609-E7FE-574B-BD14-A47ED9BD7178}"/>
              </a:ext>
            </a:extLst>
          </p:cNvPr>
          <p:cNvSpPr>
            <a:spLocks noGrp="1"/>
          </p:cNvSpPr>
          <p:nvPr>
            <p:ph type="ctrTitle"/>
          </p:nvPr>
        </p:nvSpPr>
        <p:spPr>
          <a:xfrm>
            <a:off x="1205679" y="915936"/>
            <a:ext cx="6732640" cy="1158670"/>
          </a:xfrm>
          <a:prstGeom prst="rect">
            <a:avLst/>
          </a:prstGeom>
        </p:spPr>
        <p:txBody>
          <a:bodyPr anchor="ctr"/>
          <a:lstStyle>
            <a:lvl1pPr algn="ctr">
              <a:defRPr sz="3600" b="0" i="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a:lstStyle>
          <a:p>
            <a:r>
              <a:rPr lang="de-DE"/>
              <a:t>Mastertitelformat bearbeiten</a:t>
            </a:r>
            <a:endParaRPr lang="en-US" dirty="0"/>
          </a:p>
        </p:txBody>
      </p:sp>
    </p:spTree>
    <p:extLst>
      <p:ext uri="{BB962C8B-B14F-4D97-AF65-F5344CB8AC3E}">
        <p14:creationId xmlns:p14="http://schemas.microsoft.com/office/powerpoint/2010/main" val="362522701"/>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folie">
    <p:bg>
      <p:bgPr>
        <a:blipFill>
          <a:blip r:embed="rId2"/>
          <a:stretch>
            <a:fillRect/>
          </a:stretch>
        </a:blipFill>
        <a:effectLst/>
      </p:bgPr>
    </p:bg>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21528AF0-51FD-6846-8EC8-13CA06B41BBD}"/>
              </a:ext>
            </a:extLst>
          </p:cNvPr>
          <p:cNvSpPr>
            <a:spLocks noGrp="1"/>
          </p:cNvSpPr>
          <p:nvPr>
            <p:ph type="body" sz="quarter" idx="12" hasCustomPrompt="1"/>
          </p:nvPr>
        </p:nvSpPr>
        <p:spPr>
          <a:xfrm>
            <a:off x="0" y="1"/>
            <a:ext cx="9144000" cy="5143499"/>
          </a:xfrm>
          <a:prstGeom prst="rect">
            <a:avLst/>
          </a:prstGeom>
          <a:blipFill>
            <a:blip r:embed="rId3"/>
            <a:stretch>
              <a:fillRect/>
            </a:stretch>
          </a:blipFill>
        </p:spPr>
        <p:txBody>
          <a:bodyPr>
            <a:normAutofit/>
          </a:bodyPr>
          <a:lstStyle>
            <a:lvl1pPr marL="0" indent="0">
              <a:buNone/>
              <a:defRPr sz="100" baseline="0"/>
            </a:lvl1pPr>
          </a:lstStyle>
          <a:p>
            <a:pPr lvl="0"/>
            <a:r>
              <a:rPr lang="de-DE" dirty="0"/>
              <a:t> </a:t>
            </a:r>
          </a:p>
        </p:txBody>
      </p:sp>
      <p:pic>
        <p:nvPicPr>
          <p:cNvPr id="6" name="Grafik 5" descr="Ein Bild, das Zeichnung enthält.&#10;&#10;Automatisch generierte Beschreibung">
            <a:extLst>
              <a:ext uri="{FF2B5EF4-FFF2-40B4-BE49-F238E27FC236}">
                <a16:creationId xmlns:a16="http://schemas.microsoft.com/office/drawing/2014/main" id="{85AE0B8A-8C46-3347-8A80-D4B527B6C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900" y="597052"/>
            <a:ext cx="5410200" cy="3949394"/>
          </a:xfrm>
          <a:prstGeom prst="rect">
            <a:avLst/>
          </a:prstGeom>
        </p:spPr>
      </p:pic>
    </p:spTree>
    <p:extLst>
      <p:ext uri="{BB962C8B-B14F-4D97-AF65-F5344CB8AC3E}">
        <p14:creationId xmlns:p14="http://schemas.microsoft.com/office/powerpoint/2010/main" val="2398601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Final Slide">
    <p:bg>
      <p:bgPr>
        <a:blipFill>
          <a:blip r:embed="rId2"/>
          <a:stretch>
            <a:fillRect/>
          </a:stretch>
        </a:blipFill>
        <a:effectLst/>
      </p:bgPr>
    </p:bg>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0E19F570-0771-2C42-A745-078AF3C548C9}"/>
              </a:ext>
            </a:extLst>
          </p:cNvPr>
          <p:cNvSpPr/>
          <p:nvPr/>
        </p:nvSpPr>
        <p:spPr>
          <a:xfrm>
            <a:off x="4606470" y="3358858"/>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Textplatzhalter 2">
            <a:extLst>
              <a:ext uri="{FF2B5EF4-FFF2-40B4-BE49-F238E27FC236}">
                <a16:creationId xmlns:a16="http://schemas.microsoft.com/office/drawing/2014/main" id="{A88C7253-C790-AE40-A6CE-02DC7EB65970}"/>
              </a:ext>
            </a:extLst>
          </p:cNvPr>
          <p:cNvSpPr>
            <a:spLocks noGrp="1"/>
          </p:cNvSpPr>
          <p:nvPr>
            <p:ph type="body" sz="quarter" idx="12" hasCustomPrompt="1"/>
          </p:nvPr>
        </p:nvSpPr>
        <p:spPr>
          <a:xfrm>
            <a:off x="0" y="1"/>
            <a:ext cx="9144000" cy="5143499"/>
          </a:xfrm>
          <a:prstGeom prst="rect">
            <a:avLst/>
          </a:prstGeom>
          <a:blipFill>
            <a:blip r:embed="rId3"/>
            <a:stretch>
              <a:fillRect/>
            </a:stretch>
          </a:blipFill>
        </p:spPr>
        <p:txBody>
          <a:bodyPr>
            <a:normAutofit/>
          </a:bodyPr>
          <a:lstStyle>
            <a:lvl1pPr marL="0" indent="0">
              <a:buNone/>
              <a:defRPr sz="100" baseline="0"/>
            </a:lvl1pPr>
          </a:lstStyle>
          <a:p>
            <a:pPr lvl="0"/>
            <a:r>
              <a:rPr lang="de-DE" dirty="0"/>
              <a:t> </a:t>
            </a:r>
          </a:p>
        </p:txBody>
      </p:sp>
      <p:grpSp>
        <p:nvGrpSpPr>
          <p:cNvPr id="3" name="Gruppieren 2">
            <a:extLst>
              <a:ext uri="{FF2B5EF4-FFF2-40B4-BE49-F238E27FC236}">
                <a16:creationId xmlns:a16="http://schemas.microsoft.com/office/drawing/2014/main" id="{C50F1296-8067-F742-B86D-B0E11220C1C0}"/>
              </a:ext>
            </a:extLst>
          </p:cNvPr>
          <p:cNvGrpSpPr/>
          <p:nvPr/>
        </p:nvGrpSpPr>
        <p:grpSpPr>
          <a:xfrm>
            <a:off x="4554795" y="733638"/>
            <a:ext cx="4379303" cy="3676224"/>
            <a:chOff x="4554794" y="742950"/>
            <a:chExt cx="4379303" cy="3676224"/>
          </a:xfrm>
        </p:grpSpPr>
        <p:sp>
          <p:nvSpPr>
            <p:cNvPr id="11" name="Abgerundetes Rechteck 10">
              <a:extLst>
                <a:ext uri="{FF2B5EF4-FFF2-40B4-BE49-F238E27FC236}">
                  <a16:creationId xmlns:a16="http://schemas.microsoft.com/office/drawing/2014/main" id="{F899A5AB-CDD7-2A46-9151-62C7555B3706}"/>
                </a:ext>
              </a:extLst>
            </p:cNvPr>
            <p:cNvSpPr/>
            <p:nvPr/>
          </p:nvSpPr>
          <p:spPr>
            <a:xfrm>
              <a:off x="4607192" y="205556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Abgerundetes Rechteck 1">
              <a:extLst>
                <a:ext uri="{FF2B5EF4-FFF2-40B4-BE49-F238E27FC236}">
                  <a16:creationId xmlns:a16="http://schemas.microsoft.com/office/drawing/2014/main" id="{8D39BA16-7C26-EA40-A708-68078A2AE7E1}"/>
                </a:ext>
              </a:extLst>
            </p:cNvPr>
            <p:cNvSpPr/>
            <p:nvPr/>
          </p:nvSpPr>
          <p:spPr>
            <a:xfrm>
              <a:off x="4572000" y="742950"/>
              <a:ext cx="4287605" cy="1295400"/>
            </a:xfrm>
            <a:prstGeom prst="round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pic>
          <p:nvPicPr>
            <p:cNvPr id="21" name="Picture 3">
              <a:extLst>
                <a:ext uri="{FF2B5EF4-FFF2-40B4-BE49-F238E27FC236}">
                  <a16:creationId xmlns:a16="http://schemas.microsoft.com/office/drawing/2014/main" id="{8BDCF83C-C6D5-4D47-8A06-724F0C37FEFF}"/>
                </a:ext>
              </a:extLst>
            </p:cNvPr>
            <p:cNvPicPr>
              <a:picLocks noChangeAspect="1"/>
            </p:cNvPicPr>
            <p:nvPr/>
          </p:nvPicPr>
          <p:blipFill>
            <a:blip r:embed="rId4">
              <a:grayscl/>
            </a:blip>
            <a:srcRect/>
            <a:stretch>
              <a:fillRect/>
            </a:stretch>
          </p:blipFill>
          <p:spPr>
            <a:xfrm>
              <a:off x="4649722" y="1133731"/>
              <a:ext cx="660760" cy="535216"/>
            </a:xfrm>
            <a:prstGeom prst="rect">
              <a:avLst/>
            </a:prstGeom>
          </p:spPr>
        </p:pic>
        <p:pic>
          <p:nvPicPr>
            <p:cNvPr id="31" name="Picture 5">
              <a:extLst>
                <a:ext uri="{FF2B5EF4-FFF2-40B4-BE49-F238E27FC236}">
                  <a16:creationId xmlns:a16="http://schemas.microsoft.com/office/drawing/2014/main" id="{D56B145A-A905-3548-95A0-F25FEB0C6548}"/>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Effect>
                        <a14:sharpenSoften amount="25000"/>
                      </a14:imgEffect>
                    </a14:imgLayer>
                  </a14:imgProps>
                </a:ext>
              </a:extLst>
            </a:blip>
            <a:srcRect/>
            <a:stretch>
              <a:fillRect/>
            </a:stretch>
          </p:blipFill>
          <p:spPr>
            <a:xfrm>
              <a:off x="4607192" y="2370338"/>
              <a:ext cx="745819" cy="745819"/>
            </a:xfrm>
            <a:prstGeom prst="rect">
              <a:avLst/>
            </a:prstGeom>
            <a:noFill/>
          </p:spPr>
        </p:pic>
        <p:sp>
          <p:nvSpPr>
            <p:cNvPr id="7" name="Textfeld 6">
              <a:extLst>
                <a:ext uri="{FF2B5EF4-FFF2-40B4-BE49-F238E27FC236}">
                  <a16:creationId xmlns:a16="http://schemas.microsoft.com/office/drawing/2014/main" id="{E4179F6D-887B-654C-8B97-4F2FBDFAD3D5}"/>
                </a:ext>
              </a:extLst>
            </p:cNvPr>
            <p:cNvSpPr txBox="1"/>
            <p:nvPr/>
          </p:nvSpPr>
          <p:spPr>
            <a:xfrm>
              <a:off x="5465461" y="937590"/>
              <a:ext cx="3394144" cy="923330"/>
            </a:xfrm>
            <a:prstGeom prst="rect">
              <a:avLst/>
            </a:prstGeom>
            <a:noFill/>
          </p:spPr>
          <p:txBody>
            <a:bodyPr wrap="square" rtlCol="0">
              <a:spAutoFit/>
            </a:bodyPr>
            <a:lstStyle/>
            <a:p>
              <a:r>
                <a:rPr lang="de-DE" sz="1800" b="0" i="0" dirty="0" err="1">
                  <a:solidFill>
                    <a:schemeClr val="bg1"/>
                  </a:solidFill>
                  <a:latin typeface="Roboto Light" panose="02000000000000000000" pitchFamily="2" charset="0"/>
                  <a:ea typeface="Roboto Light" panose="02000000000000000000" pitchFamily="2" charset="0"/>
                </a:rPr>
                <a:t>For</a:t>
              </a:r>
              <a:r>
                <a:rPr lang="de-DE" sz="1800" b="0" i="0" dirty="0">
                  <a:solidFill>
                    <a:schemeClr val="bg1"/>
                  </a:solidFill>
                  <a:latin typeface="Roboto Light" panose="02000000000000000000" pitchFamily="2" charset="0"/>
                  <a:ea typeface="Roboto Light" panose="02000000000000000000" pitchFamily="2" charset="0"/>
                </a:rPr>
                <a:t> instant </a:t>
              </a:r>
              <a:r>
                <a:rPr lang="de-DE" sz="1800" b="0" i="0" dirty="0" err="1">
                  <a:solidFill>
                    <a:schemeClr val="bg1"/>
                  </a:solidFill>
                  <a:latin typeface="Roboto Light" panose="02000000000000000000" pitchFamily="2" charset="0"/>
                  <a:ea typeface="Roboto Light" panose="02000000000000000000" pitchFamily="2" charset="0"/>
                </a:rPr>
                <a:t>updates</a:t>
              </a:r>
              <a:r>
                <a:rPr lang="de-DE" sz="1800" b="0" i="0" dirty="0">
                  <a:solidFill>
                    <a:schemeClr val="bg1"/>
                  </a:solidFill>
                  <a:latin typeface="Roboto Light" panose="02000000000000000000" pitchFamily="2" charset="0"/>
                  <a:ea typeface="Roboto Light" panose="02000000000000000000" pitchFamily="2" charset="0"/>
                </a:rPr>
                <a:t> on </a:t>
              </a:r>
              <a:r>
                <a:rPr lang="de-DE" sz="1800" b="0" i="0" dirty="0" err="1">
                  <a:solidFill>
                    <a:schemeClr val="bg1"/>
                  </a:solidFill>
                  <a:latin typeface="Roboto Light" panose="02000000000000000000" pitchFamily="2" charset="0"/>
                  <a:ea typeface="Roboto Light" panose="02000000000000000000" pitchFamily="2" charset="0"/>
                </a:rPr>
                <a:t>our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work</a:t>
              </a:r>
              <a:r>
                <a:rPr lang="de-DE" sz="1800" b="0" i="0" dirty="0">
                  <a:solidFill>
                    <a:schemeClr val="bg1"/>
                  </a:solidFill>
                  <a:latin typeface="Roboto Light" panose="02000000000000000000" pitchFamily="2" charset="0"/>
                  <a:ea typeface="Roboto Light" panose="02000000000000000000" pitchFamily="2" charset="0"/>
                </a:rPr>
                <a:t> follow </a:t>
              </a:r>
              <a:r>
                <a:rPr lang="de-DE" sz="1800" b="0" i="0" dirty="0" err="1">
                  <a:solidFill>
                    <a:schemeClr val="bg1"/>
                  </a:solidFill>
                  <a:latin typeface="Roboto Light" panose="02000000000000000000" pitchFamily="2" charset="0"/>
                  <a:ea typeface="Roboto Light" panose="02000000000000000000" pitchFamily="2" charset="0"/>
                </a:rPr>
                <a:t>us</a:t>
              </a:r>
              <a:r>
                <a:rPr lang="de-DE" sz="1800" b="0" i="0" dirty="0">
                  <a:solidFill>
                    <a:schemeClr val="bg1"/>
                  </a:solidFill>
                  <a:latin typeface="Roboto Light" panose="02000000000000000000" pitchFamily="2" charset="0"/>
                  <a:ea typeface="Roboto Light" panose="02000000000000000000" pitchFamily="2" charset="0"/>
                </a:rPr>
                <a:t> on Twitter</a:t>
              </a:r>
            </a:p>
            <a:p>
              <a:r>
                <a:rPr lang="de-DE" sz="1800" b="0" i="0" dirty="0">
                  <a:solidFill>
                    <a:schemeClr val="bg1"/>
                  </a:solidFill>
                  <a:latin typeface="Roboto Light" panose="02000000000000000000" pitchFamily="2" charset="0"/>
                  <a:ea typeface="Roboto Light" panose="02000000000000000000" pitchFamily="2" charset="0"/>
                </a:rPr>
                <a:t>@</a:t>
              </a:r>
              <a:r>
                <a:rPr lang="de-DE" sz="1800" b="0" i="0" dirty="0" err="1">
                  <a:solidFill>
                    <a:schemeClr val="bg1"/>
                  </a:solidFill>
                  <a:latin typeface="Roboto Light" panose="02000000000000000000" pitchFamily="2" charset="0"/>
                  <a:ea typeface="Roboto Light" panose="02000000000000000000" pitchFamily="2" charset="0"/>
                </a:rPr>
                <a:t>CorrelAid</a:t>
              </a:r>
              <a:endParaRPr lang="de-DE" sz="1800" b="0" i="0" dirty="0">
                <a:solidFill>
                  <a:schemeClr val="bg1"/>
                </a:solidFill>
                <a:latin typeface="Roboto Light" panose="02000000000000000000" pitchFamily="2" charset="0"/>
                <a:ea typeface="Roboto Light" panose="02000000000000000000" pitchFamily="2" charset="0"/>
              </a:endParaRPr>
            </a:p>
          </p:txBody>
        </p:sp>
        <p:sp>
          <p:nvSpPr>
            <p:cNvPr id="8" name="Textfeld 7">
              <a:extLst>
                <a:ext uri="{FF2B5EF4-FFF2-40B4-BE49-F238E27FC236}">
                  <a16:creationId xmlns:a16="http://schemas.microsoft.com/office/drawing/2014/main" id="{0BF66B0A-A665-F442-93FD-D6378618C9A2}"/>
                </a:ext>
              </a:extLst>
            </p:cNvPr>
            <p:cNvSpPr txBox="1"/>
            <p:nvPr/>
          </p:nvSpPr>
          <p:spPr>
            <a:xfrm>
              <a:off x="5483455" y="2241309"/>
              <a:ext cx="3394143" cy="923330"/>
            </a:xfrm>
            <a:prstGeom prst="rect">
              <a:avLst/>
            </a:prstGeom>
            <a:noFill/>
          </p:spPr>
          <p:txBody>
            <a:bodyPr wrap="square" rtlCol="0">
              <a:spAutoFit/>
            </a:bodyPr>
            <a:lstStyle/>
            <a:p>
              <a:r>
                <a:rPr lang="de-DE" sz="1800" b="0" i="0" dirty="0" err="1">
                  <a:solidFill>
                    <a:schemeClr val="bg1"/>
                  </a:solidFill>
                  <a:latin typeface="Roboto Light" panose="02000000000000000000" pitchFamily="2" charset="0"/>
                  <a:ea typeface="Roboto Light" panose="02000000000000000000" pitchFamily="2" charset="0"/>
                </a:rPr>
                <a:t>Receive</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the</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latest</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infos</a:t>
              </a:r>
              <a:r>
                <a:rPr lang="de-DE" sz="1800" b="0" i="0" dirty="0">
                  <a:solidFill>
                    <a:schemeClr val="bg1"/>
                  </a:solidFill>
                  <a:latin typeface="Roboto Light" panose="02000000000000000000" pitchFamily="2" charset="0"/>
                  <a:ea typeface="Roboto Light" panose="02000000000000000000" pitchFamily="2" charset="0"/>
                </a:rPr>
                <a:t> in </a:t>
              </a:r>
              <a:r>
                <a:rPr lang="de-DE" sz="1800" b="0" i="0" dirty="0" err="1">
                  <a:solidFill>
                    <a:schemeClr val="bg1"/>
                  </a:solidFill>
                  <a:latin typeface="Roboto Light" panose="02000000000000000000" pitchFamily="2" charset="0"/>
                  <a:ea typeface="Roboto Light" panose="02000000000000000000" pitchFamily="2" charset="0"/>
                </a:rPr>
                <a:t>our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projects</a:t>
              </a:r>
              <a:r>
                <a:rPr lang="de-DE" sz="1800" b="0" i="0" dirty="0">
                  <a:solidFill>
                    <a:schemeClr val="bg1"/>
                  </a:solidFill>
                  <a:latin typeface="Roboto Light" panose="02000000000000000000" pitchFamily="2" charset="0"/>
                  <a:ea typeface="Roboto Light" panose="02000000000000000000" pitchFamily="2" charset="0"/>
                </a:rPr>
                <a:t> via Facebook @</a:t>
              </a:r>
              <a:r>
                <a:rPr lang="de-DE" sz="1800" b="0" i="0" dirty="0" err="1">
                  <a:solidFill>
                    <a:schemeClr val="bg1"/>
                  </a:solidFill>
                  <a:latin typeface="Roboto Light" panose="02000000000000000000" pitchFamily="2" charset="0"/>
                  <a:ea typeface="Roboto Light" panose="02000000000000000000" pitchFamily="2" charset="0"/>
                </a:rPr>
                <a:t>WeAreCorrelAid</a:t>
              </a:r>
              <a:endParaRPr lang="de-DE" sz="1800" b="0" i="0" dirty="0">
                <a:solidFill>
                  <a:schemeClr val="bg1"/>
                </a:solidFill>
                <a:latin typeface="Roboto Light" panose="02000000000000000000" pitchFamily="2" charset="0"/>
                <a:ea typeface="Roboto Light" panose="02000000000000000000" pitchFamily="2" charset="0"/>
              </a:endParaRPr>
            </a:p>
          </p:txBody>
        </p:sp>
        <p:pic>
          <p:nvPicPr>
            <p:cNvPr id="13" name="Picture 7">
              <a:extLst>
                <a:ext uri="{FF2B5EF4-FFF2-40B4-BE49-F238E27FC236}">
                  <a16:creationId xmlns:a16="http://schemas.microsoft.com/office/drawing/2014/main" id="{37F29EA4-E29B-3C46-86CA-3D11169F3E1B}"/>
                </a:ext>
              </a:extLst>
            </p:cNvPr>
            <p:cNvPicPr>
              <a:picLocks noChangeAspect="1"/>
            </p:cNvPicPr>
            <p:nvPr/>
          </p:nvPicPr>
          <p:blipFill>
            <a:blip r:embed="rId7"/>
            <a:srcRect/>
            <a:stretch>
              <a:fillRect/>
            </a:stretch>
          </p:blipFill>
          <p:spPr>
            <a:xfrm>
              <a:off x="4554794" y="3602973"/>
              <a:ext cx="816201" cy="816201"/>
            </a:xfrm>
            <a:prstGeom prst="rect">
              <a:avLst/>
            </a:prstGeom>
          </p:spPr>
        </p:pic>
        <p:sp>
          <p:nvSpPr>
            <p:cNvPr id="10" name="Rechteck 9">
              <a:extLst>
                <a:ext uri="{FF2B5EF4-FFF2-40B4-BE49-F238E27FC236}">
                  <a16:creationId xmlns:a16="http://schemas.microsoft.com/office/drawing/2014/main" id="{B4AF3722-5EBA-E14F-8A85-9FA2D936311B}"/>
                </a:ext>
              </a:extLst>
            </p:cNvPr>
            <p:cNvSpPr/>
            <p:nvPr/>
          </p:nvSpPr>
          <p:spPr>
            <a:xfrm>
              <a:off x="5539953" y="3687907"/>
              <a:ext cx="3394144" cy="646331"/>
            </a:xfrm>
            <a:prstGeom prst="rect">
              <a:avLst/>
            </a:prstGeom>
          </p:spPr>
          <p:txBody>
            <a:bodyPr wrap="square">
              <a:spAutoFit/>
            </a:bodyPr>
            <a:lstStyle/>
            <a:p>
              <a:r>
                <a:rPr lang="de-DE" sz="1800" b="0" i="0" dirty="0" err="1">
                  <a:solidFill>
                    <a:schemeClr val="bg1"/>
                  </a:solidFill>
                  <a:latin typeface="Roboto Light" panose="02000000000000000000" pitchFamily="2" charset="0"/>
                  <a:ea typeface="Roboto Light" panose="02000000000000000000" pitchFamily="2" charset="0"/>
                </a:rPr>
                <a:t>Sign</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up</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for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our</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mailing</a:t>
              </a:r>
              <a:r>
                <a:rPr lang="de-DE" sz="1800" b="0" i="0" dirty="0">
                  <a:solidFill>
                    <a:schemeClr val="bg1"/>
                  </a:solidFill>
                  <a:latin typeface="Roboto Light" panose="02000000000000000000" pitchFamily="2" charset="0"/>
                  <a:ea typeface="Roboto Light" panose="02000000000000000000" pitchFamily="2" charset="0"/>
                </a:rPr>
                <a:t> </a:t>
              </a:r>
              <a:r>
                <a:rPr lang="de-DE" sz="1800" b="0" i="0" dirty="0" err="1">
                  <a:solidFill>
                    <a:schemeClr val="bg1"/>
                  </a:solidFill>
                  <a:latin typeface="Roboto Light" panose="02000000000000000000" pitchFamily="2" charset="0"/>
                  <a:ea typeface="Roboto Light" panose="02000000000000000000" pitchFamily="2" charset="0"/>
                </a:rPr>
                <a:t>list</a:t>
              </a:r>
              <a:r>
                <a:rPr lang="de-DE" sz="1800" b="0" i="0" dirty="0">
                  <a:solidFill>
                    <a:schemeClr val="bg1"/>
                  </a:solidFill>
                  <a:latin typeface="Roboto Light" panose="02000000000000000000" pitchFamily="2" charset="0"/>
                  <a:ea typeface="Roboto Light" panose="02000000000000000000" pitchFamily="2" charset="0"/>
                </a:rPr>
                <a:t> on</a:t>
              </a:r>
              <a:br>
                <a:rPr lang="de-DE" sz="1800" b="0" i="0" dirty="0">
                  <a:solidFill>
                    <a:schemeClr val="bg1"/>
                  </a:solidFill>
                  <a:latin typeface="Roboto Light" panose="02000000000000000000" pitchFamily="2" charset="0"/>
                  <a:ea typeface="Roboto Light" panose="02000000000000000000" pitchFamily="2" charset="0"/>
                </a:rPr>
              </a:br>
              <a:r>
                <a:rPr lang="de-DE" sz="1800" b="0" i="0" dirty="0" err="1">
                  <a:solidFill>
                    <a:schemeClr val="bg1"/>
                  </a:solidFill>
                  <a:latin typeface="Roboto Light" panose="02000000000000000000" pitchFamily="2" charset="0"/>
                  <a:ea typeface="Roboto Light" panose="02000000000000000000" pitchFamily="2" charset="0"/>
                </a:rPr>
                <a:t>wwww.correlaid.org</a:t>
              </a:r>
              <a:endParaRPr lang="de-DE" sz="1800" b="0" i="0" dirty="0">
                <a:solidFill>
                  <a:schemeClr val="bg1"/>
                </a:solidFill>
                <a:latin typeface="Roboto Light" panose="02000000000000000000" pitchFamily="2" charset="0"/>
                <a:ea typeface="Roboto Light" panose="02000000000000000000" pitchFamily="2" charset="0"/>
              </a:endParaRPr>
            </a:p>
          </p:txBody>
        </p:sp>
      </p:grpSp>
      <p:pic>
        <p:nvPicPr>
          <p:cNvPr id="16" name="Grafik 15" descr="Ein Bild, das Zeichnung enthält.&#10;&#10;Automatisch generierte Beschreibung">
            <a:extLst>
              <a:ext uri="{FF2B5EF4-FFF2-40B4-BE49-F238E27FC236}">
                <a16:creationId xmlns:a16="http://schemas.microsoft.com/office/drawing/2014/main" id="{4DEB200F-9722-F34A-A7D7-39A15A4FC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728" y="1440864"/>
            <a:ext cx="3250800" cy="2373053"/>
          </a:xfrm>
          <a:prstGeom prst="rect">
            <a:avLst/>
          </a:prstGeom>
        </p:spPr>
      </p:pic>
    </p:spTree>
    <p:extLst>
      <p:ext uri="{BB962C8B-B14F-4D97-AF65-F5344CB8AC3E}">
        <p14:creationId xmlns:p14="http://schemas.microsoft.com/office/powerpoint/2010/main" val="3417900585"/>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Final Slide">
    <p:bg>
      <p:bgPr>
        <a:blipFill>
          <a:blip r:embed="rId2"/>
          <a:stretch>
            <a:fillRect/>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89E3CFF-5D8A-6A4D-9FA4-B063AFAF3923}"/>
              </a:ext>
            </a:extLst>
          </p:cNvPr>
          <p:cNvSpPr/>
          <p:nvPr/>
        </p:nvSpPr>
        <p:spPr>
          <a:xfrm>
            <a:off x="1205681" y="915937"/>
            <a:ext cx="6732639" cy="3311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Content Placeholder 3">
            <a:extLst>
              <a:ext uri="{FF2B5EF4-FFF2-40B4-BE49-F238E27FC236}">
                <a16:creationId xmlns:a16="http://schemas.microsoft.com/office/drawing/2014/main" id="{0F5A8BAE-B1A9-A943-AC89-9EACB474F998}"/>
              </a:ext>
            </a:extLst>
          </p:cNvPr>
          <p:cNvSpPr>
            <a:spLocks noGrp="1"/>
          </p:cNvSpPr>
          <p:nvPr>
            <p:ph sz="half" idx="2"/>
          </p:nvPr>
        </p:nvSpPr>
        <p:spPr>
          <a:xfrm>
            <a:off x="1205681" y="2074607"/>
            <a:ext cx="6732639" cy="2152957"/>
          </a:xfrm>
          <a:prstGeom prst="rect">
            <a:avLst/>
          </a:prstGeom>
        </p:spPr>
        <p:txBody>
          <a:bodyPr/>
          <a:lstStyle>
            <a:lvl1pPr marL="0" indent="0" algn="ctr">
              <a:buFont typeface="Symbol" pitchFamily="2" charset="2"/>
              <a:buNone/>
              <a:defRPr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Mastertextformat bearbeiten</a:t>
            </a:r>
          </a:p>
        </p:txBody>
      </p:sp>
      <p:sp>
        <p:nvSpPr>
          <p:cNvPr id="17" name="Title 1">
            <a:extLst>
              <a:ext uri="{FF2B5EF4-FFF2-40B4-BE49-F238E27FC236}">
                <a16:creationId xmlns:a16="http://schemas.microsoft.com/office/drawing/2014/main" id="{1E64D609-E7FE-574B-BD14-A47ED9BD7178}"/>
              </a:ext>
            </a:extLst>
          </p:cNvPr>
          <p:cNvSpPr>
            <a:spLocks noGrp="1"/>
          </p:cNvSpPr>
          <p:nvPr>
            <p:ph type="ctrTitle"/>
          </p:nvPr>
        </p:nvSpPr>
        <p:spPr>
          <a:xfrm>
            <a:off x="1205679" y="915936"/>
            <a:ext cx="6732640" cy="1158670"/>
          </a:xfrm>
          <a:prstGeom prst="rect">
            <a:avLst/>
          </a:prstGeom>
        </p:spPr>
        <p:txBody>
          <a:bodyPr anchor="ctr"/>
          <a:lstStyle>
            <a:lvl1pPr algn="ctr">
              <a:defRPr sz="3600" b="0" i="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a:lstStyle>
          <a:p>
            <a:r>
              <a:rPr lang="de-DE"/>
              <a:t>Mastertitelformat bearbeiten</a:t>
            </a:r>
            <a:endParaRPr lang="en-US" dirty="0"/>
          </a:p>
        </p:txBody>
      </p:sp>
      <p:sp>
        <p:nvSpPr>
          <p:cNvPr id="6" name="Textplatzhalter 2">
            <a:extLst>
              <a:ext uri="{FF2B5EF4-FFF2-40B4-BE49-F238E27FC236}">
                <a16:creationId xmlns:a16="http://schemas.microsoft.com/office/drawing/2014/main" id="{AFE71448-3C08-D143-BAFE-B230DA00D565}"/>
              </a:ext>
            </a:extLst>
          </p:cNvPr>
          <p:cNvSpPr>
            <a:spLocks noGrp="1"/>
          </p:cNvSpPr>
          <p:nvPr>
            <p:ph type="body" sz="quarter" idx="12" hasCustomPrompt="1"/>
          </p:nvPr>
        </p:nvSpPr>
        <p:spPr>
          <a:xfrm>
            <a:off x="0" y="1"/>
            <a:ext cx="9144000" cy="5143499"/>
          </a:xfrm>
          <a:prstGeom prst="rect">
            <a:avLst/>
          </a:prstGeom>
          <a:blipFill>
            <a:blip r:embed="rId3"/>
            <a:stretch>
              <a:fillRect/>
            </a:stretch>
          </a:blipFill>
        </p:spPr>
        <p:txBody>
          <a:bodyPr>
            <a:normAutofit/>
          </a:bodyPr>
          <a:lstStyle>
            <a:lvl1pPr marL="0" indent="0">
              <a:buNone/>
              <a:defRPr sz="100" baseline="0"/>
            </a:lvl1pPr>
          </a:lstStyle>
          <a:p>
            <a:pPr lvl="0"/>
            <a:r>
              <a:rPr lang="de-DE" dirty="0"/>
              <a:t> </a:t>
            </a:r>
          </a:p>
        </p:txBody>
      </p:sp>
    </p:spTree>
    <p:extLst>
      <p:ext uri="{BB962C8B-B14F-4D97-AF65-F5344CB8AC3E}">
        <p14:creationId xmlns:p14="http://schemas.microsoft.com/office/powerpoint/2010/main" val="1597265124"/>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038" y="263131"/>
            <a:ext cx="8624963" cy="994172"/>
          </a:xfrm>
        </p:spPr>
        <p:txBody>
          <a:bodyPr/>
          <a:lstStyle/>
          <a:p>
            <a:r>
              <a:rPr lang="de-DE" dirty="0"/>
              <a:t>Mastertitelformat bearbeiten</a:t>
            </a:r>
            <a:br>
              <a:rPr lang="de-DE" dirty="0"/>
            </a:br>
            <a:endParaRPr lang="en-US" dirty="0"/>
          </a:p>
        </p:txBody>
      </p:sp>
      <p:sp>
        <p:nvSpPr>
          <p:cNvPr id="4" name="Content Placeholder 3"/>
          <p:cNvSpPr>
            <a:spLocks noGrp="1"/>
          </p:cNvSpPr>
          <p:nvPr>
            <p:ph sz="half" idx="2"/>
          </p:nvPr>
        </p:nvSpPr>
        <p:spPr>
          <a:xfrm>
            <a:off x="4629150" y="1365532"/>
            <a:ext cx="4262850" cy="3165989"/>
          </a:xfrm>
          <a:prstGeom prst="rect">
            <a:avLst/>
          </a:prstGeom>
        </p:spPr>
        <p:txBody>
          <a:bodyPr/>
          <a:lstStyle/>
          <a:p>
            <a:pPr lvl="0"/>
            <a:r>
              <a:rPr lang="de-DE" dirty="0"/>
              <a:t>Mastertextformat bearbeiten
Zweite Ebene
Dritte Ebene
Vierte Ebene
Fünfte Ebene</a:t>
            </a:r>
            <a:endParaRPr lang="en-US" dirty="0"/>
          </a:p>
        </p:txBody>
      </p:sp>
      <p:sp>
        <p:nvSpPr>
          <p:cNvPr id="6" name="Textplatzhalter 18">
            <a:extLst>
              <a:ext uri="{FF2B5EF4-FFF2-40B4-BE49-F238E27FC236}">
                <a16:creationId xmlns:a16="http://schemas.microsoft.com/office/drawing/2014/main" id="{1FF3AC81-D55D-B54C-98FD-5954068A9928}"/>
              </a:ext>
            </a:extLst>
          </p:cNvPr>
          <p:cNvSpPr>
            <a:spLocks noGrp="1"/>
          </p:cNvSpPr>
          <p:nvPr>
            <p:ph type="body" sz="quarter" idx="13" hasCustomPrompt="1"/>
          </p:nvPr>
        </p:nvSpPr>
        <p:spPr>
          <a:xfrm>
            <a:off x="267038" y="1365532"/>
            <a:ext cx="4304963" cy="3165989"/>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00"/>
            </a:lvl1pPr>
          </a:lstStyle>
          <a:p>
            <a:pPr lvl="0"/>
            <a:r>
              <a:rPr lang="de-DE" dirty="0"/>
              <a:t> </a:t>
            </a:r>
          </a:p>
        </p:txBody>
      </p:sp>
      <p:sp>
        <p:nvSpPr>
          <p:cNvPr id="7" name="Slide Number Placeholder 5">
            <a:extLst>
              <a:ext uri="{FF2B5EF4-FFF2-40B4-BE49-F238E27FC236}">
                <a16:creationId xmlns:a16="http://schemas.microsoft.com/office/drawing/2014/main" id="{9EFA4450-B54B-4F40-9DB8-175A294FEB55}"/>
              </a:ext>
            </a:extLst>
          </p:cNvPr>
          <p:cNvSpPr txBox="1">
            <a:spLocks/>
          </p:cNvSpPr>
          <p:nvPr userDrawn="1"/>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215124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751" y="263131"/>
            <a:ext cx="8621251" cy="994172"/>
          </a:xfrm>
        </p:spPr>
        <p:txBody>
          <a:bodyPr/>
          <a:lstStyle/>
          <a:p>
            <a:r>
              <a:rPr lang="de-DE" dirty="0"/>
              <a:t>Mastertitelformat bearbeiten</a:t>
            </a:r>
            <a:br>
              <a:rPr lang="de-DE" dirty="0"/>
            </a:br>
            <a:endParaRPr lang="en-US" dirty="0"/>
          </a:p>
        </p:txBody>
      </p:sp>
      <p:sp>
        <p:nvSpPr>
          <p:cNvPr id="5" name="Textplatzhalter 11">
            <a:extLst>
              <a:ext uri="{FF2B5EF4-FFF2-40B4-BE49-F238E27FC236}">
                <a16:creationId xmlns:a16="http://schemas.microsoft.com/office/drawing/2014/main" id="{9EFB8BCE-795F-5D44-AED4-6D0A8F200C3A}"/>
              </a:ext>
            </a:extLst>
          </p:cNvPr>
          <p:cNvSpPr>
            <a:spLocks noGrp="1"/>
          </p:cNvSpPr>
          <p:nvPr>
            <p:ph type="body" sz="quarter" idx="13" hasCustomPrompt="1"/>
          </p:nvPr>
        </p:nvSpPr>
        <p:spPr>
          <a:xfrm>
            <a:off x="568891" y="1363150"/>
            <a:ext cx="2342849" cy="135363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00"/>
            </a:lvl1pPr>
          </a:lstStyle>
          <a:p>
            <a:pPr lvl="0"/>
            <a:r>
              <a:rPr lang="de-DE" dirty="0"/>
              <a:t> </a:t>
            </a:r>
          </a:p>
        </p:txBody>
      </p:sp>
      <p:sp>
        <p:nvSpPr>
          <p:cNvPr id="6" name="Textplatzhalter 13">
            <a:extLst>
              <a:ext uri="{FF2B5EF4-FFF2-40B4-BE49-F238E27FC236}">
                <a16:creationId xmlns:a16="http://schemas.microsoft.com/office/drawing/2014/main" id="{505D147C-EF38-4D46-80E6-2A774AC2BFFF}"/>
              </a:ext>
            </a:extLst>
          </p:cNvPr>
          <p:cNvSpPr>
            <a:spLocks noGrp="1"/>
          </p:cNvSpPr>
          <p:nvPr>
            <p:ph type="body" sz="quarter" idx="14" hasCustomPrompt="1"/>
          </p:nvPr>
        </p:nvSpPr>
        <p:spPr>
          <a:xfrm>
            <a:off x="3558242" y="1363150"/>
            <a:ext cx="2343297" cy="1353600"/>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00"/>
            </a:lvl1pPr>
          </a:lstStyle>
          <a:p>
            <a:pPr lvl="0"/>
            <a:r>
              <a:rPr lang="de-DE" dirty="0"/>
              <a:t>   </a:t>
            </a:r>
          </a:p>
        </p:txBody>
      </p:sp>
      <p:sp>
        <p:nvSpPr>
          <p:cNvPr id="8" name="Textplatzhalter 16">
            <a:extLst>
              <a:ext uri="{FF2B5EF4-FFF2-40B4-BE49-F238E27FC236}">
                <a16:creationId xmlns:a16="http://schemas.microsoft.com/office/drawing/2014/main" id="{1AD94C7E-6963-B846-A684-637F70A403E5}"/>
              </a:ext>
            </a:extLst>
          </p:cNvPr>
          <p:cNvSpPr>
            <a:spLocks noGrp="1"/>
          </p:cNvSpPr>
          <p:nvPr>
            <p:ph type="body" sz="quarter" idx="15" hasCustomPrompt="1"/>
          </p:nvPr>
        </p:nvSpPr>
        <p:spPr>
          <a:xfrm>
            <a:off x="6550520" y="1363151"/>
            <a:ext cx="2341481" cy="1354642"/>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00"/>
            </a:lvl1pPr>
          </a:lstStyle>
          <a:p>
            <a:pPr lvl="0"/>
            <a:r>
              <a:rPr lang="de-DE" dirty="0"/>
              <a:t> </a:t>
            </a:r>
          </a:p>
        </p:txBody>
      </p:sp>
      <p:sp>
        <p:nvSpPr>
          <p:cNvPr id="9" name="Textplatzhalter 25">
            <a:extLst>
              <a:ext uri="{FF2B5EF4-FFF2-40B4-BE49-F238E27FC236}">
                <a16:creationId xmlns:a16="http://schemas.microsoft.com/office/drawing/2014/main" id="{4BE8F971-78A6-1648-AEDC-B16CB3903690}"/>
              </a:ext>
            </a:extLst>
          </p:cNvPr>
          <p:cNvSpPr>
            <a:spLocks noGrp="1"/>
          </p:cNvSpPr>
          <p:nvPr>
            <p:ph type="body" sz="quarter" idx="17" hasCustomPrompt="1"/>
          </p:nvPr>
        </p:nvSpPr>
        <p:spPr>
          <a:xfrm>
            <a:off x="580097" y="3068714"/>
            <a:ext cx="2331057" cy="1172067"/>
          </a:xfrm>
          <a:prstGeom prst="rect">
            <a:avLst/>
          </a:prstGeom>
        </p:spPr>
        <p:txBody>
          <a:bodyPr>
            <a:normAutofit/>
          </a:bodyPr>
          <a:lstStyle>
            <a:lvl1pPr marL="0" marR="0" indent="0" algn="l" defTabSz="457166" rtl="0" eaLnBrk="1" fontAlgn="auto" latinLnBrk="0" hangingPunct="1">
              <a:lnSpc>
                <a:spcPct val="100000"/>
              </a:lnSpc>
              <a:spcBef>
                <a:spcPct val="20000"/>
              </a:spcBef>
              <a:spcAft>
                <a:spcPts val="0"/>
              </a:spcAft>
              <a:buClrTx/>
              <a:buSzTx/>
              <a:buFont typeface="Arial" pitchFamily="34" charset="0"/>
              <a:buNone/>
              <a:tabLst/>
              <a:defRPr sz="1350"/>
            </a:lvl1pPr>
          </a:lstStyle>
          <a:p>
            <a:pPr lvl="0"/>
            <a:r>
              <a:rPr lang="de-DE" dirty="0"/>
              <a:t>Data Science </a:t>
            </a:r>
            <a:r>
              <a:rPr lang="de-DE" dirty="0" err="1"/>
              <a:t>for</a:t>
            </a:r>
            <a:r>
              <a:rPr lang="de-DE" dirty="0"/>
              <a:t> </a:t>
            </a:r>
            <a:r>
              <a:rPr lang="de-DE" dirty="0" err="1"/>
              <a:t>Good</a:t>
            </a:r>
            <a:endParaRPr lang="de-DE" dirty="0"/>
          </a:p>
          <a:p>
            <a:pPr marL="0" marR="0" lvl="0" indent="0" algn="l" defTabSz="457166" rtl="0" eaLnBrk="1" fontAlgn="auto" latinLnBrk="0" hangingPunct="1">
              <a:lnSpc>
                <a:spcPct val="100000"/>
              </a:lnSpc>
              <a:spcBef>
                <a:spcPct val="20000"/>
              </a:spcBef>
              <a:spcAft>
                <a:spcPts val="0"/>
              </a:spcAft>
              <a:buClrTx/>
              <a:buSzTx/>
              <a:buFont typeface="Arial" pitchFamily="34" charset="0"/>
              <a:buNone/>
              <a:tabLst/>
              <a:defRPr/>
            </a:pPr>
            <a:endParaRPr lang="en-US" sz="1600" b="0" i="0" spc="26" dirty="0">
              <a:solidFill>
                <a:srgbClr val="004A94"/>
              </a:solidFill>
              <a:latin typeface="Roboto"/>
            </a:endParaRPr>
          </a:p>
          <a:p>
            <a:pPr lvl="0"/>
            <a:endParaRPr lang="de-DE" dirty="0"/>
          </a:p>
        </p:txBody>
      </p:sp>
      <p:sp>
        <p:nvSpPr>
          <p:cNvPr id="10" name="Textplatzhalter 25">
            <a:extLst>
              <a:ext uri="{FF2B5EF4-FFF2-40B4-BE49-F238E27FC236}">
                <a16:creationId xmlns:a16="http://schemas.microsoft.com/office/drawing/2014/main" id="{4C88D0A7-BF5B-8D46-B198-7CF6B18FE8AA}"/>
              </a:ext>
            </a:extLst>
          </p:cNvPr>
          <p:cNvSpPr>
            <a:spLocks noGrp="1"/>
          </p:cNvSpPr>
          <p:nvPr>
            <p:ph type="body" sz="quarter" idx="18" hasCustomPrompt="1"/>
          </p:nvPr>
        </p:nvSpPr>
        <p:spPr>
          <a:xfrm>
            <a:off x="3600915" y="3062603"/>
            <a:ext cx="2298401" cy="1178178"/>
          </a:xfrm>
          <a:prstGeom prst="rect">
            <a:avLst/>
          </a:prstGeom>
        </p:spPr>
        <p:txBody>
          <a:bodyPr>
            <a:normAutofit/>
          </a:bodyPr>
          <a:lstStyle>
            <a:lvl1pPr marL="0" indent="0">
              <a:buNone/>
              <a:defRPr sz="1350"/>
            </a:lvl1pPr>
          </a:lstStyle>
          <a:p>
            <a:pPr lvl="0"/>
            <a:r>
              <a:rPr lang="de-DE" dirty="0"/>
              <a:t>Data Science </a:t>
            </a:r>
            <a:r>
              <a:rPr lang="de-DE" dirty="0" err="1"/>
              <a:t>for</a:t>
            </a:r>
            <a:r>
              <a:rPr lang="de-DE" dirty="0"/>
              <a:t> Society</a:t>
            </a:r>
            <a:br>
              <a:rPr lang="de-DE" dirty="0"/>
            </a:br>
            <a:endParaRPr lang="de-DE" sz="1400" dirty="0"/>
          </a:p>
          <a:p>
            <a:pPr lvl="0"/>
            <a:endParaRPr lang="de-DE" dirty="0"/>
          </a:p>
          <a:p>
            <a:pPr lvl="0"/>
            <a:endParaRPr lang="de-DE" dirty="0"/>
          </a:p>
        </p:txBody>
      </p:sp>
      <p:sp>
        <p:nvSpPr>
          <p:cNvPr id="11" name="Textplatzhalter 25">
            <a:extLst>
              <a:ext uri="{FF2B5EF4-FFF2-40B4-BE49-F238E27FC236}">
                <a16:creationId xmlns:a16="http://schemas.microsoft.com/office/drawing/2014/main" id="{346DB19F-D606-E045-99CF-84270FE40C0C}"/>
              </a:ext>
            </a:extLst>
          </p:cNvPr>
          <p:cNvSpPr>
            <a:spLocks noGrp="1"/>
          </p:cNvSpPr>
          <p:nvPr>
            <p:ph type="body" sz="quarter" idx="19" hasCustomPrompt="1"/>
          </p:nvPr>
        </p:nvSpPr>
        <p:spPr>
          <a:xfrm>
            <a:off x="6551815" y="3071112"/>
            <a:ext cx="2351708" cy="1169671"/>
          </a:xfrm>
          <a:prstGeom prst="rect">
            <a:avLst/>
          </a:prstGeom>
        </p:spPr>
        <p:txBody>
          <a:bodyPr>
            <a:normAutofit/>
          </a:bodyPr>
          <a:lstStyle>
            <a:lvl1pPr marL="0" marR="0" indent="0" algn="l" defTabSz="457166" rtl="0" eaLnBrk="1" fontAlgn="auto" latinLnBrk="0" hangingPunct="1">
              <a:lnSpc>
                <a:spcPct val="100000"/>
              </a:lnSpc>
              <a:spcBef>
                <a:spcPct val="20000"/>
              </a:spcBef>
              <a:spcAft>
                <a:spcPts val="0"/>
              </a:spcAft>
              <a:buClrTx/>
              <a:buSzTx/>
              <a:buFont typeface="Arial" pitchFamily="34" charset="0"/>
              <a:buNone/>
              <a:tabLst/>
              <a:defRPr sz="1350"/>
            </a:lvl1pPr>
          </a:lstStyle>
          <a:p>
            <a:pPr lvl="0"/>
            <a:r>
              <a:rPr lang="de-DE" dirty="0"/>
              <a:t>Data Science </a:t>
            </a:r>
            <a:r>
              <a:rPr lang="de-DE" dirty="0" err="1"/>
              <a:t>for</a:t>
            </a:r>
            <a:r>
              <a:rPr lang="de-DE" dirty="0"/>
              <a:t> Tomorrow</a:t>
            </a:r>
          </a:p>
          <a:p>
            <a:pPr lvl="0"/>
            <a:endParaRPr lang="de-DE" dirty="0"/>
          </a:p>
        </p:txBody>
      </p:sp>
      <p:cxnSp>
        <p:nvCxnSpPr>
          <p:cNvPr id="12" name="Gerade Verbindung 11">
            <a:extLst>
              <a:ext uri="{FF2B5EF4-FFF2-40B4-BE49-F238E27FC236}">
                <a16:creationId xmlns:a16="http://schemas.microsoft.com/office/drawing/2014/main" id="{AF3069A2-0458-464B-B7F3-693E61617EFE}"/>
              </a:ext>
            </a:extLst>
          </p:cNvPr>
          <p:cNvCxnSpPr>
            <a:cxnSpLocks/>
          </p:cNvCxnSpPr>
          <p:nvPr/>
        </p:nvCxnSpPr>
        <p:spPr>
          <a:xfrm flipV="1">
            <a:off x="270749" y="1363152"/>
            <a:ext cx="0" cy="287763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4DE375-C01A-F642-A8F3-A228597BE863}"/>
              </a:ext>
            </a:extLst>
          </p:cNvPr>
          <p:cNvCxnSpPr>
            <a:cxnSpLocks/>
          </p:cNvCxnSpPr>
          <p:nvPr/>
        </p:nvCxnSpPr>
        <p:spPr>
          <a:xfrm flipV="1">
            <a:off x="3248618" y="1363151"/>
            <a:ext cx="0" cy="287763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94E1281-6E1F-584B-BBB9-244A92DC9612}"/>
              </a:ext>
            </a:extLst>
          </p:cNvPr>
          <p:cNvCxnSpPr>
            <a:cxnSpLocks/>
          </p:cNvCxnSpPr>
          <p:nvPr/>
        </p:nvCxnSpPr>
        <p:spPr>
          <a:xfrm flipV="1">
            <a:off x="6305385" y="1363151"/>
            <a:ext cx="0" cy="2877631"/>
          </a:xfrm>
          <a:prstGeom prst="line">
            <a:avLst/>
          </a:prstGeom>
          <a:ln>
            <a:solidFill>
              <a:srgbClr val="2A64A8"/>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5E59BF8-5897-3D4A-9B76-C2326ABE95B5}"/>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123968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3106" y="263131"/>
            <a:ext cx="8618894" cy="994172"/>
          </a:xfrm>
        </p:spPr>
        <p:txBody>
          <a:bodyPr/>
          <a:lstStyle/>
          <a:p>
            <a:r>
              <a:rPr lang="de-DE" dirty="0"/>
              <a:t>Mastertitelformat bearbeiten</a:t>
            </a:r>
            <a:br>
              <a:rPr lang="de-DE" dirty="0"/>
            </a:br>
            <a:endParaRPr lang="en-US" dirty="0"/>
          </a:p>
        </p:txBody>
      </p:sp>
      <p:sp>
        <p:nvSpPr>
          <p:cNvPr id="3" name="Content Placeholder 2"/>
          <p:cNvSpPr>
            <a:spLocks noGrp="1"/>
          </p:cNvSpPr>
          <p:nvPr>
            <p:ph sz="half" idx="1"/>
          </p:nvPr>
        </p:nvSpPr>
        <p:spPr>
          <a:xfrm>
            <a:off x="273106" y="1365532"/>
            <a:ext cx="4241744" cy="3165989"/>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4629151" y="1365532"/>
            <a:ext cx="4241743" cy="3165989"/>
          </a:xfrm>
          <a:prstGeom prst="rect">
            <a:avLst/>
          </a:prstGeom>
        </p:spPr>
        <p:txBody>
          <a:bodyPr/>
          <a:lstStyle/>
          <a:p>
            <a:pPr lvl="0"/>
            <a:r>
              <a:rPr lang="de-DE"/>
              <a:t>Mastertextformat bearbeiten</a:t>
            </a:r>
          </a:p>
        </p:txBody>
      </p:sp>
      <p:sp>
        <p:nvSpPr>
          <p:cNvPr id="6" name="Slide Number Placeholder 5">
            <a:extLst>
              <a:ext uri="{FF2B5EF4-FFF2-40B4-BE49-F238E27FC236}">
                <a16:creationId xmlns:a16="http://schemas.microsoft.com/office/drawing/2014/main" id="{B8608122-080A-EA41-BB51-21381087E641}"/>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121155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038" y="263131"/>
            <a:ext cx="8624963" cy="994172"/>
          </a:xfrm>
        </p:spPr>
        <p:txBody>
          <a:bodyPr/>
          <a:lstStyle/>
          <a:p>
            <a:r>
              <a:rPr lang="de-DE" dirty="0"/>
              <a:t>Mastertitelformat bearbeiten</a:t>
            </a:r>
            <a:br>
              <a:rPr lang="de-DE" dirty="0"/>
            </a:br>
            <a:endParaRPr lang="en-US" dirty="0"/>
          </a:p>
        </p:txBody>
      </p:sp>
      <p:sp>
        <p:nvSpPr>
          <p:cNvPr id="4" name="Content Placeholder 3"/>
          <p:cNvSpPr>
            <a:spLocks noGrp="1"/>
          </p:cNvSpPr>
          <p:nvPr>
            <p:ph sz="half" idx="2"/>
          </p:nvPr>
        </p:nvSpPr>
        <p:spPr>
          <a:xfrm>
            <a:off x="4629150" y="1365532"/>
            <a:ext cx="4262850" cy="3165989"/>
          </a:xfrm>
          <a:prstGeom prst="rect">
            <a:avLst/>
          </a:prstGeom>
        </p:spPr>
        <p:txBody>
          <a:bodyPr/>
          <a:lstStyle/>
          <a:p>
            <a:pPr lvl="0"/>
            <a:r>
              <a:rPr lang="de-DE"/>
              <a:t>Mastertextformat bearbeiten</a:t>
            </a:r>
          </a:p>
        </p:txBody>
      </p:sp>
      <p:sp>
        <p:nvSpPr>
          <p:cNvPr id="6" name="Textplatzhalter 18">
            <a:extLst>
              <a:ext uri="{FF2B5EF4-FFF2-40B4-BE49-F238E27FC236}">
                <a16:creationId xmlns:a16="http://schemas.microsoft.com/office/drawing/2014/main" id="{1FF3AC81-D55D-B54C-98FD-5954068A9928}"/>
              </a:ext>
            </a:extLst>
          </p:cNvPr>
          <p:cNvSpPr>
            <a:spLocks noGrp="1"/>
          </p:cNvSpPr>
          <p:nvPr>
            <p:ph type="body" sz="quarter" idx="13" hasCustomPrompt="1"/>
          </p:nvPr>
        </p:nvSpPr>
        <p:spPr>
          <a:xfrm>
            <a:off x="267038" y="1365532"/>
            <a:ext cx="4304963" cy="3165989"/>
          </a:xfrm>
          <a:prstGeom prst="rect">
            <a:avLst/>
          </a:prstGeom>
          <a:gradFill>
            <a:gsLst>
              <a:gs pos="0">
                <a:srgbClr val="3863A2">
                  <a:alpha val="30000"/>
                </a:srgbClr>
              </a:gs>
              <a:gs pos="100000">
                <a:srgbClr val="96C342">
                  <a:alpha val="30000"/>
                </a:srgbClr>
              </a:gs>
              <a:gs pos="100000">
                <a:schemeClr val="accent1">
                  <a:lumMod val="45000"/>
                  <a:lumOff val="55000"/>
                </a:schemeClr>
              </a:gs>
              <a:gs pos="100000">
                <a:schemeClr val="accent1">
                  <a:lumMod val="30000"/>
                  <a:lumOff val="70000"/>
                </a:schemeClr>
              </a:gs>
            </a:gsLst>
            <a:lin ang="0" scaled="1"/>
          </a:gradFill>
        </p:spPr>
        <p:txBody>
          <a:bodyPr>
            <a:normAutofit/>
          </a:bodyPr>
          <a:lstStyle>
            <a:lvl1pPr marL="0" indent="0">
              <a:buNone/>
              <a:defRPr sz="100"/>
            </a:lvl1pPr>
          </a:lstStyle>
          <a:p>
            <a:pPr lvl="0"/>
            <a:r>
              <a:rPr lang="de-DE" dirty="0"/>
              <a:t> </a:t>
            </a:r>
          </a:p>
        </p:txBody>
      </p:sp>
      <p:sp>
        <p:nvSpPr>
          <p:cNvPr id="7" name="Slide Number Placeholder 5">
            <a:extLst>
              <a:ext uri="{FF2B5EF4-FFF2-40B4-BE49-F238E27FC236}">
                <a16:creationId xmlns:a16="http://schemas.microsoft.com/office/drawing/2014/main" id="{9EFA4450-B54B-4F40-9DB8-175A294FEB55}"/>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337515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4" name="Slide Number Placeholder 5">
            <a:extLst>
              <a:ext uri="{FF2B5EF4-FFF2-40B4-BE49-F238E27FC236}">
                <a16:creationId xmlns:a16="http://schemas.microsoft.com/office/drawing/2014/main" id="{99B02422-7427-4E41-A3D9-B5B9DC0BC2A3}"/>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177921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E58F249-601F-8143-91C2-7E5CC5EDFDE3}"/>
              </a:ext>
            </a:extLst>
          </p:cNvPr>
          <p:cNvSpPr txBox="1">
            <a:spLocks/>
          </p:cNvSpPr>
          <p:nvPr/>
        </p:nvSpPr>
        <p:spPr>
          <a:xfrm>
            <a:off x="8377650" y="4766073"/>
            <a:ext cx="514350" cy="273844"/>
          </a:xfrm>
          <a:prstGeom prst="rect">
            <a:avLst/>
          </a:prstGeom>
        </p:spPr>
        <p:txBody>
          <a:bodyPr anchor="ctr"/>
          <a:lstStyle>
            <a:defPPr>
              <a:defRPr lang="de-DE"/>
            </a:defPPr>
            <a:lvl1pPr marL="0" algn="r" defTabSz="914400" rtl="0" eaLnBrk="1" latinLnBrk="0" hangingPunct="1">
              <a:defRPr sz="12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BA141-8D4A-8A46-AC80-2A1980DE5543}" type="slidenum">
              <a:rPr lang="en-US" sz="900" smtClean="0"/>
              <a:pPr/>
              <a:t>‹#›</a:t>
            </a:fld>
            <a:endParaRPr lang="en-US" sz="900"/>
          </a:p>
        </p:txBody>
      </p:sp>
    </p:spTree>
    <p:extLst>
      <p:ext uri="{BB962C8B-B14F-4D97-AF65-F5344CB8AC3E}">
        <p14:creationId xmlns:p14="http://schemas.microsoft.com/office/powerpoint/2010/main" val="357453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enutzerdefiniertes Layout">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D34B08E-6551-1A4A-A01E-6D8F2DD3E440}"/>
              </a:ext>
            </a:extLst>
          </p:cNvPr>
          <p:cNvSpPr/>
          <p:nvPr/>
        </p:nvSpPr>
        <p:spPr>
          <a:xfrm>
            <a:off x="218485" y="4612461"/>
            <a:ext cx="8698938" cy="531040"/>
          </a:xfrm>
          <a:prstGeom prst="rect">
            <a:avLst/>
          </a:prstGeom>
          <a:solidFill>
            <a:srgbClr val="213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797377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7" name="Gerade Verbindung 6">
            <a:extLst>
              <a:ext uri="{FF2B5EF4-FFF2-40B4-BE49-F238E27FC236}">
                <a16:creationId xmlns:a16="http://schemas.microsoft.com/office/drawing/2014/main" id="{C552EBC7-8C27-364B-81E7-D739BDE1ADF8}"/>
              </a:ext>
            </a:extLst>
          </p:cNvPr>
          <p:cNvCxnSpPr/>
          <p:nvPr userDrawn="1"/>
        </p:nvCxnSpPr>
        <p:spPr>
          <a:xfrm>
            <a:off x="457200" y="4783309"/>
            <a:ext cx="8291264" cy="2687"/>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
        <p:nvSpPr>
          <p:cNvPr id="9" name="Content Placeholder 12">
            <a:extLst>
              <a:ext uri="{FF2B5EF4-FFF2-40B4-BE49-F238E27FC236}">
                <a16:creationId xmlns:a16="http://schemas.microsoft.com/office/drawing/2014/main" id="{6FB8E62B-80E6-EB4A-BAD2-410BE731F7A4}"/>
              </a:ext>
            </a:extLst>
          </p:cNvPr>
          <p:cNvSpPr>
            <a:spLocks noGrp="1"/>
          </p:cNvSpPr>
          <p:nvPr>
            <p:ph sz="quarter" idx="14"/>
          </p:nvPr>
        </p:nvSpPr>
        <p:spPr>
          <a:xfrm>
            <a:off x="1185863" y="4872641"/>
            <a:ext cx="6800850" cy="227996"/>
          </a:xfrm>
        </p:spPr>
        <p:txBody>
          <a:bodyPr tIns="0"/>
          <a:lstStyle>
            <a:lvl1pPr marL="0" indent="0" algn="l">
              <a:buNone/>
              <a:defRPr sz="600"/>
            </a:lvl1pPr>
            <a:lvl2pPr marL="342900" indent="0" algn="l">
              <a:buNone/>
              <a:defRPr sz="600"/>
            </a:lvl2pPr>
            <a:lvl3pPr marL="685800" indent="0" algn="l">
              <a:buNone/>
              <a:defRPr sz="600"/>
            </a:lvl3pPr>
            <a:lvl4pPr marL="1028700" indent="0" algn="l">
              <a:buNone/>
              <a:defRPr sz="600"/>
            </a:lvl4pPr>
            <a:lvl5pPr marL="1371600" indent="0" algn="l">
              <a:buNone/>
              <a:defRPr sz="600"/>
            </a:lvl5pPr>
          </a:lstStyle>
          <a:p>
            <a:pPr lvl="0"/>
            <a:r>
              <a:rPr lang="en-US"/>
              <a:t>Click to edit Master text styles</a:t>
            </a:r>
          </a:p>
        </p:txBody>
      </p:sp>
      <p:sp>
        <p:nvSpPr>
          <p:cNvPr id="10" name="Rechteck 15">
            <a:extLst>
              <a:ext uri="{FF2B5EF4-FFF2-40B4-BE49-F238E27FC236}">
                <a16:creationId xmlns:a16="http://schemas.microsoft.com/office/drawing/2014/main" id="{BCAACC4E-1A1F-374A-9AA0-2ED2BA3CD6D1}"/>
              </a:ext>
            </a:extLst>
          </p:cNvPr>
          <p:cNvSpPr/>
          <p:nvPr userDrawn="1"/>
        </p:nvSpPr>
        <p:spPr>
          <a:xfrm rot="16200000">
            <a:off x="7529566" y="3157615"/>
            <a:ext cx="2845091" cy="409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de-DE" sz="600" b="0" dirty="0">
                <a:solidFill>
                  <a:schemeClr val="bg1">
                    <a:lumMod val="65000"/>
                  </a:schemeClr>
                </a:solidFill>
                <a:latin typeface="Open Sans Light"/>
                <a:cs typeface="Open Sans Light"/>
              </a:rPr>
              <a:t>© Value for Good GmbH – CONFIDENTIAL</a:t>
            </a:r>
            <a:endParaRPr lang="en-US" sz="600" b="0" dirty="0">
              <a:solidFill>
                <a:schemeClr val="bg1">
                  <a:lumMod val="65000"/>
                </a:schemeClr>
              </a:solidFill>
              <a:latin typeface="Open Sans Light"/>
              <a:cs typeface="Open Sans Light"/>
            </a:endParaRPr>
          </a:p>
        </p:txBody>
      </p:sp>
      <p:sp>
        <p:nvSpPr>
          <p:cNvPr id="12" name="Slide Number Placeholder 5">
            <a:extLst>
              <a:ext uri="{FF2B5EF4-FFF2-40B4-BE49-F238E27FC236}">
                <a16:creationId xmlns:a16="http://schemas.microsoft.com/office/drawing/2014/main" id="{BAFDC5F6-C74D-704F-8C57-0ED0B7461A53}"/>
              </a:ext>
            </a:extLst>
          </p:cNvPr>
          <p:cNvSpPr>
            <a:spLocks noGrp="1"/>
          </p:cNvSpPr>
          <p:nvPr>
            <p:ph type="sldNum" sz="quarter" idx="12"/>
          </p:nvPr>
        </p:nvSpPr>
        <p:spPr>
          <a:xfrm>
            <a:off x="6941048" y="4872641"/>
            <a:ext cx="2133600" cy="148122"/>
          </a:xfrm>
          <a:prstGeom prst="rect">
            <a:avLst/>
          </a:prstGeom>
        </p:spPr>
        <p:txBody>
          <a:bodyPr anchor="ctr"/>
          <a:lstStyle>
            <a:lvl1pPr algn="r">
              <a:defRPr sz="600" b="0" i="0" cap="none" spc="0">
                <a:ln w="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fld id="{29CD3966-4EC2-A74B-AFBE-920BCEB79683}" type="slidenum">
              <a:rPr lang="en-US" smtClean="0"/>
              <a:pPr/>
              <a:t>‹#›</a:t>
            </a:fld>
            <a:endParaRPr lang="en-US"/>
          </a:p>
        </p:txBody>
      </p:sp>
      <p:pic>
        <p:nvPicPr>
          <p:cNvPr id="13" name="Bild 4" descr="VFG_Logo_outlined_661U_®.eps">
            <a:extLst>
              <a:ext uri="{FF2B5EF4-FFF2-40B4-BE49-F238E27FC236}">
                <a16:creationId xmlns:a16="http://schemas.microsoft.com/office/drawing/2014/main" id="{AE1F988D-3567-0748-832B-7553939E96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6721" y="4851340"/>
            <a:ext cx="632745" cy="251017"/>
          </a:xfrm>
          <a:prstGeom prst="rect">
            <a:avLst/>
          </a:prstGeom>
        </p:spPr>
      </p:pic>
    </p:spTree>
    <p:extLst>
      <p:ext uri="{BB962C8B-B14F-4D97-AF65-F5344CB8AC3E}">
        <p14:creationId xmlns:p14="http://schemas.microsoft.com/office/powerpoint/2010/main" val="176558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5.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263131"/>
            <a:ext cx="8640000" cy="994172"/>
          </a:xfrm>
          <a:prstGeom prst="rect">
            <a:avLst/>
          </a:prstGeom>
        </p:spPr>
        <p:txBody>
          <a:bodyPr vert="horz" lIns="91440" tIns="45720" rIns="91440" bIns="45720" rtlCol="0" anchor="ctr">
            <a:normAutofit/>
          </a:bodyPr>
          <a:lstStyle/>
          <a:p>
            <a:r>
              <a:rPr lang="de-DE" dirty="0"/>
              <a:t>Mastertitelformat bearbeiten</a:t>
            </a:r>
            <a:br>
              <a:rPr lang="de-DE" dirty="0"/>
            </a:br>
            <a:endParaRPr lang="en-US" dirty="0"/>
          </a:p>
        </p:txBody>
      </p:sp>
      <p:pic>
        <p:nvPicPr>
          <p:cNvPr id="15" name="Grafik 14">
            <a:extLst>
              <a:ext uri="{FF2B5EF4-FFF2-40B4-BE49-F238E27FC236}">
                <a16:creationId xmlns:a16="http://schemas.microsoft.com/office/drawing/2014/main" id="{A3B7871B-F74D-7D4F-ABF9-C9C767DE58CF}"/>
              </a:ext>
            </a:extLst>
          </p:cNvPr>
          <p:cNvPicPr>
            <a:picLocks noChangeAspect="1"/>
          </p:cNvPicPr>
          <p:nvPr/>
        </p:nvPicPr>
        <p:blipFill>
          <a:blip r:embed="rId11"/>
          <a:stretch>
            <a:fillRect/>
          </a:stretch>
        </p:blipFill>
        <p:spPr>
          <a:xfrm>
            <a:off x="252001" y="4637188"/>
            <a:ext cx="651620" cy="464939"/>
          </a:xfrm>
          <a:prstGeom prst="rect">
            <a:avLst/>
          </a:prstGeom>
        </p:spPr>
      </p:pic>
      <p:sp>
        <p:nvSpPr>
          <p:cNvPr id="16" name="Textfeld 15">
            <a:extLst>
              <a:ext uri="{FF2B5EF4-FFF2-40B4-BE49-F238E27FC236}">
                <a16:creationId xmlns:a16="http://schemas.microsoft.com/office/drawing/2014/main" id="{51CC1108-F302-A744-9A82-AA7EB6807925}"/>
              </a:ext>
            </a:extLst>
          </p:cNvPr>
          <p:cNvSpPr txBox="1"/>
          <p:nvPr/>
        </p:nvSpPr>
        <p:spPr>
          <a:xfrm>
            <a:off x="1757363" y="4766073"/>
            <a:ext cx="6097191" cy="248209"/>
          </a:xfrm>
          <a:prstGeom prst="rect">
            <a:avLst/>
          </a:prstGeom>
          <a:noFill/>
        </p:spPr>
        <p:txBody>
          <a:bodyPr wrap="square" rtlCol="0">
            <a:spAutoFit/>
          </a:bodyPr>
          <a:lstStyle/>
          <a:p>
            <a:r>
              <a:rPr lang="en-US" sz="1013"/>
              <a:t> </a:t>
            </a:r>
          </a:p>
        </p:txBody>
      </p:sp>
      <p:cxnSp>
        <p:nvCxnSpPr>
          <p:cNvPr id="29" name="Gerade Verbindung 28">
            <a:extLst>
              <a:ext uri="{FF2B5EF4-FFF2-40B4-BE49-F238E27FC236}">
                <a16:creationId xmlns:a16="http://schemas.microsoft.com/office/drawing/2014/main" id="{1F19F82A-B901-5F49-86A7-DCEB29257517}"/>
              </a:ext>
            </a:extLst>
          </p:cNvPr>
          <p:cNvCxnSpPr>
            <a:cxnSpLocks/>
          </p:cNvCxnSpPr>
          <p:nvPr/>
        </p:nvCxnSpPr>
        <p:spPr>
          <a:xfrm flipV="1">
            <a:off x="252000" y="4630393"/>
            <a:ext cx="8640000" cy="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B64D8E2-55D6-4749-AB3C-725A0387B5CB}"/>
              </a:ext>
            </a:extLst>
          </p:cNvPr>
          <p:cNvSpPr>
            <a:spLocks noGrp="1"/>
          </p:cNvSpPr>
          <p:nvPr>
            <p:ph type="sldNum" sz="quarter" idx="4"/>
          </p:nvPr>
        </p:nvSpPr>
        <p:spPr>
          <a:xfrm>
            <a:off x="8377650" y="4766073"/>
            <a:ext cx="514350" cy="273844"/>
          </a:xfrm>
          <a:prstGeom prst="rect">
            <a:avLst/>
          </a:prstGeom>
        </p:spPr>
        <p:txBody>
          <a:bodyPr anchor="ctr"/>
          <a:lstStyle>
            <a:lvl1pPr algn="r">
              <a:defRPr sz="9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fld id="{39880CAB-7B57-684C-8944-9FD8C34F5FCB}" type="slidenum">
              <a:rPr lang="de-DE" smtClean="0"/>
              <a:t>‹#›</a:t>
            </a:fld>
            <a:endParaRPr lang="de-DE"/>
          </a:p>
        </p:txBody>
      </p:sp>
      <p:sp>
        <p:nvSpPr>
          <p:cNvPr id="13" name="Text Placeholder 2">
            <a:extLst>
              <a:ext uri="{FF2B5EF4-FFF2-40B4-BE49-F238E27FC236}">
                <a16:creationId xmlns:a16="http://schemas.microsoft.com/office/drawing/2014/main" id="{D29AC407-514D-9945-AB6D-730020BBCD7F}"/>
              </a:ext>
            </a:extLst>
          </p:cNvPr>
          <p:cNvSpPr>
            <a:spLocks noGrp="1"/>
          </p:cNvSpPr>
          <p:nvPr>
            <p:ph type="body" idx="1"/>
          </p:nvPr>
        </p:nvSpPr>
        <p:spPr>
          <a:xfrm>
            <a:off x="252000" y="1369220"/>
            <a:ext cx="8640000" cy="3161236"/>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Tree>
    <p:extLst>
      <p:ext uri="{BB962C8B-B14F-4D97-AF65-F5344CB8AC3E}">
        <p14:creationId xmlns:p14="http://schemas.microsoft.com/office/powerpoint/2010/main" val="41833642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89" r:id="rId9"/>
  </p:sldLayoutIdLst>
  <p:txStyles>
    <p:titleStyle>
      <a:lvl1pPr algn="l" defTabSz="685783" rtl="0" eaLnBrk="1" latinLnBrk="0" hangingPunct="1">
        <a:lnSpc>
          <a:spcPct val="90000"/>
        </a:lnSpc>
        <a:spcBef>
          <a:spcPct val="0"/>
        </a:spcBef>
        <a:buNone/>
        <a:defRPr sz="2800" b="0" i="0" kern="120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171446" indent="-171446" algn="l" defTabSz="685783" rtl="0" eaLnBrk="1" latinLnBrk="0" hangingPunct="1">
        <a:lnSpc>
          <a:spcPct val="90000"/>
        </a:lnSpc>
        <a:spcBef>
          <a:spcPts val="750"/>
        </a:spcBef>
        <a:buFont typeface="Symbol" pitchFamily="2" charset="2"/>
        <a:buChar char="-"/>
        <a:defRPr sz="2100" b="0" i="0" kern="1200">
          <a:solidFill>
            <a:srgbClr val="3D3D3B"/>
          </a:solidFill>
          <a:latin typeface="Roboto Light" panose="02000000000000000000" pitchFamily="2" charset="0"/>
          <a:ea typeface="Roboto Light" panose="02000000000000000000" pitchFamily="2" charset="0"/>
          <a:cs typeface="Roboto Light" panose="02000000000000000000" pitchFamily="2"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263131"/>
            <a:ext cx="8640000" cy="994172"/>
          </a:xfrm>
          <a:prstGeom prst="rect">
            <a:avLst/>
          </a:prstGeom>
        </p:spPr>
        <p:txBody>
          <a:bodyPr vert="horz" lIns="91440" tIns="45720" rIns="91440" bIns="45720" rtlCol="0" anchor="ctr">
            <a:normAutofit/>
          </a:bodyPr>
          <a:lstStyle/>
          <a:p>
            <a:r>
              <a:rPr lang="de-DE" dirty="0"/>
              <a:t>Mastertitelformat bearbeiten</a:t>
            </a:r>
            <a:br>
              <a:rPr lang="de-DE" dirty="0"/>
            </a:br>
            <a:endParaRPr lang="en-US" dirty="0"/>
          </a:p>
        </p:txBody>
      </p:sp>
      <p:sp>
        <p:nvSpPr>
          <p:cNvPr id="16" name="Textfeld 15">
            <a:extLst>
              <a:ext uri="{FF2B5EF4-FFF2-40B4-BE49-F238E27FC236}">
                <a16:creationId xmlns:a16="http://schemas.microsoft.com/office/drawing/2014/main" id="{51CC1108-F302-A744-9A82-AA7EB6807925}"/>
              </a:ext>
            </a:extLst>
          </p:cNvPr>
          <p:cNvSpPr txBox="1"/>
          <p:nvPr/>
        </p:nvSpPr>
        <p:spPr>
          <a:xfrm>
            <a:off x="1757363" y="4766073"/>
            <a:ext cx="6097191" cy="248209"/>
          </a:xfrm>
          <a:prstGeom prst="rect">
            <a:avLst/>
          </a:prstGeom>
          <a:noFill/>
        </p:spPr>
        <p:txBody>
          <a:bodyPr wrap="square" rtlCol="0">
            <a:spAutoFit/>
          </a:bodyPr>
          <a:lstStyle/>
          <a:p>
            <a:r>
              <a:rPr lang="en-US" sz="1013"/>
              <a:t> </a:t>
            </a:r>
          </a:p>
        </p:txBody>
      </p:sp>
      <p:cxnSp>
        <p:nvCxnSpPr>
          <p:cNvPr id="29" name="Gerade Verbindung 28">
            <a:extLst>
              <a:ext uri="{FF2B5EF4-FFF2-40B4-BE49-F238E27FC236}">
                <a16:creationId xmlns:a16="http://schemas.microsoft.com/office/drawing/2014/main" id="{1F19F82A-B901-5F49-86A7-DCEB29257517}"/>
              </a:ext>
            </a:extLst>
          </p:cNvPr>
          <p:cNvCxnSpPr>
            <a:cxnSpLocks/>
          </p:cNvCxnSpPr>
          <p:nvPr/>
        </p:nvCxnSpPr>
        <p:spPr>
          <a:xfrm flipV="1">
            <a:off x="252000" y="4630393"/>
            <a:ext cx="8640000" cy="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B64D8E2-55D6-4749-AB3C-725A0387B5CB}"/>
              </a:ext>
            </a:extLst>
          </p:cNvPr>
          <p:cNvSpPr>
            <a:spLocks noGrp="1"/>
          </p:cNvSpPr>
          <p:nvPr>
            <p:ph type="sldNum" sz="quarter" idx="4"/>
          </p:nvPr>
        </p:nvSpPr>
        <p:spPr>
          <a:xfrm>
            <a:off x="8377650" y="4766073"/>
            <a:ext cx="514350" cy="273844"/>
          </a:xfrm>
          <a:prstGeom prst="rect">
            <a:avLst/>
          </a:prstGeom>
        </p:spPr>
        <p:txBody>
          <a:bodyPr anchor="ctr"/>
          <a:lstStyle>
            <a:lvl1pPr algn="r">
              <a:defRPr sz="9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fld id="{176BA141-8D4A-8A46-AC80-2A1980DE5543}" type="slidenum">
              <a:rPr lang="en-US" smtClean="0"/>
              <a:pPr/>
              <a:t>‹#›</a:t>
            </a:fld>
            <a:endParaRPr lang="en-US"/>
          </a:p>
        </p:txBody>
      </p:sp>
      <p:sp>
        <p:nvSpPr>
          <p:cNvPr id="13" name="Text Placeholder 2">
            <a:extLst>
              <a:ext uri="{FF2B5EF4-FFF2-40B4-BE49-F238E27FC236}">
                <a16:creationId xmlns:a16="http://schemas.microsoft.com/office/drawing/2014/main" id="{D29AC407-514D-9945-AB6D-730020BBCD7F}"/>
              </a:ext>
            </a:extLst>
          </p:cNvPr>
          <p:cNvSpPr>
            <a:spLocks noGrp="1"/>
          </p:cNvSpPr>
          <p:nvPr>
            <p:ph type="body" idx="1"/>
          </p:nvPr>
        </p:nvSpPr>
        <p:spPr>
          <a:xfrm>
            <a:off x="252000" y="1369220"/>
            <a:ext cx="8640000" cy="3161236"/>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pic>
        <p:nvPicPr>
          <p:cNvPr id="8" name="Grafik 7" descr="Ein Bild, das Hocker, Tisch enthält.&#10;&#10;Automatisch generierte Beschreibung">
            <a:extLst>
              <a:ext uri="{FF2B5EF4-FFF2-40B4-BE49-F238E27FC236}">
                <a16:creationId xmlns:a16="http://schemas.microsoft.com/office/drawing/2014/main" id="{AC2B2EE1-0300-EA41-8ED9-C9119829B48A}"/>
              </a:ext>
            </a:extLst>
          </p:cNvPr>
          <p:cNvPicPr>
            <a:picLocks noChangeAspect="1"/>
          </p:cNvPicPr>
          <p:nvPr/>
        </p:nvPicPr>
        <p:blipFill rotWithShape="1">
          <a:blip r:embed="rId11">
            <a:extLst>
              <a:ext uri="{28A0092B-C50C-407E-A947-70E740481C1C}">
                <a14:useLocalDpi xmlns:a14="http://schemas.microsoft.com/office/drawing/2010/main" val="0"/>
              </a:ext>
            </a:extLst>
          </a:blip>
          <a:srcRect t="16141" b="18858"/>
          <a:stretch/>
        </p:blipFill>
        <p:spPr>
          <a:xfrm>
            <a:off x="252000" y="4677527"/>
            <a:ext cx="654306" cy="425299"/>
          </a:xfrm>
          <a:prstGeom prst="rect">
            <a:avLst/>
          </a:prstGeom>
        </p:spPr>
      </p:pic>
    </p:spTree>
    <p:extLst>
      <p:ext uri="{BB962C8B-B14F-4D97-AF65-F5344CB8AC3E}">
        <p14:creationId xmlns:p14="http://schemas.microsoft.com/office/powerpoint/2010/main" val="177702358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lvl1pPr algn="l" defTabSz="685783" rtl="0" eaLnBrk="1" latinLnBrk="0" hangingPunct="1">
        <a:lnSpc>
          <a:spcPct val="90000"/>
        </a:lnSpc>
        <a:spcBef>
          <a:spcPct val="0"/>
        </a:spcBef>
        <a:buNone/>
        <a:defRPr sz="2800" b="0" i="0" kern="1200">
          <a:solidFill>
            <a:srgbClr val="135399"/>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171446" indent="-171446" algn="l" defTabSz="685783" rtl="0" eaLnBrk="1" latinLnBrk="0" hangingPunct="1">
        <a:lnSpc>
          <a:spcPct val="90000"/>
        </a:lnSpc>
        <a:spcBef>
          <a:spcPts val="750"/>
        </a:spcBef>
        <a:buFont typeface="Symbol" pitchFamily="2" charset="2"/>
        <a:buChar char="-"/>
        <a:defRPr sz="2100" b="0" i="0" kern="1200">
          <a:solidFill>
            <a:srgbClr val="3D3D3B"/>
          </a:solidFill>
          <a:latin typeface="Roboto Light" panose="02000000000000000000" pitchFamily="2" charset="0"/>
          <a:ea typeface="Roboto Light" panose="02000000000000000000" pitchFamily="2" charset="0"/>
          <a:cs typeface="Roboto Light" panose="02000000000000000000" pitchFamily="2"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84890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29.svg"/><Relationship Id="rId12" Type="http://schemas.openxmlformats.org/officeDocument/2006/relationships/image" Target="../media/image44.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3.tiff"/><Relationship Id="rId5" Type="http://schemas.openxmlformats.org/officeDocument/2006/relationships/image" Target="../media/image35.svg"/><Relationship Id="rId10" Type="http://schemas.openxmlformats.org/officeDocument/2006/relationships/image" Target="../media/image42.jpeg"/><Relationship Id="rId4" Type="http://schemas.openxmlformats.org/officeDocument/2006/relationships/image" Target="../media/image39.png"/><Relationship Id="rId9" Type="http://schemas.openxmlformats.org/officeDocument/2006/relationships/image" Target="../media/image37.svg"/><Relationship Id="rId1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47.tiff"/><Relationship Id="rId7" Type="http://schemas.openxmlformats.org/officeDocument/2006/relationships/image" Target="../media/image50.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3.tiff"/><Relationship Id="rId5" Type="http://schemas.openxmlformats.org/officeDocument/2006/relationships/image" Target="../media/image49.tiff"/><Relationship Id="rId4" Type="http://schemas.openxmlformats.org/officeDocument/2006/relationships/image" Target="../media/image48.tiff"/></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hyperlink" Target="https://www.computerwoche.de/a/gute-daten-schlechte-daten,1931857"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6.sv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95926-6B99-6C4B-9F0B-149AF27422D4}"/>
              </a:ext>
            </a:extLst>
          </p:cNvPr>
          <p:cNvSpPr>
            <a:spLocks noGrp="1"/>
          </p:cNvSpPr>
          <p:nvPr>
            <p:ph type="ctrTitle"/>
          </p:nvPr>
        </p:nvSpPr>
        <p:spPr/>
        <p:txBody>
          <a:bodyPr/>
          <a:lstStyle/>
          <a:p>
            <a:r>
              <a:rPr lang="de-DE" dirty="0"/>
              <a:t>Grundlagen Datenmanagement</a:t>
            </a:r>
            <a:endParaRPr lang="en-GB" dirty="0"/>
          </a:p>
        </p:txBody>
      </p:sp>
      <p:sp>
        <p:nvSpPr>
          <p:cNvPr id="3" name="Untertitel 2">
            <a:extLst>
              <a:ext uri="{FF2B5EF4-FFF2-40B4-BE49-F238E27FC236}">
                <a16:creationId xmlns:a16="http://schemas.microsoft.com/office/drawing/2014/main" id="{E64DA442-75F5-714D-9BC7-B83A79589EDD}"/>
              </a:ext>
            </a:extLst>
          </p:cNvPr>
          <p:cNvSpPr>
            <a:spLocks noGrp="1"/>
          </p:cNvSpPr>
          <p:nvPr>
            <p:ph type="subTitle" idx="1"/>
          </p:nvPr>
        </p:nvSpPr>
        <p:spPr/>
        <p:txBody>
          <a:bodyPr>
            <a:normAutofit/>
          </a:bodyPr>
          <a:lstStyle/>
          <a:p>
            <a:endParaRPr lang="en-GB" dirty="0"/>
          </a:p>
          <a:p>
            <a:r>
              <a:rPr lang="en-GB" i="1" dirty="0"/>
              <a:t>- 2h -</a:t>
            </a:r>
          </a:p>
        </p:txBody>
      </p:sp>
      <p:sp>
        <p:nvSpPr>
          <p:cNvPr id="4" name="Rechteck 3">
            <a:extLst>
              <a:ext uri="{FF2B5EF4-FFF2-40B4-BE49-F238E27FC236}">
                <a16:creationId xmlns:a16="http://schemas.microsoft.com/office/drawing/2014/main" id="{4F3C9C58-072E-2B47-93F2-3B150FD7B218}"/>
              </a:ext>
            </a:extLst>
          </p:cNvPr>
          <p:cNvSpPr/>
          <p:nvPr/>
        </p:nvSpPr>
        <p:spPr>
          <a:xfrm>
            <a:off x="2906160" y="4731449"/>
            <a:ext cx="4754828" cy="253916"/>
          </a:xfrm>
          <a:prstGeom prst="rect">
            <a:avLst/>
          </a:prstGeom>
        </p:spPr>
        <p:txBody>
          <a:bodyPr wrap="none">
            <a:spAutoFit/>
          </a:bodyPr>
          <a:lstStyle/>
          <a:p>
            <a:r>
              <a:rPr lang="de-DE" sz="1050" i="1" dirty="0">
                <a:latin typeface="Roboto Light" panose="02000000000000000000" pitchFamily="2" charset="0"/>
                <a:ea typeface="Times New Roman" panose="02020603050405020304" pitchFamily="18" charset="0"/>
                <a:cs typeface="Times New Roman" panose="02020603050405020304" pitchFamily="18" charset="0"/>
              </a:rPr>
              <a:t>Nina Hauser, </a:t>
            </a:r>
            <a:r>
              <a:rPr lang="de-DE" sz="1050" i="1">
                <a:latin typeface="Roboto Light" panose="02000000000000000000" pitchFamily="2" charset="0"/>
                <a:ea typeface="Times New Roman" panose="02020603050405020304" pitchFamily="18" charset="0"/>
                <a:cs typeface="Times New Roman" panose="02020603050405020304" pitchFamily="18" charset="0"/>
              </a:rPr>
              <a:t>Thomas Handke, Frie</a:t>
            </a:r>
            <a:r>
              <a:rPr lang="de-DE" sz="1050" i="1" dirty="0">
                <a:latin typeface="Roboto Light" panose="02000000000000000000" pitchFamily="2" charset="0"/>
                <a:ea typeface="Times New Roman" panose="02020603050405020304" pitchFamily="18" charset="0"/>
                <a:cs typeface="Times New Roman" panose="02020603050405020304" pitchFamily="18" charset="0"/>
              </a:rPr>
              <a:t> </a:t>
            </a:r>
            <a:r>
              <a:rPr lang="de-DE" sz="1050" i="1" dirty="0" err="1">
                <a:latin typeface="Roboto Light" panose="02000000000000000000" pitchFamily="2" charset="0"/>
                <a:ea typeface="Times New Roman" panose="02020603050405020304" pitchFamily="18" charset="0"/>
                <a:cs typeface="Times New Roman" panose="02020603050405020304" pitchFamily="18" charset="0"/>
              </a:rPr>
              <a:t>Preu</a:t>
            </a:r>
            <a:r>
              <a:rPr lang="de-DE" sz="1050" i="1" dirty="0">
                <a:latin typeface="Roboto Light" panose="02000000000000000000" pitchFamily="2" charset="0"/>
                <a:ea typeface="Times New Roman" panose="02020603050405020304" pitchFamily="18" charset="0"/>
                <a:cs typeface="Times New Roman" panose="02020603050405020304" pitchFamily="18" charset="0"/>
              </a:rPr>
              <a:t>, </a:t>
            </a:r>
            <a:r>
              <a:rPr lang="de-DE" sz="1050" i="1" dirty="0" err="1">
                <a:latin typeface="Roboto Light" panose="02000000000000000000" pitchFamily="2" charset="0"/>
                <a:ea typeface="Times New Roman" panose="02020603050405020304" pitchFamily="18" charset="0"/>
                <a:cs typeface="Times New Roman" panose="02020603050405020304" pitchFamily="18" charset="0"/>
              </a:rPr>
              <a:t>CorrelAid</a:t>
            </a:r>
            <a:r>
              <a:rPr lang="de-DE" sz="1050" i="1" dirty="0">
                <a:latin typeface="Roboto Light" panose="02000000000000000000" pitchFamily="2" charset="0"/>
                <a:ea typeface="Times New Roman" panose="02020603050405020304" pitchFamily="18" charset="0"/>
                <a:cs typeface="Times New Roman" panose="02020603050405020304" pitchFamily="18" charset="0"/>
              </a:rPr>
              <a:t> e.V., 2021. Lizenz: CC BY 4.0</a:t>
            </a:r>
            <a:r>
              <a:rPr lang="de-DE" sz="760" dirty="0"/>
              <a:t> </a:t>
            </a:r>
            <a:endParaRPr lang="en-GB" sz="760" dirty="0"/>
          </a:p>
        </p:txBody>
      </p:sp>
    </p:spTree>
    <p:extLst>
      <p:ext uri="{BB962C8B-B14F-4D97-AF65-F5344CB8AC3E}">
        <p14:creationId xmlns:p14="http://schemas.microsoft.com/office/powerpoint/2010/main" val="391582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31552-D501-E54B-BDB8-BE964C68F297}"/>
              </a:ext>
            </a:extLst>
          </p:cNvPr>
          <p:cNvSpPr>
            <a:spLocks noGrp="1"/>
          </p:cNvSpPr>
          <p:nvPr>
            <p:ph type="title"/>
          </p:nvPr>
        </p:nvSpPr>
        <p:spPr/>
        <p:txBody>
          <a:bodyPr>
            <a:normAutofit/>
          </a:bodyPr>
          <a:lstStyle/>
          <a:p>
            <a:r>
              <a:rPr lang="en-GB" dirty="0"/>
              <a:t>Es </a:t>
            </a:r>
            <a:r>
              <a:rPr lang="en-GB" dirty="0" err="1"/>
              <a:t>gibt</a:t>
            </a:r>
            <a:r>
              <a:rPr lang="en-GB" dirty="0"/>
              <a:t> </a:t>
            </a:r>
            <a:r>
              <a:rPr lang="en-GB" dirty="0" err="1"/>
              <a:t>Daten</a:t>
            </a:r>
            <a:r>
              <a:rPr lang="en-GB" dirty="0"/>
              <a:t>, die </a:t>
            </a:r>
            <a:r>
              <a:rPr lang="en-GB" dirty="0" err="1"/>
              <a:t>bereits</a:t>
            </a:r>
            <a:r>
              <a:rPr lang="en-GB" dirty="0"/>
              <a:t> </a:t>
            </a:r>
            <a:r>
              <a:rPr lang="en-GB" dirty="0" err="1"/>
              <a:t>existieren</a:t>
            </a:r>
            <a:r>
              <a:rPr lang="en-GB" dirty="0"/>
              <a:t>, und </a:t>
            </a:r>
            <a:r>
              <a:rPr lang="en-GB" dirty="0" err="1"/>
              <a:t>solche</a:t>
            </a:r>
            <a:r>
              <a:rPr lang="en-GB" dirty="0"/>
              <a:t>, die </a:t>
            </a:r>
            <a:r>
              <a:rPr lang="en-GB" dirty="0" err="1"/>
              <a:t>für</a:t>
            </a:r>
            <a:r>
              <a:rPr lang="en-GB" dirty="0"/>
              <a:t> </a:t>
            </a:r>
            <a:r>
              <a:rPr lang="en-GB" dirty="0" err="1"/>
              <a:t>Euch</a:t>
            </a:r>
            <a:r>
              <a:rPr lang="en-GB" dirty="0"/>
              <a:t> </a:t>
            </a:r>
            <a:r>
              <a:rPr lang="en-GB" dirty="0" err="1"/>
              <a:t>nützlich</a:t>
            </a:r>
            <a:r>
              <a:rPr lang="en-GB" dirty="0"/>
              <a:t> </a:t>
            </a:r>
            <a:r>
              <a:rPr lang="en-GB" dirty="0" err="1"/>
              <a:t>sind</a:t>
            </a:r>
            <a:endParaRPr lang="en-GB" dirty="0"/>
          </a:p>
        </p:txBody>
      </p:sp>
      <p:grpSp>
        <p:nvGrpSpPr>
          <p:cNvPr id="6" name="Gruppieren 5">
            <a:extLst>
              <a:ext uri="{FF2B5EF4-FFF2-40B4-BE49-F238E27FC236}">
                <a16:creationId xmlns:a16="http://schemas.microsoft.com/office/drawing/2014/main" id="{B87C737C-DFBE-2842-A896-3F2031F23EAC}"/>
              </a:ext>
            </a:extLst>
          </p:cNvPr>
          <p:cNvGrpSpPr/>
          <p:nvPr/>
        </p:nvGrpSpPr>
        <p:grpSpPr>
          <a:xfrm>
            <a:off x="2329662" y="1597446"/>
            <a:ext cx="4484675" cy="2520000"/>
            <a:chOff x="2817673" y="1492786"/>
            <a:chExt cx="4484675" cy="2520000"/>
          </a:xfrm>
        </p:grpSpPr>
        <p:sp>
          <p:nvSpPr>
            <p:cNvPr id="4" name="Oval 3">
              <a:extLst>
                <a:ext uri="{FF2B5EF4-FFF2-40B4-BE49-F238E27FC236}">
                  <a16:creationId xmlns:a16="http://schemas.microsoft.com/office/drawing/2014/main" id="{483C74E5-60EC-9341-B624-44A5F2A90E7C}"/>
                </a:ext>
              </a:extLst>
            </p:cNvPr>
            <p:cNvSpPr/>
            <p:nvPr/>
          </p:nvSpPr>
          <p:spPr>
            <a:xfrm>
              <a:off x="2817673" y="1492786"/>
              <a:ext cx="2520000" cy="2520000"/>
            </a:xfrm>
            <a:prstGeom prst="ellipse">
              <a:avLst/>
            </a:prstGeom>
            <a:solidFill>
              <a:schemeClr val="accent3">
                <a:alpha val="50000"/>
              </a:schemeClr>
            </a:solidFill>
            <a:ln>
              <a:solidFill>
                <a:schemeClr val="accent3">
                  <a:alpha val="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err="1">
                  <a:solidFill>
                    <a:schemeClr val="accent3"/>
                  </a:solidFill>
                  <a:latin typeface="Roboto Light" pitchFamily="2" charset="0"/>
                  <a:ea typeface="Roboto Light" pitchFamily="2" charset="0"/>
                </a:rPr>
                <a:t>Existierende</a:t>
              </a:r>
              <a:endParaRPr lang="en-GB" sz="1600" dirty="0">
                <a:solidFill>
                  <a:schemeClr val="accent3"/>
                </a:solidFill>
                <a:latin typeface="Roboto Light" pitchFamily="2" charset="0"/>
                <a:ea typeface="Roboto Light" pitchFamily="2" charset="0"/>
              </a:endParaRPr>
            </a:p>
            <a:p>
              <a:pPr algn="ctr"/>
              <a:r>
                <a:rPr lang="en-GB" sz="1600" dirty="0" err="1">
                  <a:solidFill>
                    <a:schemeClr val="accent3"/>
                  </a:solidFill>
                  <a:latin typeface="Roboto Light" pitchFamily="2" charset="0"/>
                  <a:ea typeface="Roboto Light" pitchFamily="2" charset="0"/>
                </a:rPr>
                <a:t>Daten</a:t>
              </a:r>
              <a:endParaRPr lang="en-GB" sz="1600" dirty="0">
                <a:solidFill>
                  <a:schemeClr val="accent3"/>
                </a:solidFill>
                <a:latin typeface="Roboto Light" pitchFamily="2" charset="0"/>
                <a:ea typeface="Roboto Light" pitchFamily="2" charset="0"/>
              </a:endParaRPr>
            </a:p>
          </p:txBody>
        </p:sp>
        <p:sp>
          <p:nvSpPr>
            <p:cNvPr id="5" name="Oval 4">
              <a:extLst>
                <a:ext uri="{FF2B5EF4-FFF2-40B4-BE49-F238E27FC236}">
                  <a16:creationId xmlns:a16="http://schemas.microsoft.com/office/drawing/2014/main" id="{985E7964-2C45-5E47-B2EA-D818D180AF61}"/>
                </a:ext>
              </a:extLst>
            </p:cNvPr>
            <p:cNvSpPr/>
            <p:nvPr/>
          </p:nvSpPr>
          <p:spPr>
            <a:xfrm>
              <a:off x="4782348" y="1492786"/>
              <a:ext cx="2520000" cy="2520000"/>
            </a:xfrm>
            <a:prstGeom prst="ellipse">
              <a:avLst/>
            </a:prstGeom>
            <a:solidFill>
              <a:schemeClr val="accent4">
                <a:alpha val="50000"/>
              </a:schemeClr>
            </a:solidFill>
            <a:ln>
              <a:solidFill>
                <a:schemeClr val="accent4">
                  <a:alpha val="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err="1">
                  <a:solidFill>
                    <a:schemeClr val="accent4"/>
                  </a:solidFill>
                  <a:latin typeface="Roboto Light" pitchFamily="2" charset="0"/>
                  <a:ea typeface="Roboto Light" pitchFamily="2" charset="0"/>
                </a:rPr>
                <a:t>Nützliche</a:t>
              </a:r>
              <a:endParaRPr lang="en-GB" sz="1600" dirty="0">
                <a:solidFill>
                  <a:schemeClr val="accent4"/>
                </a:solidFill>
                <a:latin typeface="Roboto Light" pitchFamily="2" charset="0"/>
                <a:ea typeface="Roboto Light" pitchFamily="2" charset="0"/>
              </a:endParaRPr>
            </a:p>
            <a:p>
              <a:pPr algn="ctr"/>
              <a:r>
                <a:rPr lang="en-GB" sz="1600" dirty="0" err="1">
                  <a:solidFill>
                    <a:schemeClr val="accent4"/>
                  </a:solidFill>
                  <a:latin typeface="Roboto Light" pitchFamily="2" charset="0"/>
                  <a:ea typeface="Roboto Light" pitchFamily="2" charset="0"/>
                </a:rPr>
                <a:t>Daten</a:t>
              </a:r>
              <a:endParaRPr lang="en-GB" sz="1600" dirty="0">
                <a:solidFill>
                  <a:schemeClr val="accent4"/>
                </a:solidFill>
                <a:latin typeface="Roboto Light" pitchFamily="2" charset="0"/>
                <a:ea typeface="Roboto Light" pitchFamily="2" charset="0"/>
              </a:endParaRPr>
            </a:p>
          </p:txBody>
        </p:sp>
      </p:grpSp>
      <p:sp>
        <p:nvSpPr>
          <p:cNvPr id="9" name="Textfeld 8">
            <a:extLst>
              <a:ext uri="{FF2B5EF4-FFF2-40B4-BE49-F238E27FC236}">
                <a16:creationId xmlns:a16="http://schemas.microsoft.com/office/drawing/2014/main" id="{4D446724-DB1F-6740-8723-8BFFE1AF9FD1}"/>
              </a:ext>
            </a:extLst>
          </p:cNvPr>
          <p:cNvSpPr txBox="1"/>
          <p:nvPr/>
        </p:nvSpPr>
        <p:spPr>
          <a:xfrm>
            <a:off x="4263528" y="2332000"/>
            <a:ext cx="616944" cy="369332"/>
          </a:xfrm>
          <a:prstGeom prst="rect">
            <a:avLst/>
          </a:prstGeom>
          <a:noFill/>
        </p:spPr>
        <p:txBody>
          <a:bodyPr wrap="square" rtlCol="0">
            <a:spAutoFit/>
          </a:bodyPr>
          <a:lstStyle/>
          <a:p>
            <a:pPr algn="ctr"/>
            <a:r>
              <a:rPr lang="en-GB" sz="900" dirty="0" err="1">
                <a:solidFill>
                  <a:schemeClr val="tx2"/>
                </a:solidFill>
                <a:latin typeface="Roboto Light" pitchFamily="2" charset="0"/>
                <a:ea typeface="Roboto Light" pitchFamily="2" charset="0"/>
              </a:rPr>
              <a:t>Eigene</a:t>
            </a:r>
            <a:r>
              <a:rPr lang="en-GB" sz="900" dirty="0">
                <a:solidFill>
                  <a:schemeClr val="tx2"/>
                </a:solidFill>
                <a:latin typeface="Roboto Light" pitchFamily="2" charset="0"/>
                <a:ea typeface="Roboto Light" pitchFamily="2" charset="0"/>
              </a:rPr>
              <a:t> </a:t>
            </a:r>
            <a:r>
              <a:rPr lang="en-GB" sz="900" dirty="0" err="1">
                <a:solidFill>
                  <a:schemeClr val="tx2"/>
                </a:solidFill>
                <a:latin typeface="Roboto Light" pitchFamily="2" charset="0"/>
                <a:ea typeface="Roboto Light" pitchFamily="2" charset="0"/>
              </a:rPr>
              <a:t>Daten</a:t>
            </a:r>
            <a:endParaRPr lang="en-GB" sz="900" dirty="0">
              <a:solidFill>
                <a:schemeClr val="tx2"/>
              </a:solidFill>
              <a:latin typeface="Roboto Light" pitchFamily="2" charset="0"/>
              <a:ea typeface="Roboto Light" pitchFamily="2" charset="0"/>
            </a:endParaRPr>
          </a:p>
        </p:txBody>
      </p:sp>
      <p:sp>
        <p:nvSpPr>
          <p:cNvPr id="10" name="Textfeld 9">
            <a:extLst>
              <a:ext uri="{FF2B5EF4-FFF2-40B4-BE49-F238E27FC236}">
                <a16:creationId xmlns:a16="http://schemas.microsoft.com/office/drawing/2014/main" id="{AFEC7FF3-7FC1-B44D-8972-A2998151CD75}"/>
              </a:ext>
            </a:extLst>
          </p:cNvPr>
          <p:cNvSpPr txBox="1"/>
          <p:nvPr/>
        </p:nvSpPr>
        <p:spPr>
          <a:xfrm>
            <a:off x="4263528" y="2966926"/>
            <a:ext cx="616944" cy="369332"/>
          </a:xfrm>
          <a:prstGeom prst="rect">
            <a:avLst/>
          </a:prstGeom>
          <a:noFill/>
        </p:spPr>
        <p:txBody>
          <a:bodyPr wrap="square" rtlCol="0">
            <a:spAutoFit/>
          </a:bodyPr>
          <a:lstStyle/>
          <a:p>
            <a:pPr algn="ctr"/>
            <a:r>
              <a:rPr lang="en-GB" sz="900" dirty="0" err="1">
                <a:solidFill>
                  <a:schemeClr val="tx2"/>
                </a:solidFill>
                <a:latin typeface="Roboto Light" pitchFamily="2" charset="0"/>
                <a:ea typeface="Roboto Light" pitchFamily="2" charset="0"/>
              </a:rPr>
              <a:t>Öfftl</a:t>
            </a:r>
            <a:r>
              <a:rPr lang="en-GB" sz="900" dirty="0">
                <a:solidFill>
                  <a:schemeClr val="tx2"/>
                </a:solidFill>
                <a:latin typeface="Roboto Light" pitchFamily="2" charset="0"/>
                <a:ea typeface="Roboto Light" pitchFamily="2" charset="0"/>
              </a:rPr>
              <a:t>. </a:t>
            </a:r>
            <a:r>
              <a:rPr lang="en-GB" sz="900" dirty="0" err="1">
                <a:solidFill>
                  <a:schemeClr val="tx2"/>
                </a:solidFill>
                <a:latin typeface="Roboto Light" pitchFamily="2" charset="0"/>
                <a:ea typeface="Roboto Light" pitchFamily="2" charset="0"/>
              </a:rPr>
              <a:t>Daten</a:t>
            </a:r>
            <a:endParaRPr lang="en-GB" sz="900" dirty="0">
              <a:solidFill>
                <a:schemeClr val="tx2"/>
              </a:solidFill>
              <a:latin typeface="Roboto Light" pitchFamily="2" charset="0"/>
              <a:ea typeface="Roboto Light" pitchFamily="2" charset="0"/>
            </a:endParaRPr>
          </a:p>
        </p:txBody>
      </p:sp>
      <p:pic>
        <p:nvPicPr>
          <p:cNvPr id="11" name="Grafik 10" descr="Roboter">
            <a:extLst>
              <a:ext uri="{FF2B5EF4-FFF2-40B4-BE49-F238E27FC236}">
                <a16:creationId xmlns:a16="http://schemas.microsoft.com/office/drawing/2014/main" id="{AF8B2873-E17F-6E48-AB4F-35EF867C4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8813" y="3748491"/>
            <a:ext cx="914400" cy="914400"/>
          </a:xfrm>
          <a:prstGeom prst="rect">
            <a:avLst/>
          </a:prstGeom>
        </p:spPr>
      </p:pic>
      <p:sp>
        <p:nvSpPr>
          <p:cNvPr id="12" name="Rounded Rectangular Callout 13">
            <a:extLst>
              <a:ext uri="{FF2B5EF4-FFF2-40B4-BE49-F238E27FC236}">
                <a16:creationId xmlns:a16="http://schemas.microsoft.com/office/drawing/2014/main" id="{2827F917-B653-8149-8FFE-54CDC7F46739}"/>
              </a:ext>
            </a:extLst>
          </p:cNvPr>
          <p:cNvSpPr/>
          <p:nvPr/>
        </p:nvSpPr>
        <p:spPr>
          <a:xfrm>
            <a:off x="7017151" y="2741327"/>
            <a:ext cx="1874849" cy="820530"/>
          </a:xfrm>
          <a:prstGeom prst="wedgeRoundRectCallout">
            <a:avLst>
              <a:gd name="adj1" fmla="val -522"/>
              <a:gd name="adj2" fmla="val 92390"/>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Besonders</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nützlich</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sind</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Daten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die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bei</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b="1"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operativen</a:t>
            </a:r>
            <a:r>
              <a:rPr lang="en-US" sz="900" b="1"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b="1"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Vorgängen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sowieso</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entstehen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z.B</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Kontaktformulare</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E-Mails, Chats, …</a:t>
            </a:r>
          </a:p>
        </p:txBody>
      </p:sp>
    </p:spTree>
    <p:extLst>
      <p:ext uri="{BB962C8B-B14F-4D97-AF65-F5344CB8AC3E}">
        <p14:creationId xmlns:p14="http://schemas.microsoft.com/office/powerpoint/2010/main" val="1409773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3ACE9-0CF1-5A44-BEDE-D929176379B2}"/>
              </a:ext>
            </a:extLst>
          </p:cNvPr>
          <p:cNvSpPr>
            <a:spLocks noGrp="1"/>
          </p:cNvSpPr>
          <p:nvPr>
            <p:ph type="title"/>
          </p:nvPr>
        </p:nvSpPr>
        <p:spPr/>
        <p:txBody>
          <a:bodyPr/>
          <a:lstStyle/>
          <a:p>
            <a:r>
              <a:rPr lang="en-GB" dirty="0" err="1"/>
              <a:t>Daten</a:t>
            </a:r>
            <a:r>
              <a:rPr lang="en-GB" dirty="0"/>
              <a:t> </a:t>
            </a:r>
            <a:r>
              <a:rPr lang="en-GB" dirty="0" err="1"/>
              <a:t>können</a:t>
            </a:r>
            <a:r>
              <a:rPr lang="en-GB" dirty="0"/>
              <a:t> </a:t>
            </a:r>
            <a:r>
              <a:rPr lang="en-GB" dirty="0" err="1"/>
              <a:t>gezielt</a:t>
            </a:r>
            <a:r>
              <a:rPr lang="en-GB" dirty="0"/>
              <a:t> </a:t>
            </a:r>
            <a:r>
              <a:rPr lang="en-GB" dirty="0" err="1"/>
              <a:t>erhoben</a:t>
            </a:r>
            <a:r>
              <a:rPr lang="en-GB" dirty="0"/>
              <a:t>, operational </a:t>
            </a:r>
            <a:r>
              <a:rPr lang="en-GB" dirty="0" err="1"/>
              <a:t>gesammelt</a:t>
            </a:r>
            <a:r>
              <a:rPr lang="en-GB" dirty="0"/>
              <a:t> </a:t>
            </a:r>
            <a:r>
              <a:rPr lang="en-GB" dirty="0" err="1"/>
              <a:t>oder</a:t>
            </a:r>
            <a:r>
              <a:rPr lang="en-GB" dirty="0"/>
              <a:t> </a:t>
            </a:r>
            <a:r>
              <a:rPr lang="en-GB" dirty="0" err="1"/>
              <a:t>recherchiert</a:t>
            </a:r>
            <a:r>
              <a:rPr lang="en-GB" dirty="0"/>
              <a:t> </a:t>
            </a:r>
            <a:r>
              <a:rPr lang="en-GB" dirty="0" err="1"/>
              <a:t>werden</a:t>
            </a:r>
            <a:r>
              <a:rPr lang="en-GB" dirty="0"/>
              <a:t> </a:t>
            </a:r>
          </a:p>
        </p:txBody>
      </p:sp>
      <p:grpSp>
        <p:nvGrpSpPr>
          <p:cNvPr id="10" name="Gruppieren 9">
            <a:extLst>
              <a:ext uri="{FF2B5EF4-FFF2-40B4-BE49-F238E27FC236}">
                <a16:creationId xmlns:a16="http://schemas.microsoft.com/office/drawing/2014/main" id="{43B9058B-2853-6740-9377-E0FCFDEDC9BC}"/>
              </a:ext>
            </a:extLst>
          </p:cNvPr>
          <p:cNvGrpSpPr/>
          <p:nvPr/>
        </p:nvGrpSpPr>
        <p:grpSpPr>
          <a:xfrm>
            <a:off x="249135" y="1416792"/>
            <a:ext cx="2065009" cy="2750450"/>
            <a:chOff x="900645" y="1257303"/>
            <a:chExt cx="2065009" cy="2750450"/>
          </a:xfrm>
        </p:grpSpPr>
        <p:sp>
          <p:nvSpPr>
            <p:cNvPr id="11" name="Abgerundetes Rechteck 10">
              <a:extLst>
                <a:ext uri="{FF2B5EF4-FFF2-40B4-BE49-F238E27FC236}">
                  <a16:creationId xmlns:a16="http://schemas.microsoft.com/office/drawing/2014/main" id="{F5246758-C2F6-FB49-8A86-28A27ED6E468}"/>
                </a:ext>
              </a:extLst>
            </p:cNvPr>
            <p:cNvSpPr/>
            <p:nvPr/>
          </p:nvSpPr>
          <p:spPr>
            <a:xfrm>
              <a:off x="1344723" y="1257303"/>
              <a:ext cx="162093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Erhebungsdaten</a:t>
              </a:r>
            </a:p>
          </p:txBody>
        </p:sp>
        <p:sp>
          <p:nvSpPr>
            <p:cNvPr id="12" name="Abgerundetes Rechteck 11">
              <a:extLst>
                <a:ext uri="{FF2B5EF4-FFF2-40B4-BE49-F238E27FC236}">
                  <a16:creationId xmlns:a16="http://schemas.microsoft.com/office/drawing/2014/main" id="{CF3CA421-7364-844A-A814-89AFC82B61B1}"/>
                </a:ext>
              </a:extLst>
            </p:cNvPr>
            <p:cNvSpPr/>
            <p:nvPr/>
          </p:nvSpPr>
          <p:spPr>
            <a:xfrm>
              <a:off x="1344723" y="2425338"/>
              <a:ext cx="1620931" cy="773792"/>
            </a:xfrm>
            <a:prstGeom prst="round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accent3"/>
                  </a:solidFill>
                  <a:latin typeface="Roboto Light" pitchFamily="2" charset="0"/>
                  <a:ea typeface="Roboto Light" pitchFamily="2" charset="0"/>
                </a:rPr>
                <a:t>Auswahlfreiheit</a:t>
              </a:r>
            </a:p>
            <a:p>
              <a:pPr algn="ctr"/>
              <a:r>
                <a:rPr lang="de-DE" sz="1050" dirty="0">
                  <a:solidFill>
                    <a:schemeClr val="accent3"/>
                  </a:solidFill>
                  <a:latin typeface="Roboto Light" pitchFamily="2" charset="0"/>
                  <a:ea typeface="Roboto Light" pitchFamily="2" charset="0"/>
                </a:rPr>
                <a:t>Flexibilität</a:t>
              </a:r>
            </a:p>
          </p:txBody>
        </p:sp>
        <p:sp>
          <p:nvSpPr>
            <p:cNvPr id="13" name="Abgerundetes Rechteck 12">
              <a:extLst>
                <a:ext uri="{FF2B5EF4-FFF2-40B4-BE49-F238E27FC236}">
                  <a16:creationId xmlns:a16="http://schemas.microsoft.com/office/drawing/2014/main" id="{9263F1B5-F78C-1E4A-9D6C-9D466A07E991}"/>
                </a:ext>
              </a:extLst>
            </p:cNvPr>
            <p:cNvSpPr/>
            <p:nvPr/>
          </p:nvSpPr>
          <p:spPr>
            <a:xfrm>
              <a:off x="1344721" y="3233961"/>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Kosten der Erhebung</a:t>
              </a:r>
            </a:p>
            <a:p>
              <a:pPr algn="ctr"/>
              <a:r>
                <a:rPr lang="de-DE" sz="1050" dirty="0">
                  <a:solidFill>
                    <a:srgbClr val="B35A76"/>
                  </a:solidFill>
                  <a:latin typeface="Roboto Light" pitchFamily="2" charset="0"/>
                  <a:ea typeface="Roboto Light" pitchFamily="2" charset="0"/>
                </a:rPr>
                <a:t>Zeitintensität</a:t>
              </a:r>
            </a:p>
          </p:txBody>
        </p:sp>
        <p:pic>
          <p:nvPicPr>
            <p:cNvPr id="14" name="Grafik 13" descr="Kundenbewertung">
              <a:extLst>
                <a:ext uri="{FF2B5EF4-FFF2-40B4-BE49-F238E27FC236}">
                  <a16:creationId xmlns:a16="http://schemas.microsoft.com/office/drawing/2014/main" id="{CD6E9CE6-23C1-B744-8BAC-E86AC71ED35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0645" y="1263008"/>
              <a:ext cx="360000" cy="360000"/>
            </a:xfrm>
            <a:prstGeom prst="rect">
              <a:avLst/>
            </a:prstGeom>
          </p:spPr>
        </p:pic>
        <p:pic>
          <p:nvPicPr>
            <p:cNvPr id="15" name="Grafik 14" descr="Hinzufügen">
              <a:extLst>
                <a:ext uri="{FF2B5EF4-FFF2-40B4-BE49-F238E27FC236}">
                  <a16:creationId xmlns:a16="http://schemas.microsoft.com/office/drawing/2014/main" id="{A8322D4B-F2F3-D74A-8C25-C52738917B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510" y="2610599"/>
              <a:ext cx="360000" cy="360000"/>
            </a:xfrm>
            <a:prstGeom prst="rect">
              <a:avLst/>
            </a:prstGeom>
          </p:spPr>
        </p:pic>
        <p:pic>
          <p:nvPicPr>
            <p:cNvPr id="16" name="Grafik 15" descr="Hinzufügen">
              <a:extLst>
                <a:ext uri="{FF2B5EF4-FFF2-40B4-BE49-F238E27FC236}">
                  <a16:creationId xmlns:a16="http://schemas.microsoft.com/office/drawing/2014/main" id="{94882E01-038A-AC4B-8FF1-94F0A5E1B9E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3210" b="44090"/>
            <a:stretch/>
          </p:blipFill>
          <p:spPr>
            <a:xfrm>
              <a:off x="903510" y="3596414"/>
              <a:ext cx="360000" cy="45719"/>
            </a:xfrm>
            <a:prstGeom prst="rect">
              <a:avLst/>
            </a:prstGeom>
          </p:spPr>
        </p:pic>
        <p:sp>
          <p:nvSpPr>
            <p:cNvPr id="17" name="Abgerundetes Rechteck 16">
              <a:extLst>
                <a:ext uri="{FF2B5EF4-FFF2-40B4-BE49-F238E27FC236}">
                  <a16:creationId xmlns:a16="http://schemas.microsoft.com/office/drawing/2014/main" id="{791661C9-077B-9748-A6AE-A9BC6790DFDE}"/>
                </a:ext>
              </a:extLst>
            </p:cNvPr>
            <p:cNvSpPr/>
            <p:nvPr/>
          </p:nvSpPr>
          <p:spPr>
            <a:xfrm>
              <a:off x="1334418" y="1617303"/>
              <a:ext cx="1620931" cy="77379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itchFamily="2" charset="0"/>
                  <a:ea typeface="Roboto Light" pitchFamily="2" charset="0"/>
                </a:rPr>
                <a:t>Umfragen, Beobachtungen, Registrierungsdaten, … </a:t>
              </a:r>
            </a:p>
          </p:txBody>
        </p:sp>
      </p:grpSp>
      <p:grpSp>
        <p:nvGrpSpPr>
          <p:cNvPr id="18" name="Gruppieren 17">
            <a:extLst>
              <a:ext uri="{FF2B5EF4-FFF2-40B4-BE49-F238E27FC236}">
                <a16:creationId xmlns:a16="http://schemas.microsoft.com/office/drawing/2014/main" id="{D1233EA5-7CD1-A14B-A9A2-CE8EAEDF1C45}"/>
              </a:ext>
            </a:extLst>
          </p:cNvPr>
          <p:cNvGrpSpPr/>
          <p:nvPr/>
        </p:nvGrpSpPr>
        <p:grpSpPr>
          <a:xfrm>
            <a:off x="3504987" y="1416792"/>
            <a:ext cx="2062144" cy="2750450"/>
            <a:chOff x="903510" y="1257303"/>
            <a:chExt cx="2062144" cy="2750450"/>
          </a:xfrm>
        </p:grpSpPr>
        <p:sp>
          <p:nvSpPr>
            <p:cNvPr id="19" name="Abgerundetes Rechteck 18">
              <a:extLst>
                <a:ext uri="{FF2B5EF4-FFF2-40B4-BE49-F238E27FC236}">
                  <a16:creationId xmlns:a16="http://schemas.microsoft.com/office/drawing/2014/main" id="{F7C1A4D8-67FA-1A48-90D5-AEE25B9B7874}"/>
                </a:ext>
              </a:extLst>
            </p:cNvPr>
            <p:cNvSpPr/>
            <p:nvPr/>
          </p:nvSpPr>
          <p:spPr>
            <a:xfrm>
              <a:off x="1344723" y="1257303"/>
              <a:ext cx="162093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Operationsdaten</a:t>
              </a:r>
            </a:p>
          </p:txBody>
        </p:sp>
        <p:sp>
          <p:nvSpPr>
            <p:cNvPr id="20" name="Abgerundetes Rechteck 19">
              <a:extLst>
                <a:ext uri="{FF2B5EF4-FFF2-40B4-BE49-F238E27FC236}">
                  <a16:creationId xmlns:a16="http://schemas.microsoft.com/office/drawing/2014/main" id="{CBDBC021-AB5F-1840-BDBF-0449BC9F6445}"/>
                </a:ext>
              </a:extLst>
            </p:cNvPr>
            <p:cNvSpPr/>
            <p:nvPr/>
          </p:nvSpPr>
          <p:spPr>
            <a:xfrm>
              <a:off x="1344723" y="2425338"/>
              <a:ext cx="1620931" cy="773792"/>
            </a:xfrm>
            <a:prstGeom prst="round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accent3"/>
                  </a:solidFill>
                  <a:latin typeface="Roboto Light" pitchFamily="2" charset="0"/>
                  <a:ea typeface="Roboto Light" pitchFamily="2" charset="0"/>
                </a:rPr>
                <a:t>Preiswertigkeit</a:t>
              </a:r>
            </a:p>
            <a:p>
              <a:pPr algn="ctr"/>
              <a:r>
                <a:rPr lang="de-DE" sz="1050" dirty="0">
                  <a:solidFill>
                    <a:schemeClr val="accent3"/>
                  </a:solidFill>
                  <a:latin typeface="Roboto Light" pitchFamily="2" charset="0"/>
                  <a:ea typeface="Roboto Light" pitchFamily="2" charset="0"/>
                </a:rPr>
                <a:t>Unverfälschtheit</a:t>
              </a:r>
            </a:p>
          </p:txBody>
        </p:sp>
        <p:sp>
          <p:nvSpPr>
            <p:cNvPr id="21" name="Abgerundetes Rechteck 20">
              <a:extLst>
                <a:ext uri="{FF2B5EF4-FFF2-40B4-BE49-F238E27FC236}">
                  <a16:creationId xmlns:a16="http://schemas.microsoft.com/office/drawing/2014/main" id="{82144861-F7C6-474D-9E56-F7504579F708}"/>
                </a:ext>
              </a:extLst>
            </p:cNvPr>
            <p:cNvSpPr/>
            <p:nvPr/>
          </p:nvSpPr>
          <p:spPr>
            <a:xfrm>
              <a:off x="1344721" y="3233961"/>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Zugriff</a:t>
              </a:r>
            </a:p>
            <a:p>
              <a:pPr algn="ctr"/>
              <a:r>
                <a:rPr lang="de-DE" sz="1050" dirty="0">
                  <a:solidFill>
                    <a:srgbClr val="B35A76"/>
                  </a:solidFill>
                  <a:latin typeface="Roboto Light" pitchFamily="2" charset="0"/>
                  <a:ea typeface="Roboto Light" pitchFamily="2" charset="0"/>
                </a:rPr>
                <a:t>Privatsphäre u. DSGVO</a:t>
              </a:r>
            </a:p>
          </p:txBody>
        </p:sp>
        <p:pic>
          <p:nvPicPr>
            <p:cNvPr id="22" name="Grafik 21" descr="Computer">
              <a:extLst>
                <a:ext uri="{FF2B5EF4-FFF2-40B4-BE49-F238E27FC236}">
                  <a16:creationId xmlns:a16="http://schemas.microsoft.com/office/drawing/2014/main" id="{2B2C3E2E-1751-3544-B9C8-358FCFC86C0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3510" y="1257303"/>
              <a:ext cx="360000" cy="360000"/>
            </a:xfrm>
            <a:prstGeom prst="rect">
              <a:avLst/>
            </a:prstGeom>
          </p:spPr>
        </p:pic>
        <p:pic>
          <p:nvPicPr>
            <p:cNvPr id="23" name="Grafik 22" descr="Hinzufügen">
              <a:extLst>
                <a:ext uri="{FF2B5EF4-FFF2-40B4-BE49-F238E27FC236}">
                  <a16:creationId xmlns:a16="http://schemas.microsoft.com/office/drawing/2014/main" id="{E8D0F2DA-D148-F54B-82F0-AA0DE248DF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510" y="2610599"/>
              <a:ext cx="360000" cy="360000"/>
            </a:xfrm>
            <a:prstGeom prst="rect">
              <a:avLst/>
            </a:prstGeom>
          </p:spPr>
        </p:pic>
        <p:pic>
          <p:nvPicPr>
            <p:cNvPr id="24" name="Grafik 23" descr="Hinzufügen">
              <a:extLst>
                <a:ext uri="{FF2B5EF4-FFF2-40B4-BE49-F238E27FC236}">
                  <a16:creationId xmlns:a16="http://schemas.microsoft.com/office/drawing/2014/main" id="{593CF532-34EF-7848-AD60-899CA7BFE34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3210" b="44090"/>
            <a:stretch/>
          </p:blipFill>
          <p:spPr>
            <a:xfrm>
              <a:off x="903510" y="3596414"/>
              <a:ext cx="360000" cy="45719"/>
            </a:xfrm>
            <a:prstGeom prst="rect">
              <a:avLst/>
            </a:prstGeom>
          </p:spPr>
        </p:pic>
        <p:sp>
          <p:nvSpPr>
            <p:cNvPr id="25" name="Abgerundetes Rechteck 24">
              <a:extLst>
                <a:ext uri="{FF2B5EF4-FFF2-40B4-BE49-F238E27FC236}">
                  <a16:creationId xmlns:a16="http://schemas.microsoft.com/office/drawing/2014/main" id="{1EF7C758-6E8E-C747-8B54-8A2FB9CC6245}"/>
                </a:ext>
              </a:extLst>
            </p:cNvPr>
            <p:cNvSpPr/>
            <p:nvPr/>
          </p:nvSpPr>
          <p:spPr>
            <a:xfrm>
              <a:off x="1334418" y="1617303"/>
              <a:ext cx="1620931" cy="77379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itchFamily="2" charset="0"/>
                  <a:ea typeface="Roboto Light" pitchFamily="2" charset="0"/>
                </a:rPr>
                <a:t>Websites (Cookies), E-Mails, Chats, </a:t>
              </a:r>
              <a:r>
                <a:rPr lang="de-DE" sz="1050" dirty="0" err="1">
                  <a:solidFill>
                    <a:schemeClr val="tx2"/>
                  </a:solidFill>
                  <a:latin typeface="Roboto Light" pitchFamily="2" charset="0"/>
                  <a:ea typeface="Roboto Light" pitchFamily="2" charset="0"/>
                </a:rPr>
                <a:t>Social</a:t>
              </a:r>
              <a:r>
                <a:rPr lang="de-DE" sz="1050" dirty="0">
                  <a:solidFill>
                    <a:schemeClr val="tx2"/>
                  </a:solidFill>
                  <a:latin typeface="Roboto Light" pitchFamily="2" charset="0"/>
                  <a:ea typeface="Roboto Light" pitchFamily="2" charset="0"/>
                </a:rPr>
                <a:t> Media, Portale…</a:t>
              </a:r>
            </a:p>
          </p:txBody>
        </p:sp>
      </p:grpSp>
      <p:grpSp>
        <p:nvGrpSpPr>
          <p:cNvPr id="26" name="Gruppieren 25">
            <a:extLst>
              <a:ext uri="{FF2B5EF4-FFF2-40B4-BE49-F238E27FC236}">
                <a16:creationId xmlns:a16="http://schemas.microsoft.com/office/drawing/2014/main" id="{A8B7A4C5-99BF-0D4D-ADAD-CA957B7C7FE1}"/>
              </a:ext>
            </a:extLst>
          </p:cNvPr>
          <p:cNvGrpSpPr/>
          <p:nvPr/>
        </p:nvGrpSpPr>
        <p:grpSpPr>
          <a:xfrm>
            <a:off x="6738338" y="1416792"/>
            <a:ext cx="2062144" cy="2750450"/>
            <a:chOff x="903510" y="1257303"/>
            <a:chExt cx="2062144" cy="2750450"/>
          </a:xfrm>
        </p:grpSpPr>
        <p:sp>
          <p:nvSpPr>
            <p:cNvPr id="27" name="Abgerundetes Rechteck 26">
              <a:extLst>
                <a:ext uri="{FF2B5EF4-FFF2-40B4-BE49-F238E27FC236}">
                  <a16:creationId xmlns:a16="http://schemas.microsoft.com/office/drawing/2014/main" id="{6A1536BA-51A7-7C4A-9FB9-BCE7D73F8E03}"/>
                </a:ext>
              </a:extLst>
            </p:cNvPr>
            <p:cNvSpPr/>
            <p:nvPr/>
          </p:nvSpPr>
          <p:spPr>
            <a:xfrm>
              <a:off x="1344723" y="1257303"/>
              <a:ext cx="162093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Externe Daten</a:t>
              </a:r>
            </a:p>
          </p:txBody>
        </p:sp>
        <p:sp>
          <p:nvSpPr>
            <p:cNvPr id="28" name="Abgerundetes Rechteck 27">
              <a:extLst>
                <a:ext uri="{FF2B5EF4-FFF2-40B4-BE49-F238E27FC236}">
                  <a16:creationId xmlns:a16="http://schemas.microsoft.com/office/drawing/2014/main" id="{A2E15D56-C3CB-2140-B723-D167759B7904}"/>
                </a:ext>
              </a:extLst>
            </p:cNvPr>
            <p:cNvSpPr/>
            <p:nvPr/>
          </p:nvSpPr>
          <p:spPr>
            <a:xfrm>
              <a:off x="1344723" y="2425338"/>
              <a:ext cx="1620931" cy="773792"/>
            </a:xfrm>
            <a:prstGeom prst="round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accent3"/>
                  </a:solidFill>
                  <a:latin typeface="Roboto Light" pitchFamily="2" charset="0"/>
                  <a:ea typeface="Roboto Light" pitchFamily="2" charset="0"/>
                </a:rPr>
                <a:t>Preiswertigkeit</a:t>
              </a:r>
            </a:p>
            <a:p>
              <a:pPr algn="ctr"/>
              <a:r>
                <a:rPr lang="de-DE" sz="1050" dirty="0">
                  <a:solidFill>
                    <a:schemeClr val="accent3"/>
                  </a:solidFill>
                  <a:latin typeface="Roboto Light" pitchFamily="2" charset="0"/>
                  <a:ea typeface="Roboto Light" pitchFamily="2" charset="0"/>
                </a:rPr>
                <a:t>Neutralität</a:t>
              </a:r>
            </a:p>
          </p:txBody>
        </p:sp>
        <p:sp>
          <p:nvSpPr>
            <p:cNvPr id="29" name="Abgerundetes Rechteck 28">
              <a:extLst>
                <a:ext uri="{FF2B5EF4-FFF2-40B4-BE49-F238E27FC236}">
                  <a16:creationId xmlns:a16="http://schemas.microsoft.com/office/drawing/2014/main" id="{CF7D59FD-BDC0-EE4E-B333-5EE06322FA59}"/>
                </a:ext>
              </a:extLst>
            </p:cNvPr>
            <p:cNvSpPr/>
            <p:nvPr/>
          </p:nvSpPr>
          <p:spPr>
            <a:xfrm>
              <a:off x="1344721" y="3233961"/>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Generalität</a:t>
              </a:r>
            </a:p>
            <a:p>
              <a:pPr algn="ctr"/>
              <a:r>
                <a:rPr lang="de-DE" sz="1050" dirty="0">
                  <a:solidFill>
                    <a:srgbClr val="B35A76"/>
                  </a:solidFill>
                  <a:latin typeface="Roboto Light" pitchFamily="2" charset="0"/>
                  <a:ea typeface="Roboto Light" pitchFamily="2" charset="0"/>
                </a:rPr>
                <a:t>Intransparenz</a:t>
              </a:r>
            </a:p>
          </p:txBody>
        </p:sp>
        <p:pic>
          <p:nvPicPr>
            <p:cNvPr id="30" name="Grafik 29" descr="Bücher">
              <a:extLst>
                <a:ext uri="{FF2B5EF4-FFF2-40B4-BE49-F238E27FC236}">
                  <a16:creationId xmlns:a16="http://schemas.microsoft.com/office/drawing/2014/main" id="{1CAEB3BC-1A1F-5547-8511-8A1C19E74C1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3510" y="1257303"/>
              <a:ext cx="360000" cy="360000"/>
            </a:xfrm>
            <a:prstGeom prst="rect">
              <a:avLst/>
            </a:prstGeom>
          </p:spPr>
        </p:pic>
        <p:pic>
          <p:nvPicPr>
            <p:cNvPr id="31" name="Grafik 30" descr="Hinzufügen">
              <a:extLst>
                <a:ext uri="{FF2B5EF4-FFF2-40B4-BE49-F238E27FC236}">
                  <a16:creationId xmlns:a16="http://schemas.microsoft.com/office/drawing/2014/main" id="{F027FF97-155D-FC4A-8622-91C60B87F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510" y="2610599"/>
              <a:ext cx="360000" cy="360000"/>
            </a:xfrm>
            <a:prstGeom prst="rect">
              <a:avLst/>
            </a:prstGeom>
          </p:spPr>
        </p:pic>
        <p:pic>
          <p:nvPicPr>
            <p:cNvPr id="32" name="Grafik 31" descr="Hinzufügen">
              <a:extLst>
                <a:ext uri="{FF2B5EF4-FFF2-40B4-BE49-F238E27FC236}">
                  <a16:creationId xmlns:a16="http://schemas.microsoft.com/office/drawing/2014/main" id="{87C3F66A-C5CC-AD45-8548-3B7D885B5EA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3210" b="44090"/>
            <a:stretch/>
          </p:blipFill>
          <p:spPr>
            <a:xfrm>
              <a:off x="903510" y="3596414"/>
              <a:ext cx="360000" cy="45719"/>
            </a:xfrm>
            <a:prstGeom prst="rect">
              <a:avLst/>
            </a:prstGeom>
          </p:spPr>
        </p:pic>
        <p:sp>
          <p:nvSpPr>
            <p:cNvPr id="33" name="Abgerundetes Rechteck 32">
              <a:extLst>
                <a:ext uri="{FF2B5EF4-FFF2-40B4-BE49-F238E27FC236}">
                  <a16:creationId xmlns:a16="http://schemas.microsoft.com/office/drawing/2014/main" id="{11FB5005-A2E2-F447-B975-51EF893F7254}"/>
                </a:ext>
              </a:extLst>
            </p:cNvPr>
            <p:cNvSpPr/>
            <p:nvPr/>
          </p:nvSpPr>
          <p:spPr>
            <a:xfrm>
              <a:off x="1334418" y="1617303"/>
              <a:ext cx="1620931" cy="77379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itchFamily="2" charset="0"/>
                  <a:ea typeface="Roboto Light" pitchFamily="2" charset="0"/>
                </a:rPr>
                <a:t>Öffentliche Daten, Daten anderer NPOs, Studien,  …</a:t>
              </a:r>
            </a:p>
          </p:txBody>
        </p:sp>
      </p:grpSp>
      <p:cxnSp>
        <p:nvCxnSpPr>
          <p:cNvPr id="35" name="Gerade Verbindung 34">
            <a:extLst>
              <a:ext uri="{FF2B5EF4-FFF2-40B4-BE49-F238E27FC236}">
                <a16:creationId xmlns:a16="http://schemas.microsoft.com/office/drawing/2014/main" id="{F3099FBE-090C-5146-A6F6-A70C6D8D17BF}"/>
              </a:ext>
            </a:extLst>
          </p:cNvPr>
          <p:cNvCxnSpPr>
            <a:cxnSpLocks/>
          </p:cNvCxnSpPr>
          <p:nvPr/>
        </p:nvCxnSpPr>
        <p:spPr>
          <a:xfrm>
            <a:off x="6305106" y="1416792"/>
            <a:ext cx="0" cy="2787664"/>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882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0E3A-5FA9-FC4A-AE25-67003083E856}"/>
              </a:ext>
            </a:extLst>
          </p:cNvPr>
          <p:cNvSpPr>
            <a:spLocks noGrp="1"/>
          </p:cNvSpPr>
          <p:nvPr>
            <p:ph type="title"/>
          </p:nvPr>
        </p:nvSpPr>
        <p:spPr/>
        <p:txBody>
          <a:bodyPr/>
          <a:lstStyle/>
          <a:p>
            <a:r>
              <a:rPr lang="en-GB" dirty="0" err="1"/>
              <a:t>Datenquellen</a:t>
            </a:r>
            <a:r>
              <a:rPr lang="en-GB" dirty="0"/>
              <a:t> </a:t>
            </a:r>
            <a:r>
              <a:rPr lang="en-GB" dirty="0" err="1"/>
              <a:t>bei</a:t>
            </a:r>
            <a:r>
              <a:rPr lang="en-GB" dirty="0"/>
              <a:t> </a:t>
            </a:r>
            <a:r>
              <a:rPr lang="en-GB" dirty="0" err="1"/>
              <a:t>CorrelAid</a:t>
            </a:r>
            <a:endParaRPr lang="en-GB" dirty="0"/>
          </a:p>
        </p:txBody>
      </p:sp>
      <p:pic>
        <p:nvPicPr>
          <p:cNvPr id="5" name="Picture 4" descr="Shape, logo, company name&#10;&#10;Description automatically generated">
            <a:extLst>
              <a:ext uri="{FF2B5EF4-FFF2-40B4-BE49-F238E27FC236}">
                <a16:creationId xmlns:a16="http://schemas.microsoft.com/office/drawing/2014/main" id="{7DC96F4C-5C40-E34F-9D00-70BFAAB387D4}"/>
              </a:ext>
            </a:extLst>
          </p:cNvPr>
          <p:cNvPicPr>
            <a:picLocks noChangeAspect="1"/>
          </p:cNvPicPr>
          <p:nvPr/>
        </p:nvPicPr>
        <p:blipFill>
          <a:blip r:embed="rId3"/>
          <a:stretch>
            <a:fillRect/>
          </a:stretch>
        </p:blipFill>
        <p:spPr>
          <a:xfrm>
            <a:off x="3598731" y="2021552"/>
            <a:ext cx="1452664" cy="1452946"/>
          </a:xfrm>
          <a:prstGeom prst="rect">
            <a:avLst/>
          </a:prstGeom>
        </p:spPr>
      </p:pic>
      <p:sp>
        <p:nvSpPr>
          <p:cNvPr id="6" name="Abgerundetes Rechteck 18">
            <a:extLst>
              <a:ext uri="{FF2B5EF4-FFF2-40B4-BE49-F238E27FC236}">
                <a16:creationId xmlns:a16="http://schemas.microsoft.com/office/drawing/2014/main" id="{FC724807-8B3F-C54E-A6BA-3BF1BF9D67B5}"/>
              </a:ext>
            </a:extLst>
          </p:cNvPr>
          <p:cNvSpPr/>
          <p:nvPr/>
        </p:nvSpPr>
        <p:spPr>
          <a:xfrm>
            <a:off x="5630430" y="1158975"/>
            <a:ext cx="162093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Operationsdaten</a:t>
            </a:r>
          </a:p>
        </p:txBody>
      </p:sp>
      <p:pic>
        <p:nvPicPr>
          <p:cNvPr id="7" name="Grafik 21" descr="Computer">
            <a:extLst>
              <a:ext uri="{FF2B5EF4-FFF2-40B4-BE49-F238E27FC236}">
                <a16:creationId xmlns:a16="http://schemas.microsoft.com/office/drawing/2014/main" id="{4C97B320-1CEB-6240-B216-8D49FDDF1D5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89217" y="1158975"/>
            <a:ext cx="360000" cy="360000"/>
          </a:xfrm>
          <a:prstGeom prst="rect">
            <a:avLst/>
          </a:prstGeom>
        </p:spPr>
      </p:pic>
      <p:sp>
        <p:nvSpPr>
          <p:cNvPr id="8" name="Abgerundetes Rechteck 24">
            <a:extLst>
              <a:ext uri="{FF2B5EF4-FFF2-40B4-BE49-F238E27FC236}">
                <a16:creationId xmlns:a16="http://schemas.microsoft.com/office/drawing/2014/main" id="{AA2540B8-119D-FD43-B3F6-848DA4981257}"/>
              </a:ext>
            </a:extLst>
          </p:cNvPr>
          <p:cNvSpPr/>
          <p:nvPr/>
        </p:nvSpPr>
        <p:spPr>
          <a:xfrm>
            <a:off x="5620125" y="1518975"/>
            <a:ext cx="1620931" cy="77379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err="1">
                <a:solidFill>
                  <a:schemeClr val="tx2"/>
                </a:solidFill>
                <a:latin typeface="Roboto Light" pitchFamily="2" charset="0"/>
                <a:ea typeface="Roboto Light" pitchFamily="2" charset="0"/>
              </a:rPr>
              <a:t>Slack</a:t>
            </a:r>
            <a:r>
              <a:rPr lang="de-DE" sz="1050" dirty="0">
                <a:solidFill>
                  <a:schemeClr val="tx2"/>
                </a:solidFill>
                <a:latin typeface="Roboto Light" pitchFamily="2" charset="0"/>
                <a:ea typeface="Roboto Light" pitchFamily="2" charset="0"/>
              </a:rPr>
              <a:t>, Newsletter, </a:t>
            </a:r>
            <a:r>
              <a:rPr lang="de-DE" sz="1050" dirty="0" err="1">
                <a:solidFill>
                  <a:schemeClr val="tx2"/>
                </a:solidFill>
                <a:latin typeface="Roboto Light" pitchFamily="2" charset="0"/>
                <a:ea typeface="Roboto Light" pitchFamily="2" charset="0"/>
              </a:rPr>
              <a:t>Social</a:t>
            </a:r>
            <a:r>
              <a:rPr lang="de-DE" sz="1050" dirty="0">
                <a:solidFill>
                  <a:schemeClr val="tx2"/>
                </a:solidFill>
                <a:latin typeface="Roboto Light" pitchFamily="2" charset="0"/>
                <a:ea typeface="Roboto Light" pitchFamily="2" charset="0"/>
              </a:rPr>
              <a:t> Media Daten, Projektbewerbungen, Projekt-Metadaten, … </a:t>
            </a:r>
          </a:p>
        </p:txBody>
      </p:sp>
      <p:sp>
        <p:nvSpPr>
          <p:cNvPr id="9" name="Abgerundetes Rechteck 10">
            <a:extLst>
              <a:ext uri="{FF2B5EF4-FFF2-40B4-BE49-F238E27FC236}">
                <a16:creationId xmlns:a16="http://schemas.microsoft.com/office/drawing/2014/main" id="{EF28672A-5CFB-364E-A4D7-9B07C12887CB}"/>
              </a:ext>
            </a:extLst>
          </p:cNvPr>
          <p:cNvSpPr/>
          <p:nvPr/>
        </p:nvSpPr>
        <p:spPr>
          <a:xfrm>
            <a:off x="6064203" y="3274439"/>
            <a:ext cx="162093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Erhebungsdaten</a:t>
            </a:r>
          </a:p>
        </p:txBody>
      </p:sp>
      <p:pic>
        <p:nvPicPr>
          <p:cNvPr id="10" name="Grafik 13" descr="Kundenbewertung">
            <a:extLst>
              <a:ext uri="{FF2B5EF4-FFF2-40B4-BE49-F238E27FC236}">
                <a16:creationId xmlns:a16="http://schemas.microsoft.com/office/drawing/2014/main" id="{531C9747-A61D-8749-B273-720E739E12E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20125" y="3280144"/>
            <a:ext cx="360000" cy="360000"/>
          </a:xfrm>
          <a:prstGeom prst="rect">
            <a:avLst/>
          </a:prstGeom>
        </p:spPr>
      </p:pic>
      <p:sp>
        <p:nvSpPr>
          <p:cNvPr id="11" name="Abgerundetes Rechteck 16">
            <a:extLst>
              <a:ext uri="{FF2B5EF4-FFF2-40B4-BE49-F238E27FC236}">
                <a16:creationId xmlns:a16="http://schemas.microsoft.com/office/drawing/2014/main" id="{35236393-442A-954E-99C8-152184301E7C}"/>
              </a:ext>
            </a:extLst>
          </p:cNvPr>
          <p:cNvSpPr/>
          <p:nvPr/>
        </p:nvSpPr>
        <p:spPr>
          <a:xfrm>
            <a:off x="6053898" y="3634439"/>
            <a:ext cx="1620931" cy="77379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itchFamily="2" charset="0"/>
                <a:ea typeface="Roboto Light" pitchFamily="2" charset="0"/>
              </a:rPr>
              <a:t>Projektfeedback-umfrage</a:t>
            </a:r>
          </a:p>
        </p:txBody>
      </p:sp>
      <p:sp>
        <p:nvSpPr>
          <p:cNvPr id="12" name="Abgerundetes Rechteck 26">
            <a:extLst>
              <a:ext uri="{FF2B5EF4-FFF2-40B4-BE49-F238E27FC236}">
                <a16:creationId xmlns:a16="http://schemas.microsoft.com/office/drawing/2014/main" id="{91BCD289-BF1D-3749-AB52-A390A4950CE4}"/>
              </a:ext>
            </a:extLst>
          </p:cNvPr>
          <p:cNvSpPr/>
          <p:nvPr/>
        </p:nvSpPr>
        <p:spPr>
          <a:xfrm>
            <a:off x="1186950" y="3274439"/>
            <a:ext cx="162093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Externe Daten</a:t>
            </a:r>
          </a:p>
        </p:txBody>
      </p:sp>
      <p:pic>
        <p:nvPicPr>
          <p:cNvPr id="13" name="Grafik 29" descr="Bücher">
            <a:extLst>
              <a:ext uri="{FF2B5EF4-FFF2-40B4-BE49-F238E27FC236}">
                <a16:creationId xmlns:a16="http://schemas.microsoft.com/office/drawing/2014/main" id="{F7CE9F58-1064-5243-8983-6028DF2DACB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5737" y="3274439"/>
            <a:ext cx="360000" cy="360000"/>
          </a:xfrm>
          <a:prstGeom prst="rect">
            <a:avLst/>
          </a:prstGeom>
        </p:spPr>
      </p:pic>
      <p:sp>
        <p:nvSpPr>
          <p:cNvPr id="14" name="Abgerundetes Rechteck 32">
            <a:extLst>
              <a:ext uri="{FF2B5EF4-FFF2-40B4-BE49-F238E27FC236}">
                <a16:creationId xmlns:a16="http://schemas.microsoft.com/office/drawing/2014/main" id="{BF976B62-357E-4A4C-BE50-8B38178C2A9E}"/>
              </a:ext>
            </a:extLst>
          </p:cNvPr>
          <p:cNvSpPr/>
          <p:nvPr/>
        </p:nvSpPr>
        <p:spPr>
          <a:xfrm>
            <a:off x="1176645" y="3634439"/>
            <a:ext cx="1620931" cy="77379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itchFamily="2" charset="0"/>
                <a:ea typeface="Roboto Light" pitchFamily="2" charset="0"/>
              </a:rPr>
              <a:t>Daten zum Digitalreport </a:t>
            </a:r>
          </a:p>
        </p:txBody>
      </p:sp>
      <p:pic>
        <p:nvPicPr>
          <p:cNvPr id="17" name="Picture 2">
            <a:extLst>
              <a:ext uri="{FF2B5EF4-FFF2-40B4-BE49-F238E27FC236}">
                <a16:creationId xmlns:a16="http://schemas.microsoft.com/office/drawing/2014/main" id="{A0AE7CBA-42BF-614B-BA15-02298F17DD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2425" y="4505831"/>
            <a:ext cx="1723605" cy="374538"/>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8">
            <a:extLst>
              <a:ext uri="{FF2B5EF4-FFF2-40B4-BE49-F238E27FC236}">
                <a16:creationId xmlns:a16="http://schemas.microsoft.com/office/drawing/2014/main" id="{56704C48-CA1C-F04E-8CC0-325CA3FC0C94}"/>
              </a:ext>
            </a:extLst>
          </p:cNvPr>
          <p:cNvPicPr>
            <a:picLocks noChangeAspect="1"/>
          </p:cNvPicPr>
          <p:nvPr/>
        </p:nvPicPr>
        <p:blipFill>
          <a:blip r:embed="rId11"/>
          <a:stretch>
            <a:fillRect/>
          </a:stretch>
        </p:blipFill>
        <p:spPr>
          <a:xfrm>
            <a:off x="7448183" y="1188214"/>
            <a:ext cx="473902" cy="473902"/>
          </a:xfrm>
          <a:prstGeom prst="rect">
            <a:avLst/>
          </a:prstGeom>
        </p:spPr>
      </p:pic>
      <p:pic>
        <p:nvPicPr>
          <p:cNvPr id="19" name="Grafik 22">
            <a:extLst>
              <a:ext uri="{FF2B5EF4-FFF2-40B4-BE49-F238E27FC236}">
                <a16:creationId xmlns:a16="http://schemas.microsoft.com/office/drawing/2014/main" id="{ABA5271D-5C59-0B45-90F8-3666410EBF82}"/>
              </a:ext>
            </a:extLst>
          </p:cNvPr>
          <p:cNvPicPr>
            <a:picLocks noChangeAspect="1"/>
          </p:cNvPicPr>
          <p:nvPr/>
        </p:nvPicPr>
        <p:blipFill>
          <a:blip r:embed="rId12"/>
          <a:stretch>
            <a:fillRect/>
          </a:stretch>
        </p:blipFill>
        <p:spPr>
          <a:xfrm>
            <a:off x="7311964" y="1788686"/>
            <a:ext cx="787400" cy="787400"/>
          </a:xfrm>
          <a:prstGeom prst="rect">
            <a:avLst/>
          </a:prstGeom>
        </p:spPr>
      </p:pic>
      <p:pic>
        <p:nvPicPr>
          <p:cNvPr id="1026" name="Picture 2" descr="GitHub Logos and Usage · GitHub">
            <a:extLst>
              <a:ext uri="{FF2B5EF4-FFF2-40B4-BE49-F238E27FC236}">
                <a16:creationId xmlns:a16="http://schemas.microsoft.com/office/drawing/2014/main" id="{E8EDC16A-F238-C843-B659-E475E7BF52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0024" y="298672"/>
            <a:ext cx="716317" cy="7163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ues Slack-Logo fällt bei Designern durch | W&amp;V">
            <a:extLst>
              <a:ext uri="{FF2B5EF4-FFF2-40B4-BE49-F238E27FC236}">
                <a16:creationId xmlns:a16="http://schemas.microsoft.com/office/drawing/2014/main" id="{70542311-016A-B14D-9BD8-0A57C1E4DF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00125" y="537509"/>
            <a:ext cx="864601" cy="48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6F79A-4443-7243-89BE-8ED2AEEC9D8F}"/>
              </a:ext>
            </a:extLst>
          </p:cNvPr>
          <p:cNvSpPr>
            <a:spLocks noGrp="1"/>
          </p:cNvSpPr>
          <p:nvPr>
            <p:ph type="title"/>
          </p:nvPr>
        </p:nvSpPr>
        <p:spPr/>
        <p:txBody>
          <a:bodyPr/>
          <a:lstStyle/>
          <a:p>
            <a:r>
              <a:rPr lang="en-GB" dirty="0" err="1"/>
              <a:t>Exkurs</a:t>
            </a:r>
            <a:r>
              <a:rPr lang="en-GB" dirty="0"/>
              <a:t>: (Web-)APIs </a:t>
            </a:r>
          </a:p>
        </p:txBody>
      </p:sp>
      <p:pic>
        <p:nvPicPr>
          <p:cNvPr id="13" name="Inhaltsplatzhalter 12">
            <a:extLst>
              <a:ext uri="{FF2B5EF4-FFF2-40B4-BE49-F238E27FC236}">
                <a16:creationId xmlns:a16="http://schemas.microsoft.com/office/drawing/2014/main" id="{F5E3D7D1-06C3-3E4F-8FCC-F772560618AF}"/>
              </a:ext>
            </a:extLst>
          </p:cNvPr>
          <p:cNvPicPr>
            <a:picLocks noGrp="1" noChangeAspect="1"/>
          </p:cNvPicPr>
          <p:nvPr>
            <p:ph sz="half" idx="2"/>
          </p:nvPr>
        </p:nvPicPr>
        <p:blipFill>
          <a:blip r:embed="rId3"/>
          <a:stretch>
            <a:fillRect/>
          </a:stretch>
        </p:blipFill>
        <p:spPr>
          <a:xfrm>
            <a:off x="4629094" y="1328775"/>
            <a:ext cx="4241800" cy="2625450"/>
          </a:xfrm>
          <a:prstGeom prst="rect">
            <a:avLst/>
          </a:prstGeom>
        </p:spPr>
      </p:pic>
      <p:sp>
        <p:nvSpPr>
          <p:cNvPr id="4" name="Abgerundetes Rechteck 3">
            <a:extLst>
              <a:ext uri="{FF2B5EF4-FFF2-40B4-BE49-F238E27FC236}">
                <a16:creationId xmlns:a16="http://schemas.microsoft.com/office/drawing/2014/main" id="{BCD6B58A-ECB8-624C-8AEE-4D3BAE7635FD}"/>
              </a:ext>
            </a:extLst>
          </p:cNvPr>
          <p:cNvSpPr/>
          <p:nvPr/>
        </p:nvSpPr>
        <p:spPr>
          <a:xfrm>
            <a:off x="273106" y="1328775"/>
            <a:ext cx="4241744"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anose="02000000000000000000" pitchFamily="2" charset="0"/>
                <a:ea typeface="Roboto Light" panose="02000000000000000000" pitchFamily="2" charset="0"/>
              </a:rPr>
              <a:t>Einfache Erklärung</a:t>
            </a:r>
          </a:p>
        </p:txBody>
      </p:sp>
      <p:sp>
        <p:nvSpPr>
          <p:cNvPr id="5" name="Abgerundetes Rechteck 4">
            <a:extLst>
              <a:ext uri="{FF2B5EF4-FFF2-40B4-BE49-F238E27FC236}">
                <a16:creationId xmlns:a16="http://schemas.microsoft.com/office/drawing/2014/main" id="{869218FF-3A34-604C-9FD9-A1E579CE0F55}"/>
              </a:ext>
            </a:extLst>
          </p:cNvPr>
          <p:cNvSpPr/>
          <p:nvPr/>
        </p:nvSpPr>
        <p:spPr>
          <a:xfrm>
            <a:off x="273106" y="1686931"/>
            <a:ext cx="4241744" cy="122663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2"/>
                </a:solidFill>
                <a:latin typeface="Roboto Light" panose="02000000000000000000" pitchFamily="2" charset="0"/>
                <a:ea typeface="Roboto Light" panose="02000000000000000000" pitchFamily="2" charset="0"/>
              </a:rPr>
              <a:t>Eine API ist eine Programmierschnittstelle, die die Kommunikation zwischen verschiedenen Softwarekomponenten ermöglicht. Sie erlaubt Euch beispielsweise Text von einer Applikation in eine andere zu kopieren. Wenn Ihr eine Webseite im Netz öffnet, dann sendet Ihr über eine Web-API eine Anfrage an einen Web-Server. Server sind Computer, die Anfragen verarbeiten und – in diesem Fall - Daten über eine Internet- oder Kabelverbindung an Euren Computer zurücksenden, auf die Ihr dann zugreifen könnt.</a:t>
            </a:r>
          </a:p>
        </p:txBody>
      </p:sp>
      <p:sp>
        <p:nvSpPr>
          <p:cNvPr id="8" name="Abgerundetes Rechteck 7">
            <a:extLst>
              <a:ext uri="{FF2B5EF4-FFF2-40B4-BE49-F238E27FC236}">
                <a16:creationId xmlns:a16="http://schemas.microsoft.com/office/drawing/2014/main" id="{36B2AE0C-69D4-8140-A23E-83164100610C}"/>
              </a:ext>
            </a:extLst>
          </p:cNvPr>
          <p:cNvSpPr/>
          <p:nvPr/>
        </p:nvSpPr>
        <p:spPr>
          <a:xfrm>
            <a:off x="273106" y="2948577"/>
            <a:ext cx="4241744"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anose="02000000000000000000" pitchFamily="2" charset="0"/>
                <a:ea typeface="Roboto Light" panose="02000000000000000000" pitchFamily="2" charset="0"/>
              </a:rPr>
              <a:t>Komplexe(</a:t>
            </a:r>
            <a:r>
              <a:rPr lang="de-DE" sz="1400" dirty="0" err="1">
                <a:latin typeface="Roboto Light" panose="02000000000000000000" pitchFamily="2" charset="0"/>
                <a:ea typeface="Roboto Light" panose="02000000000000000000" pitchFamily="2" charset="0"/>
              </a:rPr>
              <a:t>re</a:t>
            </a:r>
            <a:r>
              <a:rPr lang="de-DE" sz="1400" dirty="0">
                <a:latin typeface="Roboto Light" panose="02000000000000000000" pitchFamily="2" charset="0"/>
                <a:ea typeface="Roboto Light" panose="02000000000000000000" pitchFamily="2" charset="0"/>
              </a:rPr>
              <a:t>) Erklärung</a:t>
            </a:r>
          </a:p>
        </p:txBody>
      </p:sp>
      <p:sp>
        <p:nvSpPr>
          <p:cNvPr id="9" name="Abgerundetes Rechteck 8">
            <a:extLst>
              <a:ext uri="{FF2B5EF4-FFF2-40B4-BE49-F238E27FC236}">
                <a16:creationId xmlns:a16="http://schemas.microsoft.com/office/drawing/2014/main" id="{198D9B64-716D-0944-A727-DCA8067EBA66}"/>
              </a:ext>
            </a:extLst>
          </p:cNvPr>
          <p:cNvSpPr/>
          <p:nvPr/>
        </p:nvSpPr>
        <p:spPr>
          <a:xfrm>
            <a:off x="273106" y="3308577"/>
            <a:ext cx="4241744" cy="1226632"/>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2"/>
                </a:solidFill>
                <a:latin typeface="Roboto Light" panose="02000000000000000000" pitchFamily="2" charset="0"/>
                <a:ea typeface="Roboto Light" panose="02000000000000000000" pitchFamily="2" charset="0"/>
              </a:rPr>
              <a:t>Eine API (</a:t>
            </a:r>
            <a:r>
              <a:rPr lang="de-DE" sz="1000" dirty="0" err="1">
                <a:solidFill>
                  <a:schemeClr val="tx2"/>
                </a:solidFill>
                <a:latin typeface="Roboto Light" panose="02000000000000000000" pitchFamily="2" charset="0"/>
                <a:ea typeface="Roboto Light" panose="02000000000000000000" pitchFamily="2" charset="0"/>
              </a:rPr>
              <a:t>Application</a:t>
            </a:r>
            <a:r>
              <a:rPr lang="de-DE" sz="1000" dirty="0">
                <a:solidFill>
                  <a:schemeClr val="tx2"/>
                </a:solidFill>
                <a:latin typeface="Roboto Light" panose="02000000000000000000" pitchFamily="2" charset="0"/>
                <a:ea typeface="Roboto Light" panose="02000000000000000000" pitchFamily="2" charset="0"/>
              </a:rPr>
              <a:t> </a:t>
            </a:r>
            <a:r>
              <a:rPr lang="de-DE" sz="1000" dirty="0" err="1">
                <a:solidFill>
                  <a:schemeClr val="tx2"/>
                </a:solidFill>
                <a:latin typeface="Roboto Light" panose="02000000000000000000" pitchFamily="2" charset="0"/>
                <a:ea typeface="Roboto Light" panose="02000000000000000000" pitchFamily="2" charset="0"/>
              </a:rPr>
              <a:t>Program</a:t>
            </a:r>
            <a:r>
              <a:rPr lang="de-DE" sz="1000" dirty="0">
                <a:solidFill>
                  <a:schemeClr val="tx2"/>
                </a:solidFill>
                <a:latin typeface="Roboto Light" panose="02000000000000000000" pitchFamily="2" charset="0"/>
                <a:ea typeface="Roboto Light" panose="02000000000000000000" pitchFamily="2" charset="0"/>
              </a:rPr>
              <a:t> Interface) ist ein Regelwerk aus Routinen, Protokollen und Tools, das den Bau von Softwareanwendungen ermöglicht. Bei Web-APIs handelt es sich um ein Interface, mit dem über eine HTTP/HTTPS-Abfrage mit einem Authentifizierungssystem GET (anfragende) und POST (schreibende) Befehle über einen Client (Web Browser) auf einem Server ausgeführt werden können. Web-Daten sind normalerweise in JSON oder XML verpackt.</a:t>
            </a:r>
          </a:p>
        </p:txBody>
      </p:sp>
      <p:sp>
        <p:nvSpPr>
          <p:cNvPr id="14" name="TextBox 8">
            <a:extLst>
              <a:ext uri="{FF2B5EF4-FFF2-40B4-BE49-F238E27FC236}">
                <a16:creationId xmlns:a16="http://schemas.microsoft.com/office/drawing/2014/main" id="{AC60E764-A6A1-0A4B-AC03-0A06C5A623B5}"/>
              </a:ext>
            </a:extLst>
          </p:cNvPr>
          <p:cNvSpPr txBox="1"/>
          <p:nvPr/>
        </p:nvSpPr>
        <p:spPr>
          <a:xfrm>
            <a:off x="1267387" y="4704831"/>
            <a:ext cx="5822690" cy="215444"/>
          </a:xfrm>
          <a:prstGeom prst="rect">
            <a:avLst/>
          </a:prstGeom>
          <a:noFill/>
        </p:spPr>
        <p:txBody>
          <a:bodyPr wrap="square" rtlCol="0">
            <a:spAutoFit/>
          </a:bodyPr>
          <a:lstStyle/>
          <a:p>
            <a:r>
              <a:rPr lang="en-US" sz="800" dirty="0" err="1">
                <a:solidFill>
                  <a:srgbClr val="3D3D3B"/>
                </a:solidFill>
                <a:latin typeface="Roboto Light" panose="02000000000000000000" pitchFamily="2" charset="0"/>
                <a:ea typeface="Roboto Light" panose="02000000000000000000" pitchFamily="2" charset="0"/>
                <a:cs typeface="Roboto" panose="02000000000000000000" pitchFamily="2" charset="0"/>
              </a:rPr>
              <a:t>Quellen</a:t>
            </a:r>
            <a:r>
              <a:rPr lang="en-US" sz="800" dirty="0">
                <a:solidFill>
                  <a:srgbClr val="3D3D3B"/>
                </a:solidFill>
                <a:latin typeface="Roboto Light" panose="02000000000000000000" pitchFamily="2" charset="0"/>
                <a:ea typeface="Roboto Light" panose="02000000000000000000" pitchFamily="2" charset="0"/>
                <a:cs typeface="Roboto" panose="02000000000000000000" pitchFamily="2" charset="0"/>
              </a:rPr>
              <a:t>: Amanda </a:t>
            </a:r>
            <a:r>
              <a:rPr lang="en-US" sz="800" dirty="0" err="1">
                <a:solidFill>
                  <a:srgbClr val="3D3D3B"/>
                </a:solidFill>
                <a:latin typeface="Roboto Light" panose="02000000000000000000" pitchFamily="2" charset="0"/>
                <a:ea typeface="Roboto Light" panose="02000000000000000000" pitchFamily="2" charset="0"/>
                <a:cs typeface="Roboto" panose="02000000000000000000" pitchFamily="2" charset="0"/>
              </a:rPr>
              <a:t>Kothalawale</a:t>
            </a:r>
            <a:r>
              <a:rPr lang="en-US" sz="800" dirty="0">
                <a:solidFill>
                  <a:srgbClr val="3D3D3B"/>
                </a:solidFill>
                <a:latin typeface="Roboto Light" panose="02000000000000000000" pitchFamily="2" charset="0"/>
                <a:ea typeface="Roboto Light" panose="02000000000000000000" pitchFamily="2" charset="0"/>
                <a:cs typeface="Roboto" panose="02000000000000000000" pitchFamily="2" charset="0"/>
              </a:rPr>
              <a:t>, “What is an API? How does it work?”, Medium, 06.08.2020.</a:t>
            </a:r>
          </a:p>
        </p:txBody>
      </p:sp>
      <p:pic>
        <p:nvPicPr>
          <p:cNvPr id="15" name="Grafik 14">
            <a:extLst>
              <a:ext uri="{FF2B5EF4-FFF2-40B4-BE49-F238E27FC236}">
                <a16:creationId xmlns:a16="http://schemas.microsoft.com/office/drawing/2014/main" id="{F50DB8E5-F6E3-C345-BFD4-88AAC5BD7171}"/>
              </a:ext>
            </a:extLst>
          </p:cNvPr>
          <p:cNvPicPr>
            <a:picLocks noChangeAspect="1"/>
          </p:cNvPicPr>
          <p:nvPr/>
        </p:nvPicPr>
        <p:blipFill>
          <a:blip r:embed="rId4"/>
          <a:stretch>
            <a:fillRect/>
          </a:stretch>
        </p:blipFill>
        <p:spPr>
          <a:xfrm>
            <a:off x="4770031" y="3954225"/>
            <a:ext cx="960917" cy="555632"/>
          </a:xfrm>
          <a:prstGeom prst="rect">
            <a:avLst/>
          </a:prstGeom>
        </p:spPr>
      </p:pic>
      <p:pic>
        <p:nvPicPr>
          <p:cNvPr id="17" name="Grafik 16">
            <a:extLst>
              <a:ext uri="{FF2B5EF4-FFF2-40B4-BE49-F238E27FC236}">
                <a16:creationId xmlns:a16="http://schemas.microsoft.com/office/drawing/2014/main" id="{4C569E46-C0C9-5C44-96D9-1C8CE2E2EB24}"/>
              </a:ext>
            </a:extLst>
          </p:cNvPr>
          <p:cNvPicPr>
            <a:picLocks noChangeAspect="1"/>
          </p:cNvPicPr>
          <p:nvPr/>
        </p:nvPicPr>
        <p:blipFill>
          <a:blip r:embed="rId5"/>
          <a:stretch>
            <a:fillRect/>
          </a:stretch>
        </p:blipFill>
        <p:spPr>
          <a:xfrm>
            <a:off x="5730948" y="3885212"/>
            <a:ext cx="731045" cy="731045"/>
          </a:xfrm>
          <a:prstGeom prst="rect">
            <a:avLst/>
          </a:prstGeom>
        </p:spPr>
      </p:pic>
      <p:pic>
        <p:nvPicPr>
          <p:cNvPr id="19" name="Grafik 18">
            <a:extLst>
              <a:ext uri="{FF2B5EF4-FFF2-40B4-BE49-F238E27FC236}">
                <a16:creationId xmlns:a16="http://schemas.microsoft.com/office/drawing/2014/main" id="{AFA76663-E680-9F44-BF08-86D57682F707}"/>
              </a:ext>
            </a:extLst>
          </p:cNvPr>
          <p:cNvPicPr>
            <a:picLocks noChangeAspect="1"/>
          </p:cNvPicPr>
          <p:nvPr/>
        </p:nvPicPr>
        <p:blipFill>
          <a:blip r:embed="rId6"/>
          <a:stretch>
            <a:fillRect/>
          </a:stretch>
        </p:blipFill>
        <p:spPr>
          <a:xfrm>
            <a:off x="6664021" y="4006650"/>
            <a:ext cx="473902" cy="473902"/>
          </a:xfrm>
          <a:prstGeom prst="rect">
            <a:avLst/>
          </a:prstGeom>
        </p:spPr>
      </p:pic>
      <p:pic>
        <p:nvPicPr>
          <p:cNvPr id="21" name="Grafik 20">
            <a:extLst>
              <a:ext uri="{FF2B5EF4-FFF2-40B4-BE49-F238E27FC236}">
                <a16:creationId xmlns:a16="http://schemas.microsoft.com/office/drawing/2014/main" id="{0E9D0334-4850-834A-899C-CBFE0B698196}"/>
              </a:ext>
            </a:extLst>
          </p:cNvPr>
          <p:cNvPicPr>
            <a:picLocks noChangeAspect="1"/>
          </p:cNvPicPr>
          <p:nvPr/>
        </p:nvPicPr>
        <p:blipFill>
          <a:blip r:embed="rId7"/>
          <a:stretch>
            <a:fillRect/>
          </a:stretch>
        </p:blipFill>
        <p:spPr>
          <a:xfrm>
            <a:off x="7503132" y="4006650"/>
            <a:ext cx="473902" cy="473902"/>
          </a:xfrm>
          <a:prstGeom prst="rect">
            <a:avLst/>
          </a:prstGeom>
        </p:spPr>
      </p:pic>
      <p:pic>
        <p:nvPicPr>
          <p:cNvPr id="23" name="Grafik 22">
            <a:extLst>
              <a:ext uri="{FF2B5EF4-FFF2-40B4-BE49-F238E27FC236}">
                <a16:creationId xmlns:a16="http://schemas.microsoft.com/office/drawing/2014/main" id="{E455E357-5642-0146-8E4C-C0C9EBF32B4B}"/>
              </a:ext>
            </a:extLst>
          </p:cNvPr>
          <p:cNvPicPr>
            <a:picLocks noChangeAspect="1"/>
          </p:cNvPicPr>
          <p:nvPr/>
        </p:nvPicPr>
        <p:blipFill>
          <a:blip r:embed="rId8"/>
          <a:stretch>
            <a:fillRect/>
          </a:stretch>
        </p:blipFill>
        <p:spPr>
          <a:xfrm>
            <a:off x="8104600" y="3838341"/>
            <a:ext cx="787400" cy="787400"/>
          </a:xfrm>
          <a:prstGeom prst="rect">
            <a:avLst/>
          </a:prstGeom>
        </p:spPr>
      </p:pic>
    </p:spTree>
    <p:extLst>
      <p:ext uri="{BB962C8B-B14F-4D97-AF65-F5344CB8AC3E}">
        <p14:creationId xmlns:p14="http://schemas.microsoft.com/office/powerpoint/2010/main" val="157892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6F79A-4443-7243-89BE-8ED2AEEC9D8F}"/>
              </a:ext>
            </a:extLst>
          </p:cNvPr>
          <p:cNvSpPr>
            <a:spLocks noGrp="1"/>
          </p:cNvSpPr>
          <p:nvPr>
            <p:ph type="title"/>
          </p:nvPr>
        </p:nvSpPr>
        <p:spPr/>
        <p:txBody>
          <a:bodyPr/>
          <a:lstStyle/>
          <a:p>
            <a:r>
              <a:rPr lang="en-GB" dirty="0" err="1"/>
              <a:t>Exkurs</a:t>
            </a:r>
            <a:r>
              <a:rPr lang="en-GB" dirty="0"/>
              <a:t>: </a:t>
            </a:r>
            <a:r>
              <a:rPr lang="en-GB" dirty="0" err="1"/>
              <a:t>Öffentliche</a:t>
            </a:r>
            <a:r>
              <a:rPr lang="en-GB" dirty="0"/>
              <a:t> </a:t>
            </a:r>
            <a:r>
              <a:rPr lang="en-GB" dirty="0" err="1"/>
              <a:t>Datenquellen</a:t>
            </a:r>
            <a:endParaRPr lang="en-GB" dirty="0"/>
          </a:p>
        </p:txBody>
      </p:sp>
      <p:pic>
        <p:nvPicPr>
          <p:cNvPr id="4" name="Grafik 3">
            <a:extLst>
              <a:ext uri="{FF2B5EF4-FFF2-40B4-BE49-F238E27FC236}">
                <a16:creationId xmlns:a16="http://schemas.microsoft.com/office/drawing/2014/main" id="{519EEC00-688D-EC4B-BD06-A96E788967B0}"/>
              </a:ext>
            </a:extLst>
          </p:cNvPr>
          <p:cNvPicPr>
            <a:picLocks noChangeAspect="1"/>
          </p:cNvPicPr>
          <p:nvPr/>
        </p:nvPicPr>
        <p:blipFill>
          <a:blip r:embed="rId3"/>
          <a:stretch>
            <a:fillRect/>
          </a:stretch>
        </p:blipFill>
        <p:spPr>
          <a:xfrm>
            <a:off x="407723" y="1047074"/>
            <a:ext cx="2316184" cy="2724593"/>
          </a:xfrm>
          <a:prstGeom prst="rect">
            <a:avLst/>
          </a:prstGeom>
        </p:spPr>
      </p:pic>
      <p:sp>
        <p:nvSpPr>
          <p:cNvPr id="5" name="Textfeld 4">
            <a:extLst>
              <a:ext uri="{FF2B5EF4-FFF2-40B4-BE49-F238E27FC236}">
                <a16:creationId xmlns:a16="http://schemas.microsoft.com/office/drawing/2014/main" id="{CCE4EBB2-3F06-2F46-8B31-71A79368E8F3}"/>
              </a:ext>
            </a:extLst>
          </p:cNvPr>
          <p:cNvSpPr txBox="1"/>
          <p:nvPr/>
        </p:nvSpPr>
        <p:spPr>
          <a:xfrm>
            <a:off x="461307" y="3779642"/>
            <a:ext cx="2262600" cy="646331"/>
          </a:xfrm>
          <a:prstGeom prst="rect">
            <a:avLst/>
          </a:prstGeom>
          <a:noFill/>
        </p:spPr>
        <p:txBody>
          <a:bodyPr wrap="square" rtlCol="0">
            <a:spAutoFit/>
          </a:bodyPr>
          <a:lstStyle/>
          <a:p>
            <a:pPr algn="ctr"/>
            <a:r>
              <a:rPr lang="en-GB" sz="1200" dirty="0" err="1">
                <a:latin typeface="Roboto Light" panose="02000000000000000000" pitchFamily="2" charset="0"/>
                <a:ea typeface="Roboto Light" panose="02000000000000000000" pitchFamily="2" charset="0"/>
              </a:rPr>
              <a:t>Daten</a:t>
            </a:r>
            <a:r>
              <a:rPr lang="en-GB" sz="1200" dirty="0">
                <a:latin typeface="Roboto Light" panose="02000000000000000000" pitchFamily="2" charset="0"/>
                <a:ea typeface="Roboto Light" panose="02000000000000000000" pitchFamily="2" charset="0"/>
              </a:rPr>
              <a:t> der </a:t>
            </a:r>
            <a:r>
              <a:rPr lang="en-GB" sz="1200" dirty="0" err="1">
                <a:latin typeface="Roboto Light" panose="02000000000000000000" pitchFamily="2" charset="0"/>
                <a:ea typeface="Roboto Light" panose="02000000000000000000" pitchFamily="2" charset="0"/>
              </a:rPr>
              <a:t>Statistischen</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Ämter</a:t>
            </a:r>
            <a:r>
              <a:rPr lang="en-GB" sz="1200" dirty="0">
                <a:latin typeface="Roboto Light" panose="02000000000000000000" pitchFamily="2" charset="0"/>
                <a:ea typeface="Roboto Light" panose="02000000000000000000" pitchFamily="2" charset="0"/>
              </a:rPr>
              <a:t> des </a:t>
            </a:r>
            <a:r>
              <a:rPr lang="en-GB" sz="1200" dirty="0" err="1">
                <a:latin typeface="Roboto Light" panose="02000000000000000000" pitchFamily="2" charset="0"/>
                <a:ea typeface="Roboto Light" panose="02000000000000000000" pitchFamily="2" charset="0"/>
              </a:rPr>
              <a:t>Bundes</a:t>
            </a:r>
            <a:r>
              <a:rPr lang="en-GB" sz="1200" dirty="0">
                <a:latin typeface="Roboto Light" panose="02000000000000000000" pitchFamily="2" charset="0"/>
                <a:ea typeface="Roboto Light" panose="02000000000000000000" pitchFamily="2" charset="0"/>
              </a:rPr>
              <a:t> und der Länder (</a:t>
            </a:r>
            <a:r>
              <a:rPr lang="en-GB" sz="1200" dirty="0" err="1">
                <a:latin typeface="Roboto Light" panose="02000000000000000000" pitchFamily="2" charset="0"/>
                <a:ea typeface="Roboto Light" panose="02000000000000000000" pitchFamily="2" charset="0"/>
              </a:rPr>
              <a:t>mit</a:t>
            </a:r>
            <a:r>
              <a:rPr lang="en-GB" sz="1200" dirty="0">
                <a:latin typeface="Roboto Light" panose="02000000000000000000" pitchFamily="2" charset="0"/>
                <a:ea typeface="Roboto Light" panose="02000000000000000000" pitchFamily="2" charset="0"/>
              </a:rPr>
              <a:t> API)</a:t>
            </a:r>
          </a:p>
        </p:txBody>
      </p:sp>
      <p:pic>
        <p:nvPicPr>
          <p:cNvPr id="6" name="Grafik 5">
            <a:extLst>
              <a:ext uri="{FF2B5EF4-FFF2-40B4-BE49-F238E27FC236}">
                <a16:creationId xmlns:a16="http://schemas.microsoft.com/office/drawing/2014/main" id="{89280B59-675E-E244-9C01-F4947DC5420E}"/>
              </a:ext>
            </a:extLst>
          </p:cNvPr>
          <p:cNvPicPr>
            <a:picLocks noChangeAspect="1"/>
          </p:cNvPicPr>
          <p:nvPr/>
        </p:nvPicPr>
        <p:blipFill>
          <a:blip r:embed="rId4"/>
          <a:stretch>
            <a:fillRect/>
          </a:stretch>
        </p:blipFill>
        <p:spPr>
          <a:xfrm>
            <a:off x="254762" y="3274494"/>
            <a:ext cx="2622106" cy="497173"/>
          </a:xfrm>
          <a:prstGeom prst="rect">
            <a:avLst/>
          </a:prstGeom>
        </p:spPr>
      </p:pic>
      <p:sp>
        <p:nvSpPr>
          <p:cNvPr id="7" name="TextBox 8">
            <a:extLst>
              <a:ext uri="{FF2B5EF4-FFF2-40B4-BE49-F238E27FC236}">
                <a16:creationId xmlns:a16="http://schemas.microsoft.com/office/drawing/2014/main" id="{61B73FAF-CA05-064C-9780-9B17FA7868F3}"/>
              </a:ext>
            </a:extLst>
          </p:cNvPr>
          <p:cNvSpPr txBox="1"/>
          <p:nvPr/>
        </p:nvSpPr>
        <p:spPr>
          <a:xfrm>
            <a:off x="1267387" y="4704831"/>
            <a:ext cx="5822690" cy="215444"/>
          </a:xfrm>
          <a:prstGeom prst="rect">
            <a:avLst/>
          </a:prstGeom>
          <a:noFill/>
        </p:spPr>
        <p:txBody>
          <a:bodyPr wrap="square" rtlCol="0">
            <a:spAutoFit/>
          </a:bodyPr>
          <a:lstStyle/>
          <a:p>
            <a:r>
              <a:rPr lang="en-US" sz="800" dirty="0" err="1">
                <a:solidFill>
                  <a:srgbClr val="3D3D3B"/>
                </a:solidFill>
                <a:latin typeface="Roboto Light" panose="02000000000000000000" pitchFamily="2" charset="0"/>
                <a:ea typeface="Roboto Light" panose="02000000000000000000" pitchFamily="2" charset="0"/>
                <a:cs typeface="Roboto" panose="02000000000000000000" pitchFamily="2" charset="0"/>
              </a:rPr>
              <a:t>Quellen</a:t>
            </a:r>
            <a:r>
              <a:rPr lang="en-US" sz="800" dirty="0">
                <a:solidFill>
                  <a:srgbClr val="3D3D3B"/>
                </a:solidFill>
                <a:latin typeface="Roboto Light" panose="02000000000000000000" pitchFamily="2" charset="0"/>
                <a:ea typeface="Roboto Light" panose="02000000000000000000" pitchFamily="2" charset="0"/>
                <a:cs typeface="Roboto" panose="02000000000000000000" pitchFamily="2" charset="0"/>
              </a:rPr>
              <a:t>: </a:t>
            </a:r>
            <a:r>
              <a:rPr lang="en-US" sz="800" dirty="0" err="1">
                <a:solidFill>
                  <a:srgbClr val="3D3D3B"/>
                </a:solidFill>
                <a:latin typeface="Roboto Light" panose="02000000000000000000" pitchFamily="2" charset="0"/>
                <a:ea typeface="Roboto Light" panose="02000000000000000000" pitchFamily="2" charset="0"/>
                <a:cs typeface="Roboto" panose="02000000000000000000" pitchFamily="2" charset="0"/>
              </a:rPr>
              <a:t>Statistische</a:t>
            </a:r>
            <a:r>
              <a:rPr lang="en-US" sz="800" dirty="0">
                <a:solidFill>
                  <a:srgbClr val="3D3D3B"/>
                </a:solidFill>
                <a:latin typeface="Roboto Light" panose="02000000000000000000" pitchFamily="2" charset="0"/>
                <a:ea typeface="Roboto Light" panose="02000000000000000000" pitchFamily="2" charset="0"/>
                <a:cs typeface="Roboto" panose="02000000000000000000" pitchFamily="2" charset="0"/>
              </a:rPr>
              <a:t> </a:t>
            </a:r>
            <a:r>
              <a:rPr lang="en-US" sz="800" dirty="0" err="1">
                <a:solidFill>
                  <a:srgbClr val="3D3D3B"/>
                </a:solidFill>
                <a:latin typeface="Roboto Light" panose="02000000000000000000" pitchFamily="2" charset="0"/>
                <a:ea typeface="Roboto Light" panose="02000000000000000000" pitchFamily="2" charset="0"/>
                <a:cs typeface="Roboto" panose="02000000000000000000" pitchFamily="2" charset="0"/>
              </a:rPr>
              <a:t>Ämter</a:t>
            </a:r>
            <a:r>
              <a:rPr lang="en-US" sz="800" dirty="0">
                <a:solidFill>
                  <a:srgbClr val="3D3D3B"/>
                </a:solidFill>
                <a:latin typeface="Roboto Light" panose="02000000000000000000" pitchFamily="2" charset="0"/>
                <a:ea typeface="Roboto Light" panose="02000000000000000000" pitchFamily="2" charset="0"/>
                <a:cs typeface="Roboto" panose="02000000000000000000" pitchFamily="2" charset="0"/>
              </a:rPr>
              <a:t> des </a:t>
            </a:r>
            <a:r>
              <a:rPr lang="en-US" sz="800" dirty="0" err="1">
                <a:solidFill>
                  <a:srgbClr val="3D3D3B"/>
                </a:solidFill>
                <a:latin typeface="Roboto Light" panose="02000000000000000000" pitchFamily="2" charset="0"/>
                <a:ea typeface="Roboto Light" panose="02000000000000000000" pitchFamily="2" charset="0"/>
                <a:cs typeface="Roboto" panose="02000000000000000000" pitchFamily="2" charset="0"/>
              </a:rPr>
              <a:t>Bundes</a:t>
            </a:r>
            <a:r>
              <a:rPr lang="en-US" sz="800" dirty="0">
                <a:solidFill>
                  <a:srgbClr val="3D3D3B"/>
                </a:solidFill>
                <a:latin typeface="Roboto Light" panose="02000000000000000000" pitchFamily="2" charset="0"/>
                <a:ea typeface="Roboto Light" panose="02000000000000000000" pitchFamily="2" charset="0"/>
                <a:cs typeface="Roboto" panose="02000000000000000000" pitchFamily="2" charset="0"/>
              </a:rPr>
              <a:t> und der Länder</a:t>
            </a:r>
          </a:p>
        </p:txBody>
      </p:sp>
      <p:pic>
        <p:nvPicPr>
          <p:cNvPr id="8" name="Grafik 7">
            <a:extLst>
              <a:ext uri="{FF2B5EF4-FFF2-40B4-BE49-F238E27FC236}">
                <a16:creationId xmlns:a16="http://schemas.microsoft.com/office/drawing/2014/main" id="{8D1BCFDA-60CB-7E4F-935B-5FC50F0A1E7B}"/>
              </a:ext>
            </a:extLst>
          </p:cNvPr>
          <p:cNvPicPr>
            <a:picLocks noChangeAspect="1"/>
          </p:cNvPicPr>
          <p:nvPr/>
        </p:nvPicPr>
        <p:blipFill>
          <a:blip r:embed="rId5"/>
          <a:stretch>
            <a:fillRect/>
          </a:stretch>
        </p:blipFill>
        <p:spPr>
          <a:xfrm>
            <a:off x="3183430" y="1042446"/>
            <a:ext cx="2356133" cy="2729221"/>
          </a:xfrm>
          <a:prstGeom prst="rect">
            <a:avLst/>
          </a:prstGeom>
        </p:spPr>
      </p:pic>
      <p:sp>
        <p:nvSpPr>
          <p:cNvPr id="9" name="Textfeld 8">
            <a:extLst>
              <a:ext uri="{FF2B5EF4-FFF2-40B4-BE49-F238E27FC236}">
                <a16:creationId xmlns:a16="http://schemas.microsoft.com/office/drawing/2014/main" id="{8531F826-62A5-B04F-B9A8-10EF39D00A26}"/>
              </a:ext>
            </a:extLst>
          </p:cNvPr>
          <p:cNvSpPr txBox="1"/>
          <p:nvPr/>
        </p:nvSpPr>
        <p:spPr>
          <a:xfrm>
            <a:off x="3230196" y="3761267"/>
            <a:ext cx="2262600" cy="646331"/>
          </a:xfrm>
          <a:prstGeom prst="rect">
            <a:avLst/>
          </a:prstGeom>
          <a:noFill/>
        </p:spPr>
        <p:txBody>
          <a:bodyPr wrap="square" rtlCol="0">
            <a:spAutoFit/>
          </a:bodyPr>
          <a:lstStyle/>
          <a:p>
            <a:pPr algn="ctr"/>
            <a:r>
              <a:rPr lang="en-GB" sz="1200" dirty="0" err="1">
                <a:latin typeface="Roboto Light" panose="02000000000000000000" pitchFamily="2" charset="0"/>
                <a:ea typeface="Roboto Light" panose="02000000000000000000" pitchFamily="2" charset="0"/>
              </a:rPr>
              <a:t>Daten</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Deutschlands</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zu</a:t>
            </a:r>
            <a:r>
              <a:rPr lang="en-GB" sz="1200" dirty="0">
                <a:latin typeface="Roboto Light" panose="02000000000000000000" pitchFamily="2" charset="0"/>
                <a:ea typeface="Roboto Light" panose="02000000000000000000" pitchFamily="2" charset="0"/>
              </a:rPr>
              <a:t> den </a:t>
            </a:r>
            <a:r>
              <a:rPr lang="en-GB" sz="1200" dirty="0" err="1">
                <a:latin typeface="Roboto Light" panose="02000000000000000000" pitchFamily="2" charset="0"/>
                <a:ea typeface="Roboto Light" panose="02000000000000000000" pitchFamily="2" charset="0"/>
              </a:rPr>
              <a:t>Zielen</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für</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nachhaltige</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Entwicklung</a:t>
            </a:r>
            <a:endParaRPr lang="en-GB" sz="1200" dirty="0">
              <a:latin typeface="Roboto Light" panose="02000000000000000000" pitchFamily="2" charset="0"/>
              <a:ea typeface="Roboto Light" panose="02000000000000000000" pitchFamily="2" charset="0"/>
            </a:endParaRPr>
          </a:p>
        </p:txBody>
      </p:sp>
      <p:pic>
        <p:nvPicPr>
          <p:cNvPr id="12" name="Grafik 11">
            <a:extLst>
              <a:ext uri="{FF2B5EF4-FFF2-40B4-BE49-F238E27FC236}">
                <a16:creationId xmlns:a16="http://schemas.microsoft.com/office/drawing/2014/main" id="{538F505F-88BF-A940-A56D-2898476AD614}"/>
              </a:ext>
            </a:extLst>
          </p:cNvPr>
          <p:cNvPicPr>
            <a:picLocks noChangeAspect="1"/>
          </p:cNvPicPr>
          <p:nvPr/>
        </p:nvPicPr>
        <p:blipFill>
          <a:blip r:embed="rId6"/>
          <a:stretch>
            <a:fillRect/>
          </a:stretch>
        </p:blipFill>
        <p:spPr>
          <a:xfrm>
            <a:off x="6389633" y="1051359"/>
            <a:ext cx="2346644" cy="1834117"/>
          </a:xfrm>
          <a:prstGeom prst="rect">
            <a:avLst/>
          </a:prstGeom>
        </p:spPr>
      </p:pic>
      <p:pic>
        <p:nvPicPr>
          <p:cNvPr id="13" name="Grafik 12">
            <a:extLst>
              <a:ext uri="{FF2B5EF4-FFF2-40B4-BE49-F238E27FC236}">
                <a16:creationId xmlns:a16="http://schemas.microsoft.com/office/drawing/2014/main" id="{25EA0ADB-7937-6840-866D-65AEC95A8C59}"/>
              </a:ext>
            </a:extLst>
          </p:cNvPr>
          <p:cNvPicPr>
            <a:picLocks noChangeAspect="1"/>
          </p:cNvPicPr>
          <p:nvPr/>
        </p:nvPicPr>
        <p:blipFill>
          <a:blip r:embed="rId7"/>
          <a:stretch>
            <a:fillRect/>
          </a:stretch>
        </p:blipFill>
        <p:spPr>
          <a:xfrm>
            <a:off x="6424962" y="2885476"/>
            <a:ext cx="2257731" cy="994171"/>
          </a:xfrm>
          <a:prstGeom prst="rect">
            <a:avLst/>
          </a:prstGeom>
        </p:spPr>
      </p:pic>
      <p:sp>
        <p:nvSpPr>
          <p:cNvPr id="14" name="Textfeld 13">
            <a:extLst>
              <a:ext uri="{FF2B5EF4-FFF2-40B4-BE49-F238E27FC236}">
                <a16:creationId xmlns:a16="http://schemas.microsoft.com/office/drawing/2014/main" id="{7E45BB24-BD2D-3B40-A9CA-287B5251CC49}"/>
              </a:ext>
            </a:extLst>
          </p:cNvPr>
          <p:cNvSpPr txBox="1"/>
          <p:nvPr/>
        </p:nvSpPr>
        <p:spPr>
          <a:xfrm>
            <a:off x="6431655" y="3758376"/>
            <a:ext cx="2262600" cy="646331"/>
          </a:xfrm>
          <a:prstGeom prst="rect">
            <a:avLst/>
          </a:prstGeom>
          <a:noFill/>
        </p:spPr>
        <p:txBody>
          <a:bodyPr wrap="square" rtlCol="0">
            <a:spAutoFit/>
          </a:bodyPr>
          <a:lstStyle/>
          <a:p>
            <a:pPr algn="ctr"/>
            <a:r>
              <a:rPr lang="en-GB" sz="1200" dirty="0" err="1">
                <a:latin typeface="Roboto Light" panose="02000000000000000000" pitchFamily="2" charset="0"/>
                <a:ea typeface="Roboto Light" panose="02000000000000000000" pitchFamily="2" charset="0"/>
              </a:rPr>
              <a:t>Daten</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zu</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Bildung</a:t>
            </a:r>
            <a:r>
              <a:rPr lang="en-GB" sz="1200" dirty="0">
                <a:latin typeface="Roboto Light" panose="02000000000000000000" pitchFamily="2" charset="0"/>
                <a:ea typeface="Roboto Light" panose="02000000000000000000" pitchFamily="2" charset="0"/>
              </a:rPr>
              <a:t> und der </a:t>
            </a:r>
            <a:r>
              <a:rPr lang="en-GB" sz="1200" dirty="0" err="1">
                <a:latin typeface="Roboto Light" panose="02000000000000000000" pitchFamily="2" charset="0"/>
                <a:ea typeface="Roboto Light" panose="02000000000000000000" pitchFamily="2" charset="0"/>
              </a:rPr>
              <a:t>Bevölkerung</a:t>
            </a:r>
            <a:r>
              <a:rPr lang="en-GB" sz="1200" dirty="0">
                <a:latin typeface="Roboto Light" panose="02000000000000000000" pitchFamily="2" charset="0"/>
                <a:ea typeface="Roboto Light" panose="02000000000000000000" pitchFamily="2" charset="0"/>
              </a:rPr>
              <a:t> (</a:t>
            </a:r>
            <a:r>
              <a:rPr lang="en-GB" sz="1200" dirty="0" err="1">
                <a:latin typeface="Roboto Light" panose="02000000000000000000" pitchFamily="2" charset="0"/>
                <a:ea typeface="Roboto Light" panose="02000000000000000000" pitchFamily="2" charset="0"/>
              </a:rPr>
              <a:t>Zensus</a:t>
            </a:r>
            <a:r>
              <a:rPr lang="en-GB" sz="1200" dirty="0">
                <a:latin typeface="Roboto Light" panose="02000000000000000000" pitchFamily="2" charset="0"/>
                <a:ea typeface="Roboto Light" panose="02000000000000000000" pitchFamily="2" charset="0"/>
              </a:rPr>
              <a:t>/</a:t>
            </a:r>
            <a:r>
              <a:rPr lang="en-GB" sz="1200" dirty="0" err="1">
                <a:latin typeface="Roboto Light" panose="02000000000000000000" pitchFamily="2" charset="0"/>
                <a:ea typeface="Roboto Light" panose="02000000000000000000" pitchFamily="2" charset="0"/>
              </a:rPr>
              <a:t>Mikrozensus</a:t>
            </a:r>
            <a:r>
              <a:rPr lang="en-GB" sz="1200" dirty="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4261452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8292-FA17-1B40-958A-773F3A20CD50}"/>
              </a:ext>
            </a:extLst>
          </p:cNvPr>
          <p:cNvSpPr>
            <a:spLocks noGrp="1"/>
          </p:cNvSpPr>
          <p:nvPr>
            <p:ph type="ctrTitle"/>
          </p:nvPr>
        </p:nvSpPr>
        <p:spPr>
          <a:xfrm>
            <a:off x="1629966" y="1005959"/>
            <a:ext cx="5829300" cy="1262640"/>
          </a:xfrm>
        </p:spPr>
        <p:txBody>
          <a:bodyPr/>
          <a:lstStyle/>
          <a:p>
            <a:r>
              <a:rPr lang="en-US" dirty="0" err="1"/>
              <a:t>Übung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Subtitle 2">
            <a:extLst>
              <a:ext uri="{FF2B5EF4-FFF2-40B4-BE49-F238E27FC236}">
                <a16:creationId xmlns:a16="http://schemas.microsoft.com/office/drawing/2014/main" id="{0188C367-DEDC-2E45-B39F-ED51F3B2F3EF}"/>
              </a:ext>
            </a:extLst>
          </p:cNvPr>
          <p:cNvSpPr>
            <a:spLocks noGrp="1"/>
          </p:cNvSpPr>
          <p:nvPr>
            <p:ph type="subTitle" idx="1"/>
          </p:nvPr>
        </p:nvSpPr>
        <p:spPr>
          <a:xfrm>
            <a:off x="1972866" y="2268602"/>
            <a:ext cx="5143500" cy="1945589"/>
          </a:xfrm>
        </p:spPr>
        <p:txBody>
          <a:bodyPr>
            <a:noAutofit/>
          </a:bodyPr>
          <a:lstStyle/>
          <a:p>
            <a:pPr>
              <a:spcBef>
                <a:spcPts val="0"/>
              </a:spcBef>
            </a:pPr>
            <a:endParaRPr lang="de-DE" sz="1600" dirty="0"/>
          </a:p>
          <a:p>
            <a:pPr>
              <a:spcBef>
                <a:spcPts val="0"/>
              </a:spcBef>
            </a:pPr>
            <a:r>
              <a:rPr lang="de-DE" sz="1600" dirty="0"/>
              <a:t>Welche Datenquellen gibt es in eurer Organisation? Wie liegen sie vor? Wie könnt ihr auf sie zugreifen?</a:t>
            </a:r>
          </a:p>
          <a:p>
            <a:endParaRPr lang="de-DE" sz="1600" dirty="0"/>
          </a:p>
          <a:p>
            <a:r>
              <a:rPr lang="en-US" sz="1600" i="1" dirty="0"/>
              <a:t>- 2 min -</a:t>
            </a:r>
          </a:p>
        </p:txBody>
      </p:sp>
      <p:pic>
        <p:nvPicPr>
          <p:cNvPr id="5" name="Picture 4">
            <a:extLst>
              <a:ext uri="{FF2B5EF4-FFF2-40B4-BE49-F238E27FC236}">
                <a16:creationId xmlns:a16="http://schemas.microsoft.com/office/drawing/2014/main" id="{373DB6E6-5860-124A-AF64-740B2D48DB35}"/>
              </a:ext>
            </a:extLst>
          </p:cNvPr>
          <p:cNvPicPr>
            <a:picLocks noChangeAspect="1"/>
          </p:cNvPicPr>
          <p:nvPr/>
        </p:nvPicPr>
        <p:blipFill>
          <a:blip r:embed="rId3"/>
          <a:stretch>
            <a:fillRect/>
          </a:stretch>
        </p:blipFill>
        <p:spPr>
          <a:xfrm>
            <a:off x="3803297" y="355452"/>
            <a:ext cx="1482639" cy="1029439"/>
          </a:xfrm>
          <a:prstGeom prst="rect">
            <a:avLst/>
          </a:prstGeom>
        </p:spPr>
      </p:pic>
    </p:spTree>
    <p:extLst>
      <p:ext uri="{BB962C8B-B14F-4D97-AF65-F5344CB8AC3E}">
        <p14:creationId xmlns:p14="http://schemas.microsoft.com/office/powerpoint/2010/main" val="2100964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2EA20-B175-C745-AD36-9CC0C2D882F8}"/>
              </a:ext>
            </a:extLst>
          </p:cNvPr>
          <p:cNvSpPr>
            <a:spLocks noGrp="1"/>
          </p:cNvSpPr>
          <p:nvPr>
            <p:ph type="ctrTitle"/>
          </p:nvPr>
        </p:nvSpPr>
        <p:spPr/>
        <p:txBody>
          <a:bodyPr/>
          <a:lstStyle/>
          <a:p>
            <a:r>
              <a:rPr lang="en-GB" dirty="0" err="1"/>
              <a:t>Datenspeicherung</a:t>
            </a:r>
            <a:endParaRPr lang="en-GB" dirty="0"/>
          </a:p>
        </p:txBody>
      </p:sp>
      <p:sp>
        <p:nvSpPr>
          <p:cNvPr id="5" name="Subtitle 4">
            <a:extLst>
              <a:ext uri="{FF2B5EF4-FFF2-40B4-BE49-F238E27FC236}">
                <a16:creationId xmlns:a16="http://schemas.microsoft.com/office/drawing/2014/main" id="{D8E645C9-33A4-DF4E-84E1-E421F775478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777205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273106" y="263130"/>
            <a:ext cx="8619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Exkurs: Was ist eine Datenbank?</a:t>
            </a:r>
            <a:endParaRPr/>
          </a:p>
        </p:txBody>
      </p:sp>
      <p:sp>
        <p:nvSpPr>
          <p:cNvPr id="178" name="Google Shape;178;p35"/>
          <p:cNvSpPr txBox="1"/>
          <p:nvPr/>
        </p:nvSpPr>
        <p:spPr>
          <a:xfrm>
            <a:off x="2388775" y="4716875"/>
            <a:ext cx="3848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200" dirty="0">
                <a:latin typeface="Roboto Light"/>
                <a:ea typeface="Roboto Light"/>
                <a:cs typeface="Roboto Light"/>
                <a:sym typeface="Roboto Light"/>
              </a:rPr>
              <a:t>Mehr Infos: https://</a:t>
            </a:r>
            <a:r>
              <a:rPr lang="de" sz="1200" dirty="0" err="1">
                <a:latin typeface="Roboto Light"/>
                <a:ea typeface="Roboto Light"/>
                <a:cs typeface="Roboto Light"/>
                <a:sym typeface="Roboto Light"/>
              </a:rPr>
              <a:t>de.wikipedia.org</a:t>
            </a:r>
            <a:r>
              <a:rPr lang="de" sz="1200" dirty="0">
                <a:latin typeface="Roboto Light"/>
                <a:ea typeface="Roboto Light"/>
                <a:cs typeface="Roboto Light"/>
                <a:sym typeface="Roboto Light"/>
              </a:rPr>
              <a:t>/</a:t>
            </a:r>
            <a:r>
              <a:rPr lang="de" sz="1200" dirty="0" err="1">
                <a:latin typeface="Roboto Light"/>
                <a:ea typeface="Roboto Light"/>
                <a:cs typeface="Roboto Light"/>
                <a:sym typeface="Roboto Light"/>
              </a:rPr>
              <a:t>wiki</a:t>
            </a:r>
            <a:r>
              <a:rPr lang="de" sz="1200" dirty="0">
                <a:latin typeface="Roboto Light"/>
                <a:ea typeface="Roboto Light"/>
                <a:cs typeface="Roboto Light"/>
                <a:sym typeface="Roboto Light"/>
              </a:rPr>
              <a:t>/Datenbank</a:t>
            </a:r>
            <a:endParaRPr sz="1200" dirty="0">
              <a:latin typeface="Roboto Light"/>
              <a:ea typeface="Roboto Light"/>
              <a:cs typeface="Roboto Light"/>
              <a:sym typeface="Roboto Light"/>
            </a:endParaRPr>
          </a:p>
        </p:txBody>
      </p:sp>
      <p:graphicFrame>
        <p:nvGraphicFramePr>
          <p:cNvPr id="179" name="Google Shape;179;p35"/>
          <p:cNvGraphicFramePr/>
          <p:nvPr>
            <p:extLst>
              <p:ext uri="{D42A27DB-BD31-4B8C-83A1-F6EECF244321}">
                <p14:modId xmlns:p14="http://schemas.microsoft.com/office/powerpoint/2010/main" val="207800316"/>
              </p:ext>
            </p:extLst>
          </p:nvPr>
        </p:nvGraphicFramePr>
        <p:xfrm>
          <a:off x="273100" y="1126085"/>
          <a:ext cx="7022550" cy="3437400"/>
        </p:xfrm>
        <a:graphic>
          <a:graphicData uri="http://schemas.openxmlformats.org/drawingml/2006/table">
            <a:tbl>
              <a:tblPr>
                <a:noFill/>
              </a:tblPr>
              <a:tblGrid>
                <a:gridCol w="2340850">
                  <a:extLst>
                    <a:ext uri="{9D8B030D-6E8A-4147-A177-3AD203B41FA5}">
                      <a16:colId xmlns:a16="http://schemas.microsoft.com/office/drawing/2014/main" val="20000"/>
                    </a:ext>
                  </a:extLst>
                </a:gridCol>
                <a:gridCol w="2340850">
                  <a:extLst>
                    <a:ext uri="{9D8B030D-6E8A-4147-A177-3AD203B41FA5}">
                      <a16:colId xmlns:a16="http://schemas.microsoft.com/office/drawing/2014/main" val="20001"/>
                    </a:ext>
                  </a:extLst>
                </a:gridCol>
                <a:gridCol w="2340850">
                  <a:extLst>
                    <a:ext uri="{9D8B030D-6E8A-4147-A177-3AD203B41FA5}">
                      <a16:colId xmlns:a16="http://schemas.microsoft.com/office/drawing/2014/main" val="20002"/>
                    </a:ext>
                  </a:extLst>
                </a:gridCol>
              </a:tblGrid>
              <a:tr h="374775">
                <a:tc>
                  <a:txBody>
                    <a:bodyPr/>
                    <a:lstStyle/>
                    <a:p>
                      <a:pPr marL="0" lvl="0" indent="0" algn="l" rtl="0">
                        <a:spcBef>
                          <a:spcPts val="0"/>
                        </a:spcBef>
                        <a:spcAft>
                          <a:spcPts val="0"/>
                        </a:spcAft>
                        <a:buNone/>
                      </a:pPr>
                      <a:r>
                        <a:rPr lang="de" sz="1100" b="1">
                          <a:latin typeface="Roboto"/>
                          <a:ea typeface="Roboto"/>
                          <a:cs typeface="Roboto"/>
                          <a:sym typeface="Roboto"/>
                        </a:rPr>
                        <a:t>Begriff</a:t>
                      </a:r>
                      <a:endParaRPr sz="11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de" sz="1100" b="1">
                          <a:latin typeface="Roboto"/>
                          <a:ea typeface="Roboto"/>
                          <a:cs typeface="Roboto"/>
                          <a:sym typeface="Roboto"/>
                        </a:rPr>
                        <a:t>Funktion</a:t>
                      </a:r>
                      <a:endParaRPr sz="11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de" sz="1100" b="1">
                          <a:latin typeface="Roboto"/>
                          <a:ea typeface="Roboto"/>
                          <a:cs typeface="Roboto"/>
                          <a:sym typeface="Roboto"/>
                        </a:rPr>
                        <a:t>Beispiel</a:t>
                      </a:r>
                      <a:endParaRPr sz="1100" b="1">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749600">
                <a:tc>
                  <a:txBody>
                    <a:bodyPr/>
                    <a:lstStyle/>
                    <a:p>
                      <a:pPr marL="0" lvl="0" indent="0" algn="l" rtl="0">
                        <a:spcBef>
                          <a:spcPts val="0"/>
                        </a:spcBef>
                        <a:spcAft>
                          <a:spcPts val="0"/>
                        </a:spcAft>
                        <a:buNone/>
                      </a:pPr>
                      <a:r>
                        <a:rPr lang="de" sz="1100" dirty="0">
                          <a:latin typeface="Roboto Light"/>
                          <a:ea typeface="Roboto Light"/>
                          <a:cs typeface="Roboto Light"/>
                          <a:sym typeface="Roboto Light"/>
                        </a:rPr>
                        <a:t>Datenbankanwendung</a:t>
                      </a:r>
                      <a:endParaRPr sz="1100" dirty="0">
                        <a:latin typeface="Roboto Light"/>
                        <a:ea typeface="Roboto Light"/>
                        <a:cs typeface="Roboto Light"/>
                        <a:sym typeface="Roboto Light"/>
                      </a:endParaRPr>
                    </a:p>
                  </a:txBody>
                  <a:tcPr marL="91425" marR="91425" marT="91425" marB="91425"/>
                </a:tc>
                <a:tc>
                  <a:txBody>
                    <a:bodyPr/>
                    <a:lstStyle/>
                    <a:p>
                      <a:pPr marL="0" lvl="0" indent="0" algn="l" rtl="0">
                        <a:spcBef>
                          <a:spcPts val="0"/>
                        </a:spcBef>
                        <a:spcAft>
                          <a:spcPts val="0"/>
                        </a:spcAft>
                        <a:buNone/>
                      </a:pPr>
                      <a:r>
                        <a:rPr lang="de" sz="1100" dirty="0">
                          <a:latin typeface="Roboto Light"/>
                          <a:ea typeface="Roboto Light"/>
                          <a:cs typeface="Roboto Light"/>
                          <a:sym typeface="Roboto Light"/>
                        </a:rPr>
                        <a:t>Benutzeroberfläche (“GUI”) zur Datenpflege </a:t>
                      </a:r>
                      <a:endParaRPr sz="1100" dirty="0">
                        <a:latin typeface="Roboto Light"/>
                        <a:ea typeface="Roboto Light"/>
                        <a:cs typeface="Roboto Light"/>
                        <a:sym typeface="Roboto Light"/>
                      </a:endParaRPr>
                    </a:p>
                  </a:txBody>
                  <a:tcPr marL="91425" marR="91425" marT="91425" marB="91425"/>
                </a:tc>
                <a:tc>
                  <a:txBody>
                    <a:bodyPr/>
                    <a:lstStyle/>
                    <a:p>
                      <a:pPr marL="0" lvl="0" indent="0" algn="l" rtl="0">
                        <a:spcBef>
                          <a:spcPts val="0"/>
                        </a:spcBef>
                        <a:spcAft>
                          <a:spcPts val="0"/>
                        </a:spcAft>
                        <a:buNone/>
                      </a:pPr>
                      <a:r>
                        <a:rPr lang="de" sz="1100" dirty="0">
                          <a:latin typeface="Roboto Light"/>
                          <a:ea typeface="Roboto Light"/>
                          <a:cs typeface="Roboto Light"/>
                          <a:sym typeface="Roboto Light"/>
                        </a:rPr>
                        <a:t>Mitgliederverwaltung, CRM (</a:t>
                      </a:r>
                      <a:r>
                        <a:rPr lang="de" sz="1100" dirty="0" err="1">
                          <a:latin typeface="Roboto Light"/>
                          <a:ea typeface="Roboto Light"/>
                          <a:cs typeface="Roboto Light"/>
                          <a:sym typeface="Roboto Light"/>
                        </a:rPr>
                        <a:t>CiviCRM</a:t>
                      </a:r>
                      <a:r>
                        <a:rPr lang="de" sz="1100" dirty="0">
                          <a:latin typeface="Roboto Light"/>
                          <a:ea typeface="Roboto Light"/>
                          <a:cs typeface="Roboto Light"/>
                          <a:sym typeface="Roboto Light"/>
                        </a:rPr>
                        <a:t>), Bestellsoftware, </a:t>
                      </a:r>
                      <a:r>
                        <a:rPr lang="de" sz="1100" dirty="0">
                          <a:solidFill>
                            <a:schemeClr val="dk1"/>
                          </a:solidFill>
                          <a:latin typeface="Roboto Light"/>
                          <a:ea typeface="Roboto Light"/>
                          <a:cs typeface="Roboto Light"/>
                          <a:sym typeface="Roboto Light"/>
                        </a:rPr>
                        <a:t>(Microsoft Access)</a:t>
                      </a:r>
                      <a:endParaRPr sz="1100" dirty="0">
                        <a:latin typeface="Roboto Light"/>
                        <a:ea typeface="Roboto Light"/>
                        <a:cs typeface="Roboto Light"/>
                        <a:sym typeface="Roboto Light"/>
                      </a:endParaRPr>
                    </a:p>
                  </a:txBody>
                  <a:tcPr marL="91425" marR="91425" marT="91425" marB="91425"/>
                </a:tc>
                <a:extLst>
                  <a:ext uri="{0D108BD9-81ED-4DB2-BD59-A6C34878D82A}">
                    <a16:rowId xmlns:a16="http://schemas.microsoft.com/office/drawing/2014/main" val="10001"/>
                  </a:ext>
                </a:extLst>
              </a:tr>
              <a:tr h="1750825">
                <a:tc>
                  <a:txBody>
                    <a:bodyPr/>
                    <a:lstStyle/>
                    <a:p>
                      <a:pPr marL="0" lvl="0" indent="0" algn="l" rtl="0">
                        <a:spcBef>
                          <a:spcPts val="0"/>
                        </a:spcBef>
                        <a:spcAft>
                          <a:spcPts val="0"/>
                        </a:spcAft>
                        <a:buNone/>
                      </a:pPr>
                      <a:r>
                        <a:rPr lang="de" sz="1100">
                          <a:latin typeface="Roboto Light"/>
                          <a:ea typeface="Roboto Light"/>
                          <a:cs typeface="Roboto Light"/>
                          <a:sym typeface="Roboto Light"/>
                        </a:rPr>
                        <a:t>Datenbankmanagementsystem (DBMS)</a:t>
                      </a:r>
                      <a:endParaRPr sz="1100">
                        <a:latin typeface="Roboto Light"/>
                        <a:ea typeface="Roboto Light"/>
                        <a:cs typeface="Roboto Light"/>
                        <a:sym typeface="Roboto Light"/>
                      </a:endParaRPr>
                    </a:p>
                  </a:txBody>
                  <a:tcPr marL="91425" marR="91425" marT="91425" marB="91425"/>
                </a:tc>
                <a:tc>
                  <a:txBody>
                    <a:bodyPr/>
                    <a:lstStyle/>
                    <a:p>
                      <a:pPr marL="457200" lvl="0" indent="-298450" algn="l" rtl="0">
                        <a:spcBef>
                          <a:spcPts val="0"/>
                        </a:spcBef>
                        <a:spcAft>
                          <a:spcPts val="0"/>
                        </a:spcAft>
                        <a:buSzPts val="1100"/>
                        <a:buFont typeface="Roboto Light"/>
                        <a:buChar char="-"/>
                      </a:pPr>
                      <a:r>
                        <a:rPr lang="de" sz="1100">
                          <a:latin typeface="Roboto Light"/>
                          <a:ea typeface="Roboto Light"/>
                          <a:cs typeface="Roboto Light"/>
                          <a:sym typeface="Roboto Light"/>
                        </a:rPr>
                        <a:t>Schnittstelle zw. Anwendung und Daten</a:t>
                      </a:r>
                      <a:endParaRPr sz="1100">
                        <a:latin typeface="Roboto Light"/>
                        <a:ea typeface="Roboto Light"/>
                        <a:cs typeface="Roboto Light"/>
                        <a:sym typeface="Roboto Light"/>
                      </a:endParaRPr>
                    </a:p>
                    <a:p>
                      <a:pPr marL="457200" lvl="0" indent="-298450" algn="l" rtl="0">
                        <a:spcBef>
                          <a:spcPts val="0"/>
                        </a:spcBef>
                        <a:spcAft>
                          <a:spcPts val="0"/>
                        </a:spcAft>
                        <a:buSzPts val="1100"/>
                        <a:buFont typeface="Roboto Light"/>
                        <a:buChar char="-"/>
                      </a:pPr>
                      <a:r>
                        <a:rPr lang="de" sz="1100">
                          <a:latin typeface="Roboto Light"/>
                          <a:ea typeface="Roboto Light"/>
                          <a:cs typeface="Roboto Light"/>
                          <a:sym typeface="Roboto Light"/>
                        </a:rPr>
                        <a:t>Daten anlegen, überschreiben und löschen</a:t>
                      </a:r>
                      <a:endParaRPr sz="1100">
                        <a:latin typeface="Roboto Light"/>
                        <a:ea typeface="Roboto Light"/>
                        <a:cs typeface="Roboto Light"/>
                        <a:sym typeface="Roboto Light"/>
                      </a:endParaRPr>
                    </a:p>
                    <a:p>
                      <a:pPr marL="457200" lvl="0" indent="-298450" algn="l" rtl="0">
                        <a:spcBef>
                          <a:spcPts val="0"/>
                        </a:spcBef>
                        <a:spcAft>
                          <a:spcPts val="0"/>
                        </a:spcAft>
                        <a:buSzPts val="1100"/>
                        <a:buFont typeface="Roboto Light"/>
                        <a:buChar char="-"/>
                      </a:pPr>
                      <a:r>
                        <a:rPr lang="de" sz="1100">
                          <a:latin typeface="Roboto Light"/>
                          <a:ea typeface="Roboto Light"/>
                          <a:cs typeface="Roboto Light"/>
                          <a:sym typeface="Roboto Light"/>
                        </a:rPr>
                        <a:t>Metadaten (“Schema”)</a:t>
                      </a:r>
                      <a:endParaRPr sz="1100">
                        <a:latin typeface="Roboto Light"/>
                        <a:ea typeface="Roboto Light"/>
                        <a:cs typeface="Roboto Light"/>
                        <a:sym typeface="Roboto Light"/>
                      </a:endParaRPr>
                    </a:p>
                    <a:p>
                      <a:pPr marL="457200" lvl="0" indent="-298450" algn="l" rtl="0">
                        <a:spcBef>
                          <a:spcPts val="0"/>
                        </a:spcBef>
                        <a:spcAft>
                          <a:spcPts val="0"/>
                        </a:spcAft>
                        <a:buSzPts val="1100"/>
                        <a:buFont typeface="Roboto Light"/>
                        <a:buChar char="-"/>
                      </a:pPr>
                      <a:r>
                        <a:rPr lang="de" sz="1100">
                          <a:latin typeface="Roboto Light"/>
                          <a:ea typeface="Roboto Light"/>
                          <a:cs typeface="Roboto Light"/>
                          <a:sym typeface="Roboto Light"/>
                        </a:rPr>
                        <a:t>Backup</a:t>
                      </a:r>
                      <a:endParaRPr sz="1100">
                        <a:latin typeface="Roboto Light"/>
                        <a:ea typeface="Roboto Light"/>
                        <a:cs typeface="Roboto Light"/>
                        <a:sym typeface="Roboto Light"/>
                      </a:endParaRPr>
                    </a:p>
                    <a:p>
                      <a:pPr marL="457200" lvl="0" indent="-298450" algn="l" rtl="0">
                        <a:spcBef>
                          <a:spcPts val="0"/>
                        </a:spcBef>
                        <a:spcAft>
                          <a:spcPts val="0"/>
                        </a:spcAft>
                        <a:buSzPts val="1100"/>
                        <a:buFont typeface="Roboto Light"/>
                        <a:buChar char="-"/>
                      </a:pPr>
                      <a:r>
                        <a:rPr lang="de" sz="1100">
                          <a:latin typeface="Roboto Light"/>
                          <a:ea typeface="Roboto Light"/>
                          <a:cs typeface="Roboto Light"/>
                          <a:sym typeface="Roboto Light"/>
                        </a:rPr>
                        <a:t>...</a:t>
                      </a:r>
                      <a:endParaRPr sz="1100">
                        <a:latin typeface="Roboto Light"/>
                        <a:ea typeface="Roboto Light"/>
                        <a:cs typeface="Roboto Light"/>
                        <a:sym typeface="Roboto Light"/>
                      </a:endParaRPr>
                    </a:p>
                  </a:txBody>
                  <a:tcPr marL="91425" marR="91425" marT="91425" marB="91425"/>
                </a:tc>
                <a:tc>
                  <a:txBody>
                    <a:bodyPr/>
                    <a:lstStyle/>
                    <a:p>
                      <a:pPr marL="0" lvl="0" indent="0" algn="l" rtl="0">
                        <a:spcBef>
                          <a:spcPts val="0"/>
                        </a:spcBef>
                        <a:spcAft>
                          <a:spcPts val="0"/>
                        </a:spcAft>
                        <a:buNone/>
                      </a:pPr>
                      <a:r>
                        <a:rPr lang="de" sz="1100" dirty="0" err="1">
                          <a:latin typeface="Roboto Light"/>
                          <a:ea typeface="Roboto Light"/>
                          <a:cs typeface="Roboto Light"/>
                          <a:sym typeface="Roboto Light"/>
                        </a:rPr>
                        <a:t>PostgreSQL</a:t>
                      </a:r>
                      <a:r>
                        <a:rPr lang="de" sz="1100" dirty="0">
                          <a:latin typeface="Roboto Light"/>
                          <a:ea typeface="Roboto Light"/>
                          <a:cs typeface="Roboto Light"/>
                          <a:sym typeface="Roboto Light"/>
                        </a:rPr>
                        <a:t>, MySQL, </a:t>
                      </a:r>
                      <a:r>
                        <a:rPr lang="de" sz="1100" dirty="0" err="1">
                          <a:latin typeface="Roboto Light"/>
                          <a:ea typeface="Roboto Light"/>
                          <a:cs typeface="Roboto Light"/>
                          <a:sym typeface="Roboto Light"/>
                        </a:rPr>
                        <a:t>MariaDB</a:t>
                      </a:r>
                      <a:r>
                        <a:rPr lang="de" sz="1100" dirty="0">
                          <a:latin typeface="Roboto Light"/>
                          <a:ea typeface="Roboto Light"/>
                          <a:cs typeface="Roboto Light"/>
                          <a:sym typeface="Roboto Light"/>
                        </a:rPr>
                        <a:t>, Oracle, (Microsoft Access)</a:t>
                      </a:r>
                      <a:endParaRPr sz="1100" dirty="0">
                        <a:latin typeface="Roboto Light"/>
                        <a:ea typeface="Roboto Light"/>
                        <a:cs typeface="Roboto Light"/>
                        <a:sym typeface="Roboto Light"/>
                      </a:endParaRPr>
                    </a:p>
                  </a:txBody>
                  <a:tcPr marL="91425" marR="91425" marT="91425" marB="91425"/>
                </a:tc>
                <a:extLst>
                  <a:ext uri="{0D108BD9-81ED-4DB2-BD59-A6C34878D82A}">
                    <a16:rowId xmlns:a16="http://schemas.microsoft.com/office/drawing/2014/main" val="10002"/>
                  </a:ext>
                </a:extLst>
              </a:tr>
              <a:tr h="562200">
                <a:tc>
                  <a:txBody>
                    <a:bodyPr/>
                    <a:lstStyle/>
                    <a:p>
                      <a:pPr marL="0" lvl="0" indent="0" algn="l" rtl="0">
                        <a:spcBef>
                          <a:spcPts val="0"/>
                        </a:spcBef>
                        <a:spcAft>
                          <a:spcPts val="0"/>
                        </a:spcAft>
                        <a:buNone/>
                      </a:pPr>
                      <a:r>
                        <a:rPr lang="de" sz="1100">
                          <a:latin typeface="Roboto Light"/>
                          <a:ea typeface="Roboto Light"/>
                          <a:cs typeface="Roboto Light"/>
                          <a:sym typeface="Roboto Light"/>
                        </a:rPr>
                        <a:t>Datenbank (DB)</a:t>
                      </a:r>
                      <a:endParaRPr sz="1100">
                        <a:latin typeface="Roboto Light"/>
                        <a:ea typeface="Roboto Light"/>
                        <a:cs typeface="Roboto Light"/>
                        <a:sym typeface="Roboto Light"/>
                      </a:endParaRPr>
                    </a:p>
                  </a:txBody>
                  <a:tcPr marL="91425" marR="91425" marT="91425" marB="91425"/>
                </a:tc>
                <a:tc>
                  <a:txBody>
                    <a:bodyPr/>
                    <a:lstStyle/>
                    <a:p>
                      <a:pPr marL="0" lvl="0" indent="0" algn="l" rtl="0">
                        <a:spcBef>
                          <a:spcPts val="0"/>
                        </a:spcBef>
                        <a:spcAft>
                          <a:spcPts val="0"/>
                        </a:spcAft>
                        <a:buNone/>
                      </a:pPr>
                      <a:r>
                        <a:rPr lang="de" sz="1100">
                          <a:latin typeface="Roboto Light"/>
                          <a:ea typeface="Roboto Light"/>
                          <a:cs typeface="Roboto Light"/>
                          <a:sym typeface="Roboto Light"/>
                        </a:rPr>
                        <a:t>Speicherung zusammengehöriger Daten im DBMS</a:t>
                      </a:r>
                      <a:endParaRPr sz="1100">
                        <a:latin typeface="Roboto Light"/>
                        <a:ea typeface="Roboto Light"/>
                        <a:cs typeface="Roboto Light"/>
                        <a:sym typeface="Roboto Light"/>
                      </a:endParaRPr>
                    </a:p>
                  </a:txBody>
                  <a:tcPr marL="91425" marR="91425" marT="91425" marB="91425"/>
                </a:tc>
                <a:tc>
                  <a:txBody>
                    <a:bodyPr/>
                    <a:lstStyle/>
                    <a:p>
                      <a:pPr marL="0" lvl="0" indent="0" algn="l" rtl="0">
                        <a:spcBef>
                          <a:spcPts val="0"/>
                        </a:spcBef>
                        <a:spcAft>
                          <a:spcPts val="0"/>
                        </a:spcAft>
                        <a:buNone/>
                      </a:pPr>
                      <a:r>
                        <a:rPr lang="de" sz="1100" dirty="0">
                          <a:latin typeface="Roboto Light"/>
                          <a:ea typeface="Roboto Light"/>
                          <a:cs typeface="Roboto Light"/>
                          <a:sym typeface="Roboto Light"/>
                        </a:rPr>
                        <a:t>Datenbank “</a:t>
                      </a:r>
                      <a:r>
                        <a:rPr lang="de" sz="1100" dirty="0" err="1">
                          <a:latin typeface="Roboto Light"/>
                          <a:ea typeface="Roboto Light"/>
                          <a:cs typeface="Roboto Light"/>
                          <a:sym typeface="Roboto Light"/>
                        </a:rPr>
                        <a:t>projekte</a:t>
                      </a:r>
                      <a:r>
                        <a:rPr lang="de" sz="1100" dirty="0">
                          <a:latin typeface="Roboto Light"/>
                          <a:ea typeface="Roboto Light"/>
                          <a:cs typeface="Roboto Light"/>
                          <a:sym typeface="Roboto Light"/>
                        </a:rPr>
                        <a:t>” in </a:t>
                      </a:r>
                      <a:r>
                        <a:rPr lang="de" sz="1100" dirty="0" err="1">
                          <a:latin typeface="Roboto Light"/>
                          <a:ea typeface="Roboto Light"/>
                          <a:cs typeface="Roboto Light"/>
                          <a:sym typeface="Roboto Light"/>
                        </a:rPr>
                        <a:t>CorrelAid-PostgreSQL</a:t>
                      </a:r>
                      <a:endParaRPr sz="1100" dirty="0">
                        <a:latin typeface="Roboto Light"/>
                        <a:ea typeface="Roboto Light"/>
                        <a:cs typeface="Roboto Light"/>
                        <a:sym typeface="Roboto Light"/>
                      </a:endParaRPr>
                    </a:p>
                  </a:txBody>
                  <a:tcPr marL="91425" marR="91425" marT="91425" marB="91425"/>
                </a:tc>
                <a:extLst>
                  <a:ext uri="{0D108BD9-81ED-4DB2-BD59-A6C34878D82A}">
                    <a16:rowId xmlns:a16="http://schemas.microsoft.com/office/drawing/2014/main" val="10003"/>
                  </a:ext>
                </a:extLst>
              </a:tr>
            </a:tbl>
          </a:graphicData>
        </a:graphic>
      </p:graphicFrame>
      <p:sp>
        <p:nvSpPr>
          <p:cNvPr id="180" name="Google Shape;180;p35"/>
          <p:cNvSpPr txBox="1"/>
          <p:nvPr/>
        </p:nvSpPr>
        <p:spPr>
          <a:xfrm>
            <a:off x="8013600" y="560125"/>
            <a:ext cx="34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a:t>
            </a:r>
            <a:endParaRPr/>
          </a:p>
        </p:txBody>
      </p:sp>
      <p:pic>
        <p:nvPicPr>
          <p:cNvPr id="181" name="Google Shape;181;p35"/>
          <p:cNvPicPr preferRelativeResize="0"/>
          <p:nvPr/>
        </p:nvPicPr>
        <p:blipFill>
          <a:blip r:embed="rId3">
            <a:alphaModFix/>
          </a:blip>
          <a:stretch>
            <a:fillRect/>
          </a:stretch>
        </p:blipFill>
        <p:spPr>
          <a:xfrm>
            <a:off x="7442750" y="995500"/>
            <a:ext cx="1607349" cy="1254950"/>
          </a:xfrm>
          <a:prstGeom prst="rect">
            <a:avLst/>
          </a:prstGeom>
          <a:noFill/>
          <a:ln>
            <a:noFill/>
          </a:ln>
        </p:spPr>
      </p:pic>
      <p:pic>
        <p:nvPicPr>
          <p:cNvPr id="182" name="Google Shape;182;p35"/>
          <p:cNvPicPr preferRelativeResize="0"/>
          <p:nvPr/>
        </p:nvPicPr>
        <p:blipFill>
          <a:blip r:embed="rId4">
            <a:alphaModFix/>
          </a:blip>
          <a:stretch>
            <a:fillRect/>
          </a:stretch>
        </p:blipFill>
        <p:spPr>
          <a:xfrm>
            <a:off x="7608674" y="3917750"/>
            <a:ext cx="1211075" cy="679775"/>
          </a:xfrm>
          <a:prstGeom prst="rect">
            <a:avLst/>
          </a:prstGeom>
          <a:noFill/>
          <a:ln>
            <a:noFill/>
          </a:ln>
        </p:spPr>
      </p:pic>
      <p:pic>
        <p:nvPicPr>
          <p:cNvPr id="183" name="Google Shape;183;p35"/>
          <p:cNvPicPr preferRelativeResize="0"/>
          <p:nvPr/>
        </p:nvPicPr>
        <p:blipFill>
          <a:blip r:embed="rId5">
            <a:alphaModFix/>
          </a:blip>
          <a:stretch>
            <a:fillRect/>
          </a:stretch>
        </p:blipFill>
        <p:spPr>
          <a:xfrm>
            <a:off x="7391328" y="2810520"/>
            <a:ext cx="1710188" cy="369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252000" y="263130"/>
            <a:ext cx="8640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Optionen zur Datenspeicherung</a:t>
            </a:r>
            <a:endParaRPr/>
          </a:p>
        </p:txBody>
      </p:sp>
      <p:sp>
        <p:nvSpPr>
          <p:cNvPr id="189" name="Google Shape;189;p36"/>
          <p:cNvSpPr txBox="1">
            <a:spLocks noGrp="1"/>
          </p:cNvSpPr>
          <p:nvPr>
            <p:ph type="body" idx="1"/>
          </p:nvPr>
        </p:nvSpPr>
        <p:spPr>
          <a:xfrm>
            <a:off x="252000" y="1369219"/>
            <a:ext cx="8640000" cy="31611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AutoNum type="arabicPeriod"/>
            </a:pPr>
            <a:r>
              <a:rPr lang="de" dirty="0"/>
              <a:t>lokale Excel-Dateien</a:t>
            </a:r>
            <a:endParaRPr dirty="0"/>
          </a:p>
          <a:p>
            <a:pPr marL="457200" lvl="0" indent="-342900" algn="l" rtl="0">
              <a:spcBef>
                <a:spcPts val="0"/>
              </a:spcBef>
              <a:spcAft>
                <a:spcPts val="0"/>
              </a:spcAft>
              <a:buSzPts val="1800"/>
              <a:buAutoNum type="arabicPeriod"/>
            </a:pPr>
            <a:r>
              <a:rPr lang="de" dirty="0"/>
              <a:t>selbst gehostete Tools, z.B. </a:t>
            </a:r>
            <a:r>
              <a:rPr lang="de" dirty="0" err="1"/>
              <a:t>CiviCRM</a:t>
            </a:r>
            <a:r>
              <a:rPr lang="de" dirty="0"/>
              <a:t>, </a:t>
            </a:r>
            <a:r>
              <a:rPr lang="de" dirty="0" err="1"/>
              <a:t>KoboToolbox</a:t>
            </a:r>
            <a:r>
              <a:rPr lang="de" dirty="0"/>
              <a:t>, SQL Datenbank </a:t>
            </a:r>
            <a:endParaRPr dirty="0"/>
          </a:p>
          <a:p>
            <a:pPr marL="457200" lvl="0" indent="-342900">
              <a:spcBef>
                <a:spcPts val="0"/>
              </a:spcBef>
              <a:buSzPts val="1800"/>
              <a:buAutoNum type="arabicPeriod"/>
            </a:pPr>
            <a:r>
              <a:rPr lang="de" dirty="0"/>
              <a:t>fremd gehostete Tools, z.B. Google Sheets, </a:t>
            </a:r>
            <a:r>
              <a:rPr lang="de" dirty="0" err="1"/>
              <a:t>Salesforce</a:t>
            </a:r>
            <a:r>
              <a:rPr lang="de" dirty="0"/>
              <a:t>, </a:t>
            </a:r>
            <a:r>
              <a:rPr lang="de" dirty="0" err="1"/>
              <a:t>Seatable</a:t>
            </a:r>
            <a:r>
              <a:rPr lang="de" dirty="0"/>
              <a:t>, </a:t>
            </a:r>
            <a:r>
              <a:rPr lang="de" dirty="0" err="1"/>
              <a:t>gehostetes</a:t>
            </a:r>
            <a:r>
              <a:rPr lang="de" dirty="0"/>
              <a:t> </a:t>
            </a:r>
            <a:r>
              <a:rPr lang="de" dirty="0" err="1"/>
              <a:t>CiviCRM</a:t>
            </a:r>
            <a:r>
              <a:rPr lang="de" dirty="0"/>
              <a:t>, </a:t>
            </a:r>
            <a:r>
              <a:rPr lang="de" dirty="0" err="1"/>
              <a:t>KoboToolbox</a:t>
            </a:r>
            <a:r>
              <a:rPr lang="de" dirty="0"/>
              <a:t>, gehostete SQL Datenbank</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xEl>
                                              <p:pRg st="0" end="0"/>
                                            </p:txEl>
                                          </p:spTgt>
                                        </p:tgtEl>
                                        <p:attrNameLst>
                                          <p:attrName>style.visibility</p:attrName>
                                        </p:attrNameLst>
                                      </p:cBhvr>
                                      <p:to>
                                        <p:strVal val="visible"/>
                                      </p:to>
                                    </p:set>
                                    <p:animEffect transition="in" filter="fade">
                                      <p:cBhvr>
                                        <p:cTn id="7" dur="1000"/>
                                        <p:tgtEl>
                                          <p:spTgt spid="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xEl>
                                              <p:pRg st="1" end="1"/>
                                            </p:txEl>
                                          </p:spTgt>
                                        </p:tgtEl>
                                        <p:attrNameLst>
                                          <p:attrName>style.visibility</p:attrName>
                                        </p:attrNameLst>
                                      </p:cBhvr>
                                      <p:to>
                                        <p:strVal val="visible"/>
                                      </p:to>
                                    </p:set>
                                    <p:animEffect transition="in" filter="fade">
                                      <p:cBhvr>
                                        <p:cTn id="12" dur="1000"/>
                                        <p:tgtEl>
                                          <p:spTgt spid="1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xEl>
                                              <p:pRg st="2" end="2"/>
                                            </p:txEl>
                                          </p:spTgt>
                                        </p:tgtEl>
                                        <p:attrNameLst>
                                          <p:attrName>style.visibility</p:attrName>
                                        </p:attrNameLst>
                                      </p:cBhvr>
                                      <p:to>
                                        <p:strVal val="visible"/>
                                      </p:to>
                                    </p:set>
                                    <p:animEffect transition="in" filter="fade">
                                      <p:cBhvr>
                                        <p:cTn id="17" dur="1000"/>
                                        <p:tgtEl>
                                          <p:spTgt spid="1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252000" y="263130"/>
            <a:ext cx="8640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Evaluationskriterien</a:t>
            </a:r>
            <a:endParaRPr/>
          </a:p>
        </p:txBody>
      </p:sp>
      <p:sp>
        <p:nvSpPr>
          <p:cNvPr id="195" name="Google Shape;195;p37"/>
          <p:cNvSpPr txBox="1"/>
          <p:nvPr/>
        </p:nvSpPr>
        <p:spPr>
          <a:xfrm>
            <a:off x="2280450" y="1437600"/>
            <a:ext cx="125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Roboto Light"/>
              <a:ea typeface="Roboto Light"/>
              <a:cs typeface="Roboto Light"/>
              <a:sym typeface="Roboto Light"/>
            </a:endParaRPr>
          </a:p>
        </p:txBody>
      </p:sp>
      <p:grpSp>
        <p:nvGrpSpPr>
          <p:cNvPr id="196" name="Google Shape;196;p37"/>
          <p:cNvGrpSpPr/>
          <p:nvPr/>
        </p:nvGrpSpPr>
        <p:grpSpPr>
          <a:xfrm>
            <a:off x="2305500" y="1257325"/>
            <a:ext cx="4533000" cy="2935500"/>
            <a:chOff x="1918800" y="1257325"/>
            <a:chExt cx="4533000" cy="2935500"/>
          </a:xfrm>
        </p:grpSpPr>
        <p:grpSp>
          <p:nvGrpSpPr>
            <p:cNvPr id="197" name="Google Shape;197;p37"/>
            <p:cNvGrpSpPr/>
            <p:nvPr/>
          </p:nvGrpSpPr>
          <p:grpSpPr>
            <a:xfrm>
              <a:off x="1918800" y="1257325"/>
              <a:ext cx="4533000" cy="2935500"/>
              <a:chOff x="1918800" y="1257325"/>
              <a:chExt cx="4533000" cy="2935500"/>
            </a:xfrm>
          </p:grpSpPr>
          <p:sp>
            <p:nvSpPr>
              <p:cNvPr id="198" name="Google Shape;198;p37"/>
              <p:cNvSpPr/>
              <p:nvPr/>
            </p:nvSpPr>
            <p:spPr>
              <a:xfrm>
                <a:off x="1918800" y="1257325"/>
                <a:ext cx="4533000" cy="2935500"/>
              </a:xfrm>
              <a:prstGeom prst="roundRect">
                <a:avLst>
                  <a:gd name="adj" fmla="val 16667"/>
                </a:avLst>
              </a:prstGeom>
              <a:noFill/>
              <a:ln w="19050" cap="flat" cmpd="sng">
                <a:solidFill>
                  <a:srgbClr val="3C3C3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 sz="1200">
                    <a:solidFill>
                      <a:schemeClr val="lt1"/>
                    </a:solidFill>
                    <a:latin typeface="Roboto Light"/>
                    <a:ea typeface="Roboto Light"/>
                    <a:cs typeface="Roboto Light"/>
                    <a:sym typeface="Roboto Light"/>
                  </a:rPr>
                  <a:t>Source-Faktor</a:t>
                </a:r>
                <a:endParaRPr sz="1200">
                  <a:latin typeface="Roboto Light"/>
                  <a:ea typeface="Roboto Light"/>
                  <a:cs typeface="Roboto Light"/>
                  <a:sym typeface="Roboto Light"/>
                </a:endParaRPr>
              </a:p>
            </p:txBody>
          </p:sp>
          <p:sp>
            <p:nvSpPr>
              <p:cNvPr id="199" name="Google Shape;199;p37"/>
              <p:cNvSpPr/>
              <p:nvPr/>
            </p:nvSpPr>
            <p:spPr>
              <a:xfrm>
                <a:off x="2280450" y="1509500"/>
                <a:ext cx="1488000" cy="525600"/>
              </a:xfrm>
              <a:prstGeom prst="roundRect">
                <a:avLst>
                  <a:gd name="adj" fmla="val 16667"/>
                </a:avLst>
              </a:prstGeom>
              <a:solidFill>
                <a:srgbClr val="96C34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Flexibilität/Open-</a:t>
                </a:r>
                <a:endParaRPr sz="1200">
                  <a:solidFill>
                    <a:schemeClr val="lt1"/>
                  </a:solidFill>
                  <a:latin typeface="Roboto Light"/>
                  <a:ea typeface="Roboto Light"/>
                  <a:cs typeface="Roboto Light"/>
                  <a:sym typeface="Roboto Light"/>
                </a:endParaRPr>
              </a:p>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Source-Faktor</a:t>
                </a:r>
                <a:endParaRPr sz="1200">
                  <a:latin typeface="Roboto Light"/>
                  <a:ea typeface="Roboto Light"/>
                  <a:cs typeface="Roboto Light"/>
                  <a:sym typeface="Roboto Light"/>
                </a:endParaRPr>
              </a:p>
            </p:txBody>
          </p:sp>
          <p:sp>
            <p:nvSpPr>
              <p:cNvPr id="200" name="Google Shape;200;p37"/>
              <p:cNvSpPr/>
              <p:nvPr/>
            </p:nvSpPr>
            <p:spPr>
              <a:xfrm>
                <a:off x="2280450" y="3476875"/>
                <a:ext cx="1488000" cy="525600"/>
              </a:xfrm>
              <a:prstGeom prst="roundRect">
                <a:avLst>
                  <a:gd name="adj" fmla="val 16667"/>
                </a:avLst>
              </a:prstGeom>
              <a:solidFill>
                <a:srgbClr val="B35A76">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Zeitaufwand</a:t>
                </a:r>
                <a:endParaRPr sz="1200"/>
              </a:p>
            </p:txBody>
          </p:sp>
          <p:sp>
            <p:nvSpPr>
              <p:cNvPr id="201" name="Google Shape;201;p37"/>
              <p:cNvSpPr/>
              <p:nvPr/>
            </p:nvSpPr>
            <p:spPr>
              <a:xfrm>
                <a:off x="4572000" y="3476875"/>
                <a:ext cx="1442100" cy="525600"/>
              </a:xfrm>
              <a:prstGeom prst="roundRect">
                <a:avLst>
                  <a:gd name="adj" fmla="val 16667"/>
                </a:avLst>
              </a:prstGeom>
              <a:solidFill>
                <a:srgbClr val="3863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Kosten</a:t>
                </a:r>
                <a:endParaRPr sz="1200">
                  <a:solidFill>
                    <a:schemeClr val="lt1"/>
                  </a:solidFill>
                  <a:latin typeface="Roboto Light"/>
                  <a:ea typeface="Roboto Light"/>
                  <a:cs typeface="Roboto Light"/>
                  <a:sym typeface="Roboto Light"/>
                </a:endParaRPr>
              </a:p>
            </p:txBody>
          </p:sp>
          <p:sp>
            <p:nvSpPr>
              <p:cNvPr id="202" name="Google Shape;202;p37"/>
              <p:cNvSpPr/>
              <p:nvPr/>
            </p:nvSpPr>
            <p:spPr>
              <a:xfrm>
                <a:off x="4572000" y="1509500"/>
                <a:ext cx="1442100" cy="525600"/>
              </a:xfrm>
              <a:prstGeom prst="roundRect">
                <a:avLst>
                  <a:gd name="adj" fmla="val 16667"/>
                </a:avLst>
              </a:prstGeom>
              <a:solidFill>
                <a:srgbClr val="7C6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Datenschutz- und Sicherheit</a:t>
                </a:r>
                <a:endParaRPr sz="1200">
                  <a:latin typeface="Roboto Light"/>
                  <a:ea typeface="Roboto Light"/>
                  <a:cs typeface="Roboto Light"/>
                  <a:sym typeface="Roboto Light"/>
                </a:endParaRPr>
              </a:p>
            </p:txBody>
          </p:sp>
          <p:cxnSp>
            <p:nvCxnSpPr>
              <p:cNvPr id="203" name="Google Shape;203;p37"/>
              <p:cNvCxnSpPr/>
              <p:nvPr/>
            </p:nvCxnSpPr>
            <p:spPr>
              <a:xfrm flipH="1">
                <a:off x="3932150" y="2299575"/>
                <a:ext cx="526500" cy="657000"/>
              </a:xfrm>
              <a:prstGeom prst="straightConnector1">
                <a:avLst/>
              </a:prstGeom>
              <a:noFill/>
              <a:ln w="9525" cap="flat" cmpd="sng">
                <a:solidFill>
                  <a:srgbClr val="3C3C3B"/>
                </a:solidFill>
                <a:prstDash val="solid"/>
                <a:round/>
                <a:headEnd type="triangle" w="med" len="med"/>
                <a:tailEnd type="triangle" w="med" len="med"/>
              </a:ln>
            </p:spPr>
          </p:cxnSp>
          <p:cxnSp>
            <p:nvCxnSpPr>
              <p:cNvPr id="204" name="Google Shape;204;p37"/>
              <p:cNvCxnSpPr/>
              <p:nvPr/>
            </p:nvCxnSpPr>
            <p:spPr>
              <a:xfrm>
                <a:off x="3910100" y="2323675"/>
                <a:ext cx="602700" cy="608700"/>
              </a:xfrm>
              <a:prstGeom prst="straightConnector1">
                <a:avLst/>
              </a:prstGeom>
              <a:noFill/>
              <a:ln w="9525" cap="flat" cmpd="sng">
                <a:solidFill>
                  <a:srgbClr val="3C3C3B"/>
                </a:solidFill>
                <a:prstDash val="solid"/>
                <a:round/>
                <a:headEnd type="triangle" w="med" len="med"/>
                <a:tailEnd type="triangle" w="med" len="med"/>
              </a:ln>
            </p:spPr>
          </p:cxnSp>
          <p:cxnSp>
            <p:nvCxnSpPr>
              <p:cNvPr id="205" name="Google Shape;205;p37"/>
              <p:cNvCxnSpPr/>
              <p:nvPr/>
            </p:nvCxnSpPr>
            <p:spPr>
              <a:xfrm flipH="1">
                <a:off x="2873675" y="2300138"/>
                <a:ext cx="15600" cy="911700"/>
              </a:xfrm>
              <a:prstGeom prst="straightConnector1">
                <a:avLst/>
              </a:prstGeom>
              <a:noFill/>
              <a:ln w="9525" cap="flat" cmpd="sng">
                <a:solidFill>
                  <a:srgbClr val="3C3C3B"/>
                </a:solidFill>
                <a:prstDash val="solid"/>
                <a:round/>
                <a:headEnd type="triangle" w="med" len="med"/>
                <a:tailEnd type="triangle" w="med" len="med"/>
              </a:ln>
            </p:spPr>
          </p:cxnSp>
          <p:cxnSp>
            <p:nvCxnSpPr>
              <p:cNvPr id="206" name="Google Shape;206;p37"/>
              <p:cNvCxnSpPr/>
              <p:nvPr/>
            </p:nvCxnSpPr>
            <p:spPr>
              <a:xfrm flipH="1">
                <a:off x="5285250" y="2241563"/>
                <a:ext cx="15600" cy="911700"/>
              </a:xfrm>
              <a:prstGeom prst="straightConnector1">
                <a:avLst/>
              </a:prstGeom>
              <a:noFill/>
              <a:ln w="9525" cap="flat" cmpd="sng">
                <a:solidFill>
                  <a:srgbClr val="3C3C3B"/>
                </a:solidFill>
                <a:prstDash val="solid"/>
                <a:round/>
                <a:headEnd type="triangle" w="med" len="med"/>
                <a:tailEnd type="triangle" w="med" len="med"/>
              </a:ln>
            </p:spPr>
          </p:cxnSp>
          <p:cxnSp>
            <p:nvCxnSpPr>
              <p:cNvPr id="207" name="Google Shape;207;p37"/>
              <p:cNvCxnSpPr/>
              <p:nvPr/>
            </p:nvCxnSpPr>
            <p:spPr>
              <a:xfrm>
                <a:off x="3867675" y="3739675"/>
                <a:ext cx="605100" cy="0"/>
              </a:xfrm>
              <a:prstGeom prst="straightConnector1">
                <a:avLst/>
              </a:prstGeom>
              <a:noFill/>
              <a:ln w="9525" cap="flat" cmpd="sng">
                <a:solidFill>
                  <a:srgbClr val="3C3C3B"/>
                </a:solidFill>
                <a:prstDash val="solid"/>
                <a:round/>
                <a:headEnd type="triangle" w="med" len="med"/>
                <a:tailEnd type="triangle" w="med" len="med"/>
              </a:ln>
            </p:spPr>
          </p:cxnSp>
        </p:grpSp>
        <p:cxnSp>
          <p:nvCxnSpPr>
            <p:cNvPr id="208" name="Google Shape;208;p37"/>
            <p:cNvCxnSpPr/>
            <p:nvPr/>
          </p:nvCxnSpPr>
          <p:spPr>
            <a:xfrm>
              <a:off x="3867675" y="1764800"/>
              <a:ext cx="605100" cy="0"/>
            </a:xfrm>
            <a:prstGeom prst="straightConnector1">
              <a:avLst/>
            </a:prstGeom>
            <a:noFill/>
            <a:ln w="9525" cap="flat" cmpd="sng">
              <a:solidFill>
                <a:srgbClr val="3C3C3B"/>
              </a:solidFill>
              <a:prstDash val="solid"/>
              <a:round/>
              <a:headEnd type="triangle" w="med" len="med"/>
              <a:tailEnd type="triangle" w="med" len="med"/>
            </a:ln>
          </p:spPr>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Person, draußen, Gruppe, Foto enthält.&#10;&#10;Automatisch generierte Beschreibung">
            <a:extLst>
              <a:ext uri="{FF2B5EF4-FFF2-40B4-BE49-F238E27FC236}">
                <a16:creationId xmlns:a16="http://schemas.microsoft.com/office/drawing/2014/main" id="{033B0E88-F816-854E-97EC-6CEC4EFB1EE5}"/>
              </a:ext>
            </a:extLst>
          </p:cNvPr>
          <p:cNvPicPr>
            <a:picLocks noChangeAspect="1"/>
          </p:cNvPicPr>
          <p:nvPr/>
        </p:nvPicPr>
        <p:blipFill rotWithShape="1">
          <a:blip r:embed="rId3">
            <a:extLst>
              <a:ext uri="{28A0092B-C50C-407E-A947-70E740481C1C}">
                <a14:useLocalDpi xmlns:a14="http://schemas.microsoft.com/office/drawing/2010/main" val="0"/>
              </a:ext>
            </a:extLst>
          </a:blip>
          <a:srcRect b="18168"/>
          <a:stretch/>
        </p:blipFill>
        <p:spPr>
          <a:xfrm>
            <a:off x="267037" y="1365531"/>
            <a:ext cx="3943350" cy="3161236"/>
          </a:xfrm>
          <a:prstGeom prst="rect">
            <a:avLst/>
          </a:prstGeom>
        </p:spPr>
      </p:pic>
      <p:sp>
        <p:nvSpPr>
          <p:cNvPr id="9" name="Textplatzhalter 8">
            <a:extLst>
              <a:ext uri="{FF2B5EF4-FFF2-40B4-BE49-F238E27FC236}">
                <a16:creationId xmlns:a16="http://schemas.microsoft.com/office/drawing/2014/main" id="{A57612C0-CFFD-6449-9958-558A6F1C800C}"/>
              </a:ext>
            </a:extLst>
          </p:cNvPr>
          <p:cNvSpPr>
            <a:spLocks noGrp="1"/>
          </p:cNvSpPr>
          <p:nvPr>
            <p:ph type="body" sz="quarter" idx="13"/>
          </p:nvPr>
        </p:nvSpPr>
        <p:spPr>
          <a:xfrm>
            <a:off x="267038" y="1365531"/>
            <a:ext cx="3943350" cy="3161236"/>
          </a:xfrm>
        </p:spPr>
        <p:txBody>
          <a:bodyPr/>
          <a:lstStyle/>
          <a:p>
            <a:endParaRPr lang="de-DE" dirty="0"/>
          </a:p>
        </p:txBody>
      </p:sp>
      <p:sp>
        <p:nvSpPr>
          <p:cNvPr id="2" name="Titel 1">
            <a:extLst>
              <a:ext uri="{FF2B5EF4-FFF2-40B4-BE49-F238E27FC236}">
                <a16:creationId xmlns:a16="http://schemas.microsoft.com/office/drawing/2014/main" id="{808E6898-CA05-CB4B-AB16-0F85F4C5B1FA}"/>
              </a:ext>
            </a:extLst>
          </p:cNvPr>
          <p:cNvSpPr>
            <a:spLocks noGrp="1"/>
          </p:cNvSpPr>
          <p:nvPr>
            <p:ph type="title"/>
          </p:nvPr>
        </p:nvSpPr>
        <p:spPr/>
        <p:txBody>
          <a:bodyPr/>
          <a:lstStyle/>
          <a:p>
            <a:r>
              <a:rPr lang="de-DE" dirty="0"/>
              <a:t>Wer wir sind</a:t>
            </a:r>
          </a:p>
        </p:txBody>
      </p:sp>
      <p:sp>
        <p:nvSpPr>
          <p:cNvPr id="3" name="Inhaltsplatzhalter 2">
            <a:extLst>
              <a:ext uri="{FF2B5EF4-FFF2-40B4-BE49-F238E27FC236}">
                <a16:creationId xmlns:a16="http://schemas.microsoft.com/office/drawing/2014/main" id="{48C17F2D-C8A8-FD41-BB3D-38B33356F21F}"/>
              </a:ext>
            </a:extLst>
          </p:cNvPr>
          <p:cNvSpPr>
            <a:spLocks noGrp="1"/>
          </p:cNvSpPr>
          <p:nvPr>
            <p:ph sz="half" idx="2"/>
          </p:nvPr>
        </p:nvSpPr>
        <p:spPr>
          <a:xfrm>
            <a:off x="4572000" y="3168033"/>
            <a:ext cx="3943350" cy="1363487"/>
          </a:xfrm>
        </p:spPr>
        <p:txBody>
          <a:bodyPr>
            <a:normAutofit fontScale="85000" lnSpcReduction="20000"/>
          </a:bodyPr>
          <a:lstStyle/>
          <a:p>
            <a:pPr marL="0" indent="0">
              <a:buNone/>
            </a:pPr>
            <a:r>
              <a:rPr lang="de-DE" dirty="0"/>
              <a:t>Wir sind ein deutschlandweites Netzwerk von über 1,700 </a:t>
            </a:r>
            <a:r>
              <a:rPr lang="de-DE" dirty="0" err="1"/>
              <a:t>Datenwissenschaftler:innen</a:t>
            </a:r>
            <a:r>
              <a:rPr lang="de-DE" dirty="0"/>
              <a:t>, die die Welt durch und mit Daten verbessern wollen. </a:t>
            </a:r>
          </a:p>
          <a:p>
            <a:pPr marL="0" indent="0">
              <a:buNone/>
            </a:pPr>
            <a:r>
              <a:rPr lang="de-DE" dirty="0">
                <a:solidFill>
                  <a:srgbClr val="125299"/>
                </a:solidFill>
              </a:rPr>
              <a:t>#</a:t>
            </a:r>
            <a:r>
              <a:rPr lang="de-DE" i="1" dirty="0" err="1">
                <a:solidFill>
                  <a:srgbClr val="125299"/>
                </a:solidFill>
              </a:rPr>
              <a:t>MetaWeltretter</a:t>
            </a:r>
            <a:endParaRPr lang="de-DE" i="1" dirty="0">
              <a:solidFill>
                <a:srgbClr val="125299"/>
              </a:solidFill>
            </a:endParaRPr>
          </a:p>
        </p:txBody>
      </p:sp>
      <p:pic>
        <p:nvPicPr>
          <p:cNvPr id="4" name="Grafik 3">
            <a:extLst>
              <a:ext uri="{FF2B5EF4-FFF2-40B4-BE49-F238E27FC236}">
                <a16:creationId xmlns:a16="http://schemas.microsoft.com/office/drawing/2014/main" id="{E352BE9C-8BD0-BA4F-8B91-2A1AA0E57F8A}"/>
              </a:ext>
            </a:extLst>
          </p:cNvPr>
          <p:cNvPicPr>
            <a:picLocks noChangeAspect="1"/>
          </p:cNvPicPr>
          <p:nvPr/>
        </p:nvPicPr>
        <p:blipFill>
          <a:blip r:embed="rId4"/>
          <a:stretch>
            <a:fillRect/>
          </a:stretch>
        </p:blipFill>
        <p:spPr>
          <a:xfrm>
            <a:off x="4579519" y="1365532"/>
            <a:ext cx="1745081" cy="1347305"/>
          </a:xfrm>
          <a:prstGeom prst="rect">
            <a:avLst/>
          </a:prstGeom>
        </p:spPr>
      </p:pic>
      <p:pic>
        <p:nvPicPr>
          <p:cNvPr id="7" name="Picture 6" descr="A person wearing glasses&#10;&#10;Description automatically generated with low confidence">
            <a:extLst>
              <a:ext uri="{FF2B5EF4-FFF2-40B4-BE49-F238E27FC236}">
                <a16:creationId xmlns:a16="http://schemas.microsoft.com/office/drawing/2014/main" id="{1B7C548E-7F30-8F44-AD6A-51BAE177ED1E}"/>
              </a:ext>
            </a:extLst>
          </p:cNvPr>
          <p:cNvPicPr>
            <a:picLocks noChangeAspect="1"/>
          </p:cNvPicPr>
          <p:nvPr/>
        </p:nvPicPr>
        <p:blipFill rotWithShape="1">
          <a:blip r:embed="rId5"/>
          <a:srcRect l="15416" t="-5063" r="17946" b="5063"/>
          <a:stretch/>
        </p:blipFill>
        <p:spPr>
          <a:xfrm>
            <a:off x="6543675" y="2056445"/>
            <a:ext cx="656115" cy="656392"/>
          </a:xfrm>
          <a:prstGeom prst="rect">
            <a:avLst/>
          </a:prstGeom>
        </p:spPr>
      </p:pic>
      <p:cxnSp>
        <p:nvCxnSpPr>
          <p:cNvPr id="10" name="Straight Arrow Connector 9">
            <a:extLst>
              <a:ext uri="{FF2B5EF4-FFF2-40B4-BE49-F238E27FC236}">
                <a16:creationId xmlns:a16="http://schemas.microsoft.com/office/drawing/2014/main" id="{3EB4D12F-D885-C84C-ACB5-D8A42FE6E1AD}"/>
              </a:ext>
            </a:extLst>
          </p:cNvPr>
          <p:cNvCxnSpPr>
            <a:cxnSpLocks/>
          </p:cNvCxnSpPr>
          <p:nvPr/>
        </p:nvCxnSpPr>
        <p:spPr>
          <a:xfrm flipH="1">
            <a:off x="7030697" y="1712499"/>
            <a:ext cx="320014" cy="286798"/>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B6CE40-062D-5A46-87F1-6C07D2B1FAE7}"/>
              </a:ext>
            </a:extLst>
          </p:cNvPr>
          <p:cNvSpPr txBox="1"/>
          <p:nvPr/>
        </p:nvSpPr>
        <p:spPr>
          <a:xfrm>
            <a:off x="7421733" y="1464290"/>
            <a:ext cx="978208" cy="338554"/>
          </a:xfrm>
          <a:prstGeom prst="rect">
            <a:avLst/>
          </a:prstGeom>
          <a:noFill/>
        </p:spPr>
        <p:txBody>
          <a:bodyPr wrap="square" rtlCol="0">
            <a:spAutoFit/>
          </a:bodyPr>
          <a:lstStyle/>
          <a:p>
            <a:r>
              <a:rPr lang="en-GB" sz="1600" dirty="0" err="1">
                <a:latin typeface="Lucida Calligraphy" panose="03010101010101010101" pitchFamily="66" charset="77"/>
                <a:cs typeface="Apple Chancery" panose="03020702040506060504" pitchFamily="66" charset="-79"/>
              </a:rPr>
              <a:t>Frie</a:t>
            </a:r>
            <a:endParaRPr lang="en-GB" sz="1600" dirty="0">
              <a:latin typeface="Lucida Calligraphy" panose="03010101010101010101" pitchFamily="66" charset="77"/>
              <a:cs typeface="Apple Chancery" panose="03020702040506060504" pitchFamily="66" charset="-79"/>
            </a:endParaRPr>
          </a:p>
        </p:txBody>
      </p:sp>
    </p:spTree>
    <p:extLst>
      <p:ext uri="{BB962C8B-B14F-4D97-AF65-F5344CB8AC3E}">
        <p14:creationId xmlns:p14="http://schemas.microsoft.com/office/powerpoint/2010/main" val="2766257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273106" y="263130"/>
            <a:ext cx="8619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Lokale Excel-Dateien*</a:t>
            </a:r>
            <a:endParaRPr/>
          </a:p>
        </p:txBody>
      </p:sp>
      <p:sp>
        <p:nvSpPr>
          <p:cNvPr id="214" name="Google Shape;214;p38"/>
          <p:cNvSpPr txBox="1">
            <a:spLocks noGrp="1"/>
          </p:cNvSpPr>
          <p:nvPr>
            <p:ph type="body" idx="1"/>
          </p:nvPr>
        </p:nvSpPr>
        <p:spPr>
          <a:xfrm>
            <a:off x="273106" y="1365531"/>
            <a:ext cx="4241700" cy="3165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de">
                <a:latin typeface="Roboto Medium"/>
                <a:ea typeface="Roboto Medium"/>
                <a:cs typeface="Roboto Medium"/>
                <a:sym typeface="Roboto Medium"/>
              </a:rPr>
              <a:t>Vorteile</a:t>
            </a:r>
            <a:endParaRPr>
              <a:latin typeface="Roboto Medium"/>
              <a:ea typeface="Roboto Medium"/>
              <a:cs typeface="Roboto Medium"/>
              <a:sym typeface="Roboto Medium"/>
            </a:endParaRPr>
          </a:p>
          <a:p>
            <a:pPr marL="457200" lvl="0" indent="-317500" algn="l" rtl="0">
              <a:lnSpc>
                <a:spcPct val="115000"/>
              </a:lnSpc>
              <a:spcBef>
                <a:spcPts val="1200"/>
              </a:spcBef>
              <a:spcAft>
                <a:spcPts val="0"/>
              </a:spcAft>
              <a:buSzPts val="1400"/>
              <a:buChar char="−"/>
            </a:pPr>
            <a:r>
              <a:rPr lang="de" sz="1400"/>
              <a:t>einfach zu bedienen, vertraut</a:t>
            </a:r>
            <a:endParaRPr sz="1400"/>
          </a:p>
          <a:p>
            <a:pPr marL="457200" lvl="0" indent="-317500" algn="l" rtl="0">
              <a:lnSpc>
                <a:spcPct val="115000"/>
              </a:lnSpc>
              <a:spcBef>
                <a:spcPts val="0"/>
              </a:spcBef>
              <a:spcAft>
                <a:spcPts val="0"/>
              </a:spcAft>
              <a:buSzPts val="1400"/>
              <a:buChar char="−"/>
            </a:pPr>
            <a:r>
              <a:rPr lang="de" sz="1400"/>
              <a:t>Kombination mit MS Access möglich</a:t>
            </a:r>
            <a:endParaRPr sz="1400"/>
          </a:p>
          <a:p>
            <a:pPr marL="457200" lvl="0" indent="-317500" algn="l" rtl="0">
              <a:lnSpc>
                <a:spcPct val="115000"/>
              </a:lnSpc>
              <a:spcBef>
                <a:spcPts val="0"/>
              </a:spcBef>
              <a:spcAft>
                <a:spcPts val="0"/>
              </a:spcAft>
              <a:buSzPts val="1400"/>
              <a:buChar char="−"/>
            </a:pPr>
            <a:r>
              <a:rPr lang="de" sz="1400"/>
              <a:t>einfach zu teilen, z.B. via Email</a:t>
            </a:r>
            <a:endParaRPr sz="1400"/>
          </a:p>
          <a:p>
            <a:pPr marL="457200" lvl="0" indent="-317500" algn="l" rtl="0">
              <a:lnSpc>
                <a:spcPct val="115000"/>
              </a:lnSpc>
              <a:spcBef>
                <a:spcPts val="0"/>
              </a:spcBef>
              <a:spcAft>
                <a:spcPts val="0"/>
              </a:spcAft>
              <a:buSzPts val="1400"/>
              <a:buChar char="−"/>
            </a:pPr>
            <a:r>
              <a:rPr lang="de" sz="1400"/>
              <a:t>keine zusätzlichen Kosten, wenn Office Lizenzen vorhanden</a:t>
            </a:r>
            <a:endParaRPr sz="1400"/>
          </a:p>
        </p:txBody>
      </p:sp>
      <p:sp>
        <p:nvSpPr>
          <p:cNvPr id="215" name="Google Shape;215;p38"/>
          <p:cNvSpPr txBox="1">
            <a:spLocks noGrp="1"/>
          </p:cNvSpPr>
          <p:nvPr>
            <p:ph type="body" idx="2"/>
          </p:nvPr>
        </p:nvSpPr>
        <p:spPr>
          <a:xfrm>
            <a:off x="4623100" y="1365531"/>
            <a:ext cx="4241700" cy="3165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de">
                <a:latin typeface="Roboto Medium"/>
                <a:ea typeface="Roboto Medium"/>
                <a:cs typeface="Roboto Medium"/>
                <a:sym typeface="Roboto Medium"/>
              </a:rPr>
              <a:t>Nachteile</a:t>
            </a:r>
            <a:endParaRPr>
              <a:latin typeface="Roboto Medium"/>
              <a:ea typeface="Roboto Medium"/>
              <a:cs typeface="Roboto Medium"/>
              <a:sym typeface="Roboto Medium"/>
            </a:endParaRPr>
          </a:p>
          <a:p>
            <a:pPr marL="457200" lvl="0" indent="-317500" algn="l" rtl="0">
              <a:lnSpc>
                <a:spcPct val="115000"/>
              </a:lnSpc>
              <a:spcBef>
                <a:spcPts val="750"/>
              </a:spcBef>
              <a:spcAft>
                <a:spcPts val="0"/>
              </a:spcAft>
              <a:buSzPts val="1400"/>
              <a:buChar char="−"/>
            </a:pPr>
            <a:r>
              <a:rPr lang="de" sz="1400"/>
              <a:t>keine fest definierten Datenstrukturen</a:t>
            </a:r>
            <a:endParaRPr sz="1400"/>
          </a:p>
          <a:p>
            <a:pPr marL="457200" lvl="0" indent="-317500" algn="l" rtl="0">
              <a:lnSpc>
                <a:spcPct val="115000"/>
              </a:lnSpc>
              <a:spcBef>
                <a:spcPts val="0"/>
              </a:spcBef>
              <a:spcAft>
                <a:spcPts val="0"/>
              </a:spcAft>
              <a:buSzPts val="1400"/>
              <a:buChar char="−"/>
            </a:pPr>
            <a:r>
              <a:rPr lang="de" sz="1400"/>
              <a:t>keine automatisierten Abfragen, da keine Programmierschnittstelle vorhanden</a:t>
            </a:r>
            <a:endParaRPr sz="1400"/>
          </a:p>
          <a:p>
            <a:pPr marL="457200" lvl="0" indent="-317500" algn="l" rtl="0">
              <a:lnSpc>
                <a:spcPct val="115000"/>
              </a:lnSpc>
              <a:spcBef>
                <a:spcPts val="0"/>
              </a:spcBef>
              <a:spcAft>
                <a:spcPts val="0"/>
              </a:spcAft>
              <a:buSzPts val="1400"/>
              <a:buChar char="−"/>
            </a:pPr>
            <a:r>
              <a:rPr lang="de" sz="1400"/>
              <a:t>eignet sich nicht zur Datenweiterverarbeitung in anderen Tools wenn primär zur Dateneingabe / Datendarstellung genutzt</a:t>
            </a:r>
            <a:endParaRPr sz="1400"/>
          </a:p>
          <a:p>
            <a:pPr marL="457200" lvl="0" indent="-317500" algn="l" rtl="0">
              <a:lnSpc>
                <a:spcPct val="115000"/>
              </a:lnSpc>
              <a:spcBef>
                <a:spcPts val="0"/>
              </a:spcBef>
              <a:spcAft>
                <a:spcPts val="0"/>
              </a:spcAft>
              <a:buSzPts val="1400"/>
              <a:buChar char="−"/>
            </a:pPr>
            <a:r>
              <a:rPr lang="de" sz="1400"/>
              <a:t>kollaboratives/gleichzeitiges Arbeiten nicht möglich</a:t>
            </a:r>
            <a:endParaRPr sz="1400"/>
          </a:p>
        </p:txBody>
      </p:sp>
      <p:sp>
        <p:nvSpPr>
          <p:cNvPr id="216" name="Google Shape;216;p38"/>
          <p:cNvSpPr txBox="1"/>
          <p:nvPr/>
        </p:nvSpPr>
        <p:spPr>
          <a:xfrm>
            <a:off x="2527600" y="4686525"/>
            <a:ext cx="3990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200">
                <a:latin typeface="Roboto Light"/>
                <a:ea typeface="Roboto Light"/>
                <a:cs typeface="Roboto Light"/>
                <a:sym typeface="Roboto Light"/>
              </a:rPr>
              <a:t>*Super Open-Source-Alternative: Libre Office!</a:t>
            </a:r>
            <a:endParaRPr sz="1200">
              <a:latin typeface="Roboto Light"/>
              <a:ea typeface="Roboto Light"/>
              <a:cs typeface="Roboto Light"/>
              <a:sym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10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xEl>
                                              <p:pRg st="1" end="1"/>
                                            </p:txEl>
                                          </p:spTgt>
                                        </p:tgtEl>
                                        <p:attrNameLst>
                                          <p:attrName>style.visibility</p:attrName>
                                        </p:attrNameLst>
                                      </p:cBhvr>
                                      <p:to>
                                        <p:strVal val="visible"/>
                                      </p:to>
                                    </p:set>
                                    <p:animEffect transition="in" filter="fade">
                                      <p:cBhvr>
                                        <p:cTn id="12" dur="1000"/>
                                        <p:tgtEl>
                                          <p:spTgt spid="2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xEl>
                                              <p:pRg st="2" end="2"/>
                                            </p:txEl>
                                          </p:spTgt>
                                        </p:tgtEl>
                                        <p:attrNameLst>
                                          <p:attrName>style.visibility</p:attrName>
                                        </p:attrNameLst>
                                      </p:cBhvr>
                                      <p:to>
                                        <p:strVal val="visible"/>
                                      </p:to>
                                    </p:set>
                                    <p:animEffect transition="in" filter="fade">
                                      <p:cBhvr>
                                        <p:cTn id="17" dur="1000"/>
                                        <p:tgtEl>
                                          <p:spTgt spid="2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
                                            <p:txEl>
                                              <p:pRg st="3" end="3"/>
                                            </p:txEl>
                                          </p:spTgt>
                                        </p:tgtEl>
                                        <p:attrNameLst>
                                          <p:attrName>style.visibility</p:attrName>
                                        </p:attrNameLst>
                                      </p:cBhvr>
                                      <p:to>
                                        <p:strVal val="visible"/>
                                      </p:to>
                                    </p:set>
                                    <p:animEffect transition="in" filter="fade">
                                      <p:cBhvr>
                                        <p:cTn id="22" dur="1000"/>
                                        <p:tgtEl>
                                          <p:spTgt spid="2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4">
                                            <p:txEl>
                                              <p:pRg st="4" end="4"/>
                                            </p:txEl>
                                          </p:spTgt>
                                        </p:tgtEl>
                                        <p:attrNameLst>
                                          <p:attrName>style.visibility</p:attrName>
                                        </p:attrNameLst>
                                      </p:cBhvr>
                                      <p:to>
                                        <p:strVal val="visible"/>
                                      </p:to>
                                    </p:set>
                                    <p:animEffect transition="in" filter="fade">
                                      <p:cBhvr>
                                        <p:cTn id="27" dur="1000"/>
                                        <p:tgtEl>
                                          <p:spTgt spid="2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
                                            <p:txEl>
                                              <p:pRg st="0" end="0"/>
                                            </p:txEl>
                                          </p:spTgt>
                                        </p:tgtEl>
                                        <p:attrNameLst>
                                          <p:attrName>style.visibility</p:attrName>
                                        </p:attrNameLst>
                                      </p:cBhvr>
                                      <p:to>
                                        <p:strVal val="visible"/>
                                      </p:to>
                                    </p:set>
                                    <p:animEffect transition="in" filter="fade">
                                      <p:cBhvr>
                                        <p:cTn id="32" dur="1000"/>
                                        <p:tgtEl>
                                          <p:spTgt spid="2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
                                            <p:txEl>
                                              <p:pRg st="1" end="1"/>
                                            </p:txEl>
                                          </p:spTgt>
                                        </p:tgtEl>
                                        <p:attrNameLst>
                                          <p:attrName>style.visibility</p:attrName>
                                        </p:attrNameLst>
                                      </p:cBhvr>
                                      <p:to>
                                        <p:strVal val="visible"/>
                                      </p:to>
                                    </p:set>
                                    <p:animEffect transition="in" filter="fade">
                                      <p:cBhvr>
                                        <p:cTn id="37" dur="1000"/>
                                        <p:tgtEl>
                                          <p:spTgt spid="2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5">
                                            <p:txEl>
                                              <p:pRg st="2" end="2"/>
                                            </p:txEl>
                                          </p:spTgt>
                                        </p:tgtEl>
                                        <p:attrNameLst>
                                          <p:attrName>style.visibility</p:attrName>
                                        </p:attrNameLst>
                                      </p:cBhvr>
                                      <p:to>
                                        <p:strVal val="visible"/>
                                      </p:to>
                                    </p:set>
                                    <p:animEffect transition="in" filter="fade">
                                      <p:cBhvr>
                                        <p:cTn id="42" dur="1000"/>
                                        <p:tgtEl>
                                          <p:spTgt spid="2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5">
                                            <p:txEl>
                                              <p:pRg st="3" end="3"/>
                                            </p:txEl>
                                          </p:spTgt>
                                        </p:tgtEl>
                                        <p:attrNameLst>
                                          <p:attrName>style.visibility</p:attrName>
                                        </p:attrNameLst>
                                      </p:cBhvr>
                                      <p:to>
                                        <p:strVal val="visible"/>
                                      </p:to>
                                    </p:set>
                                    <p:animEffect transition="in" filter="fade">
                                      <p:cBhvr>
                                        <p:cTn id="47" dur="1000"/>
                                        <p:tgtEl>
                                          <p:spTgt spid="2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5">
                                            <p:txEl>
                                              <p:pRg st="4" end="4"/>
                                            </p:txEl>
                                          </p:spTgt>
                                        </p:tgtEl>
                                        <p:attrNameLst>
                                          <p:attrName>style.visibility</p:attrName>
                                        </p:attrNameLst>
                                      </p:cBhvr>
                                      <p:to>
                                        <p:strVal val="visible"/>
                                      </p:to>
                                    </p:set>
                                    <p:animEffect transition="in" filter="fade">
                                      <p:cBhvr>
                                        <p:cTn id="52" dur="1000"/>
                                        <p:tgtEl>
                                          <p:spTgt spid="2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273106" y="263130"/>
            <a:ext cx="8619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Selbst gehostete Tools</a:t>
            </a:r>
            <a:endParaRPr/>
          </a:p>
        </p:txBody>
      </p:sp>
      <p:sp>
        <p:nvSpPr>
          <p:cNvPr id="222" name="Google Shape;222;p39"/>
          <p:cNvSpPr txBox="1">
            <a:spLocks noGrp="1"/>
          </p:cNvSpPr>
          <p:nvPr>
            <p:ph type="body" idx="1"/>
          </p:nvPr>
        </p:nvSpPr>
        <p:spPr>
          <a:xfrm>
            <a:off x="273106" y="1365531"/>
            <a:ext cx="4241700" cy="3165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de">
                <a:latin typeface="Roboto Medium"/>
                <a:ea typeface="Roboto Medium"/>
                <a:cs typeface="Roboto Medium"/>
                <a:sym typeface="Roboto Medium"/>
              </a:rPr>
              <a:t>Vorteile</a:t>
            </a:r>
            <a:endParaRPr>
              <a:latin typeface="Roboto Medium"/>
              <a:ea typeface="Roboto Medium"/>
              <a:cs typeface="Roboto Medium"/>
              <a:sym typeface="Roboto Medium"/>
            </a:endParaRPr>
          </a:p>
          <a:p>
            <a:pPr marL="457200" lvl="0" indent="-317500" algn="l" rtl="0">
              <a:lnSpc>
                <a:spcPct val="115000"/>
              </a:lnSpc>
              <a:spcBef>
                <a:spcPts val="750"/>
              </a:spcBef>
              <a:spcAft>
                <a:spcPts val="0"/>
              </a:spcAft>
              <a:buSzPts val="1400"/>
              <a:buChar char="−"/>
            </a:pPr>
            <a:r>
              <a:rPr lang="de" sz="1400"/>
              <a:t>Datenhaltung auf eigenen Servern --&gt; Datenschutz gewahrt</a:t>
            </a:r>
            <a:endParaRPr sz="1400"/>
          </a:p>
          <a:p>
            <a:pPr marL="457200" lvl="0" indent="-317500" algn="l" rtl="0">
              <a:lnSpc>
                <a:spcPct val="115000"/>
              </a:lnSpc>
              <a:spcBef>
                <a:spcPts val="0"/>
              </a:spcBef>
              <a:spcAft>
                <a:spcPts val="0"/>
              </a:spcAft>
              <a:buSzPts val="1400"/>
              <a:buChar char="−"/>
            </a:pPr>
            <a:r>
              <a:rPr lang="de" sz="1400"/>
              <a:t>eigene Anpassungen möglich (v.a. bei Open Source Tools)</a:t>
            </a:r>
            <a:endParaRPr sz="1400"/>
          </a:p>
          <a:p>
            <a:pPr marL="457200" lvl="0" indent="-317500" algn="l" rtl="0">
              <a:lnSpc>
                <a:spcPct val="115000"/>
              </a:lnSpc>
              <a:spcBef>
                <a:spcPts val="0"/>
              </a:spcBef>
              <a:spcAft>
                <a:spcPts val="0"/>
              </a:spcAft>
              <a:buSzPts val="1400"/>
              <a:buChar char="−"/>
            </a:pPr>
            <a:r>
              <a:rPr lang="de" sz="1400"/>
              <a:t>weniger Abhängigkeit von Anbietern (insb. hinsichtlich Preismodellen, Features)</a:t>
            </a:r>
            <a:endParaRPr sz="1400"/>
          </a:p>
          <a:p>
            <a:pPr marL="457200" lvl="0" indent="-317500" algn="l" rtl="0">
              <a:lnSpc>
                <a:spcPct val="115000"/>
              </a:lnSpc>
              <a:spcBef>
                <a:spcPts val="0"/>
              </a:spcBef>
              <a:spcAft>
                <a:spcPts val="0"/>
              </a:spcAft>
              <a:buSzPts val="1400"/>
              <a:buChar char="−"/>
            </a:pPr>
            <a:r>
              <a:rPr lang="de" sz="1400"/>
              <a:t>große Auswahl an spezifischen Open Source Tools</a:t>
            </a:r>
            <a:endParaRPr sz="1400"/>
          </a:p>
          <a:p>
            <a:pPr marL="457200" lvl="0" indent="-317500" algn="l" rtl="0">
              <a:lnSpc>
                <a:spcPct val="115000"/>
              </a:lnSpc>
              <a:spcBef>
                <a:spcPts val="0"/>
              </a:spcBef>
              <a:spcAft>
                <a:spcPts val="0"/>
              </a:spcAft>
              <a:buSzPts val="1400"/>
              <a:buChar char="−"/>
            </a:pPr>
            <a:r>
              <a:rPr lang="de" sz="1400"/>
              <a:t>😎</a:t>
            </a:r>
            <a:endParaRPr sz="1400"/>
          </a:p>
        </p:txBody>
      </p:sp>
      <p:sp>
        <p:nvSpPr>
          <p:cNvPr id="223" name="Google Shape;223;p39"/>
          <p:cNvSpPr txBox="1">
            <a:spLocks noGrp="1"/>
          </p:cNvSpPr>
          <p:nvPr>
            <p:ph type="body" idx="2"/>
          </p:nvPr>
        </p:nvSpPr>
        <p:spPr>
          <a:xfrm>
            <a:off x="4623100" y="1365531"/>
            <a:ext cx="4241700" cy="3165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de">
                <a:latin typeface="Roboto Medium"/>
                <a:ea typeface="Roboto Medium"/>
                <a:cs typeface="Roboto Medium"/>
                <a:sym typeface="Roboto Medium"/>
              </a:rPr>
              <a:t>Nachteile</a:t>
            </a:r>
            <a:endParaRPr>
              <a:latin typeface="Roboto Medium"/>
              <a:ea typeface="Roboto Medium"/>
              <a:cs typeface="Roboto Medium"/>
              <a:sym typeface="Roboto Medium"/>
            </a:endParaRPr>
          </a:p>
          <a:p>
            <a:pPr marL="457200" lvl="0" indent="-317500" algn="l" rtl="0">
              <a:lnSpc>
                <a:spcPct val="115000"/>
              </a:lnSpc>
              <a:spcBef>
                <a:spcPts val="750"/>
              </a:spcBef>
              <a:spcAft>
                <a:spcPts val="0"/>
              </a:spcAft>
              <a:buSzPts val="1400"/>
              <a:buChar char="−"/>
            </a:pPr>
            <a:r>
              <a:rPr lang="de" sz="1400"/>
              <a:t>initialer Aufwand hoch / (meistens) technische Expertise benötigt</a:t>
            </a:r>
            <a:endParaRPr sz="1400"/>
          </a:p>
          <a:p>
            <a:pPr marL="457200" lvl="0" indent="-317500" algn="l" rtl="0">
              <a:lnSpc>
                <a:spcPct val="115000"/>
              </a:lnSpc>
              <a:spcBef>
                <a:spcPts val="0"/>
              </a:spcBef>
              <a:spcAft>
                <a:spcPts val="0"/>
              </a:spcAft>
              <a:buSzPts val="1400"/>
              <a:buChar char="−"/>
            </a:pPr>
            <a:r>
              <a:rPr lang="de" sz="1400"/>
              <a:t>Wartungs- und Serverkosten / Zeitaufwand</a:t>
            </a:r>
            <a:endParaRPr sz="1400"/>
          </a:p>
          <a:p>
            <a:pPr marL="457200" lvl="0" indent="-317500" algn="l" rtl="0">
              <a:lnSpc>
                <a:spcPct val="115000"/>
              </a:lnSpc>
              <a:spcBef>
                <a:spcPts val="0"/>
              </a:spcBef>
              <a:spcAft>
                <a:spcPts val="0"/>
              </a:spcAft>
              <a:buSzPts val="1400"/>
              <a:buChar char="−"/>
            </a:pPr>
            <a:r>
              <a:rPr lang="de" sz="1400"/>
              <a:t>selbst verantwortlich für Datensicherheit!</a:t>
            </a:r>
            <a:endParaRPr sz="1400"/>
          </a:p>
          <a:p>
            <a:pPr marL="457200" lvl="0" indent="-317500" algn="l" rtl="0">
              <a:lnSpc>
                <a:spcPct val="115000"/>
              </a:lnSpc>
              <a:spcBef>
                <a:spcPts val="0"/>
              </a:spcBef>
              <a:spcAft>
                <a:spcPts val="0"/>
              </a:spcAft>
              <a:buSzPts val="1400"/>
              <a:buChar char="−"/>
            </a:pPr>
            <a:r>
              <a:rPr lang="de" sz="1400"/>
              <a:t>keine Garantie, dass Open Source Software weiterentwickelt wird</a:t>
            </a:r>
            <a:endParaRPr sz="1400"/>
          </a:p>
          <a:p>
            <a:pPr marL="457200" lvl="0" indent="-317500" algn="l" rtl="0">
              <a:lnSpc>
                <a:spcPct val="115000"/>
              </a:lnSpc>
              <a:spcBef>
                <a:spcPts val="0"/>
              </a:spcBef>
              <a:spcAft>
                <a:spcPts val="0"/>
              </a:spcAft>
              <a:buSzPts val="1400"/>
              <a:buChar char="−"/>
            </a:pPr>
            <a:r>
              <a:rPr lang="de" sz="1400"/>
              <a:t>kein garantierter Support</a:t>
            </a: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animEffect transition="in" filter="fade">
                                      <p:cBhvr>
                                        <p:cTn id="7" dur="1000"/>
                                        <p:tgtEl>
                                          <p:spTgt spid="2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xEl>
                                              <p:pRg st="1" end="1"/>
                                            </p:txEl>
                                          </p:spTgt>
                                        </p:tgtEl>
                                        <p:attrNameLst>
                                          <p:attrName>style.visibility</p:attrName>
                                        </p:attrNameLst>
                                      </p:cBhvr>
                                      <p:to>
                                        <p:strVal val="visible"/>
                                      </p:to>
                                    </p:set>
                                    <p:animEffect transition="in" filter="fade">
                                      <p:cBhvr>
                                        <p:cTn id="12" dur="1000"/>
                                        <p:tgtEl>
                                          <p:spTgt spid="2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xEl>
                                              <p:pRg st="2" end="2"/>
                                            </p:txEl>
                                          </p:spTgt>
                                        </p:tgtEl>
                                        <p:attrNameLst>
                                          <p:attrName>style.visibility</p:attrName>
                                        </p:attrNameLst>
                                      </p:cBhvr>
                                      <p:to>
                                        <p:strVal val="visible"/>
                                      </p:to>
                                    </p:set>
                                    <p:animEffect transition="in" filter="fade">
                                      <p:cBhvr>
                                        <p:cTn id="17" dur="1000"/>
                                        <p:tgtEl>
                                          <p:spTgt spid="2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2">
                                            <p:txEl>
                                              <p:pRg st="3" end="3"/>
                                            </p:txEl>
                                          </p:spTgt>
                                        </p:tgtEl>
                                        <p:attrNameLst>
                                          <p:attrName>style.visibility</p:attrName>
                                        </p:attrNameLst>
                                      </p:cBhvr>
                                      <p:to>
                                        <p:strVal val="visible"/>
                                      </p:to>
                                    </p:set>
                                    <p:animEffect transition="in" filter="fade">
                                      <p:cBhvr>
                                        <p:cTn id="22" dur="1000"/>
                                        <p:tgtEl>
                                          <p:spTgt spid="2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2">
                                            <p:txEl>
                                              <p:pRg st="4" end="4"/>
                                            </p:txEl>
                                          </p:spTgt>
                                        </p:tgtEl>
                                        <p:attrNameLst>
                                          <p:attrName>style.visibility</p:attrName>
                                        </p:attrNameLst>
                                      </p:cBhvr>
                                      <p:to>
                                        <p:strVal val="visible"/>
                                      </p:to>
                                    </p:set>
                                    <p:animEffect transition="in" filter="fade">
                                      <p:cBhvr>
                                        <p:cTn id="27" dur="1000"/>
                                        <p:tgtEl>
                                          <p:spTgt spid="2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2">
                                            <p:txEl>
                                              <p:pRg st="5" end="5"/>
                                            </p:txEl>
                                          </p:spTgt>
                                        </p:tgtEl>
                                        <p:attrNameLst>
                                          <p:attrName>style.visibility</p:attrName>
                                        </p:attrNameLst>
                                      </p:cBhvr>
                                      <p:to>
                                        <p:strVal val="visible"/>
                                      </p:to>
                                    </p:set>
                                    <p:animEffect transition="in" filter="fade">
                                      <p:cBhvr>
                                        <p:cTn id="32" dur="1000"/>
                                        <p:tgtEl>
                                          <p:spTgt spid="2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3">
                                            <p:txEl>
                                              <p:pRg st="0" end="0"/>
                                            </p:txEl>
                                          </p:spTgt>
                                        </p:tgtEl>
                                        <p:attrNameLst>
                                          <p:attrName>style.visibility</p:attrName>
                                        </p:attrNameLst>
                                      </p:cBhvr>
                                      <p:to>
                                        <p:strVal val="visible"/>
                                      </p:to>
                                    </p:set>
                                    <p:animEffect transition="in" filter="fade">
                                      <p:cBhvr>
                                        <p:cTn id="37" dur="1000"/>
                                        <p:tgtEl>
                                          <p:spTgt spid="2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3">
                                            <p:txEl>
                                              <p:pRg st="1" end="1"/>
                                            </p:txEl>
                                          </p:spTgt>
                                        </p:tgtEl>
                                        <p:attrNameLst>
                                          <p:attrName>style.visibility</p:attrName>
                                        </p:attrNameLst>
                                      </p:cBhvr>
                                      <p:to>
                                        <p:strVal val="visible"/>
                                      </p:to>
                                    </p:set>
                                    <p:animEffect transition="in" filter="fade">
                                      <p:cBhvr>
                                        <p:cTn id="42" dur="1000"/>
                                        <p:tgtEl>
                                          <p:spTgt spid="22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3">
                                            <p:txEl>
                                              <p:pRg st="2" end="2"/>
                                            </p:txEl>
                                          </p:spTgt>
                                        </p:tgtEl>
                                        <p:attrNameLst>
                                          <p:attrName>style.visibility</p:attrName>
                                        </p:attrNameLst>
                                      </p:cBhvr>
                                      <p:to>
                                        <p:strVal val="visible"/>
                                      </p:to>
                                    </p:set>
                                    <p:animEffect transition="in" filter="fade">
                                      <p:cBhvr>
                                        <p:cTn id="47" dur="1000"/>
                                        <p:tgtEl>
                                          <p:spTgt spid="22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3">
                                            <p:txEl>
                                              <p:pRg st="3" end="3"/>
                                            </p:txEl>
                                          </p:spTgt>
                                        </p:tgtEl>
                                        <p:attrNameLst>
                                          <p:attrName>style.visibility</p:attrName>
                                        </p:attrNameLst>
                                      </p:cBhvr>
                                      <p:to>
                                        <p:strVal val="visible"/>
                                      </p:to>
                                    </p:set>
                                    <p:animEffect transition="in" filter="fade">
                                      <p:cBhvr>
                                        <p:cTn id="52" dur="1000"/>
                                        <p:tgtEl>
                                          <p:spTgt spid="22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3">
                                            <p:txEl>
                                              <p:pRg st="4" end="4"/>
                                            </p:txEl>
                                          </p:spTgt>
                                        </p:tgtEl>
                                        <p:attrNameLst>
                                          <p:attrName>style.visibility</p:attrName>
                                        </p:attrNameLst>
                                      </p:cBhvr>
                                      <p:to>
                                        <p:strVal val="visible"/>
                                      </p:to>
                                    </p:set>
                                    <p:animEffect transition="in" filter="fade">
                                      <p:cBhvr>
                                        <p:cTn id="57" dur="1000"/>
                                        <p:tgtEl>
                                          <p:spTgt spid="22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3">
                                            <p:txEl>
                                              <p:pRg st="5" end="5"/>
                                            </p:txEl>
                                          </p:spTgt>
                                        </p:tgtEl>
                                        <p:attrNameLst>
                                          <p:attrName>style.visibility</p:attrName>
                                        </p:attrNameLst>
                                      </p:cBhvr>
                                      <p:to>
                                        <p:strVal val="visible"/>
                                      </p:to>
                                    </p:set>
                                    <p:animEffect transition="in" filter="fade">
                                      <p:cBhvr>
                                        <p:cTn id="62" dur="1000"/>
                                        <p:tgtEl>
                                          <p:spTgt spid="2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9CF91-761A-6944-B63D-76161888FEE9}"/>
              </a:ext>
            </a:extLst>
          </p:cNvPr>
          <p:cNvSpPr>
            <a:spLocks noGrp="1"/>
          </p:cNvSpPr>
          <p:nvPr>
            <p:ph type="title"/>
          </p:nvPr>
        </p:nvSpPr>
        <p:spPr/>
        <p:txBody>
          <a:bodyPr/>
          <a:lstStyle/>
          <a:p>
            <a:r>
              <a:rPr lang="en-GB" dirty="0" err="1"/>
              <a:t>Beispiel</a:t>
            </a:r>
            <a:endParaRPr lang="en-GB" dirty="0"/>
          </a:p>
        </p:txBody>
      </p:sp>
      <p:pic>
        <p:nvPicPr>
          <p:cNvPr id="7" name="Picture 2">
            <a:extLst>
              <a:ext uri="{FF2B5EF4-FFF2-40B4-BE49-F238E27FC236}">
                <a16:creationId xmlns:a16="http://schemas.microsoft.com/office/drawing/2014/main" id="{51923498-0EDC-804C-89C0-4370D6A3C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399" y="507924"/>
            <a:ext cx="2322077" cy="504586"/>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10">
            <a:extLst>
              <a:ext uri="{FF2B5EF4-FFF2-40B4-BE49-F238E27FC236}">
                <a16:creationId xmlns:a16="http://schemas.microsoft.com/office/drawing/2014/main" id="{DD0803C7-8C8E-8E4F-AE92-77D3535901E8}"/>
              </a:ext>
            </a:extLst>
          </p:cNvPr>
          <p:cNvSpPr>
            <a:spLocks noGrp="1"/>
          </p:cNvSpPr>
          <p:nvPr>
            <p:ph sz="half" idx="2"/>
          </p:nvPr>
        </p:nvSpPr>
        <p:spPr/>
        <p:txBody>
          <a:bodyPr/>
          <a:lstStyle/>
          <a:p>
            <a:r>
              <a:rPr lang="en-GB" dirty="0"/>
              <a:t> </a:t>
            </a:r>
            <a:r>
              <a:rPr lang="en-GB" dirty="0" err="1"/>
              <a:t>Nutzerfreundliches</a:t>
            </a:r>
            <a:r>
              <a:rPr lang="en-GB" dirty="0"/>
              <a:t> Design</a:t>
            </a:r>
          </a:p>
          <a:p>
            <a:r>
              <a:rPr lang="en-GB" dirty="0"/>
              <a:t> Diverse </a:t>
            </a:r>
            <a:r>
              <a:rPr lang="en-GB" dirty="0" err="1"/>
              <a:t>Formatfunktionalitäten</a:t>
            </a:r>
            <a:endParaRPr lang="en-GB" dirty="0"/>
          </a:p>
          <a:p>
            <a:r>
              <a:rPr lang="en-GB" dirty="0"/>
              <a:t> </a:t>
            </a:r>
            <a:r>
              <a:rPr lang="en-GB" dirty="0" err="1"/>
              <a:t>Kollaborationsmöglichkeiten</a:t>
            </a:r>
            <a:endParaRPr lang="en-GB" dirty="0"/>
          </a:p>
          <a:p>
            <a:r>
              <a:rPr lang="en-GB" dirty="0"/>
              <a:t> </a:t>
            </a:r>
            <a:r>
              <a:rPr lang="en-GB" dirty="0" err="1"/>
              <a:t>Exportformate</a:t>
            </a:r>
            <a:r>
              <a:rPr lang="en-GB" dirty="0"/>
              <a:t> und API</a:t>
            </a:r>
          </a:p>
          <a:p>
            <a:r>
              <a:rPr lang="en-GB" dirty="0"/>
              <a:t> SSL Integration</a:t>
            </a:r>
          </a:p>
          <a:p>
            <a:r>
              <a:rPr lang="en-GB" dirty="0"/>
              <a:t> Online und offline</a:t>
            </a:r>
          </a:p>
          <a:p>
            <a:r>
              <a:rPr lang="en-GB" dirty="0"/>
              <a:t> Desktop und </a:t>
            </a:r>
            <a:r>
              <a:rPr lang="en-GB" dirty="0" err="1"/>
              <a:t>mobil</a:t>
            </a:r>
            <a:endParaRPr lang="en-GB" dirty="0"/>
          </a:p>
          <a:p>
            <a:r>
              <a:rPr lang="en-GB" dirty="0"/>
              <a:t> Open Source (Code)</a:t>
            </a:r>
          </a:p>
        </p:txBody>
      </p:sp>
      <p:pic>
        <p:nvPicPr>
          <p:cNvPr id="12" name="Inhaltsplatzhalter 5">
            <a:extLst>
              <a:ext uri="{FF2B5EF4-FFF2-40B4-BE49-F238E27FC236}">
                <a16:creationId xmlns:a16="http://schemas.microsoft.com/office/drawing/2014/main" id="{22F59D3E-B88B-E44A-8612-07130FEC7030}"/>
              </a:ext>
            </a:extLst>
          </p:cNvPr>
          <p:cNvPicPr>
            <a:picLocks noChangeAspect="1"/>
          </p:cNvPicPr>
          <p:nvPr/>
        </p:nvPicPr>
        <p:blipFill>
          <a:blip r:embed="rId4"/>
          <a:stretch>
            <a:fillRect/>
          </a:stretch>
        </p:blipFill>
        <p:spPr>
          <a:xfrm>
            <a:off x="509718" y="1364458"/>
            <a:ext cx="3819601" cy="3167063"/>
          </a:xfrm>
          <a:prstGeom prst="rect">
            <a:avLst/>
          </a:prstGeom>
        </p:spPr>
      </p:pic>
      <p:sp>
        <p:nvSpPr>
          <p:cNvPr id="9" name="Textplatzhalter 8">
            <a:extLst>
              <a:ext uri="{FF2B5EF4-FFF2-40B4-BE49-F238E27FC236}">
                <a16:creationId xmlns:a16="http://schemas.microsoft.com/office/drawing/2014/main" id="{F5D81FAF-385B-2D46-813F-6EE39878659F}"/>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2465073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0"/>
          <p:cNvSpPr txBox="1">
            <a:spLocks noGrp="1"/>
          </p:cNvSpPr>
          <p:nvPr>
            <p:ph type="title"/>
          </p:nvPr>
        </p:nvSpPr>
        <p:spPr>
          <a:xfrm>
            <a:off x="273106" y="263130"/>
            <a:ext cx="8619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Fremd gehostete Tools</a:t>
            </a:r>
            <a:endParaRPr/>
          </a:p>
        </p:txBody>
      </p:sp>
      <p:sp>
        <p:nvSpPr>
          <p:cNvPr id="230" name="Google Shape;230;p40"/>
          <p:cNvSpPr txBox="1">
            <a:spLocks noGrp="1"/>
          </p:cNvSpPr>
          <p:nvPr>
            <p:ph type="body" idx="1"/>
          </p:nvPr>
        </p:nvSpPr>
        <p:spPr>
          <a:xfrm>
            <a:off x="273106" y="1365531"/>
            <a:ext cx="4241700" cy="3165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de">
                <a:latin typeface="Roboto Medium"/>
                <a:ea typeface="Roboto Medium"/>
                <a:cs typeface="Roboto Medium"/>
                <a:sym typeface="Roboto Medium"/>
              </a:rPr>
              <a:t>Vorteile</a:t>
            </a:r>
            <a:endParaRPr>
              <a:latin typeface="Roboto Medium"/>
              <a:ea typeface="Roboto Medium"/>
              <a:cs typeface="Roboto Medium"/>
              <a:sym typeface="Roboto Medium"/>
            </a:endParaRPr>
          </a:p>
          <a:p>
            <a:pPr marL="457200" lvl="0" indent="-317500" algn="l" rtl="0">
              <a:lnSpc>
                <a:spcPct val="115000"/>
              </a:lnSpc>
              <a:spcBef>
                <a:spcPts val="750"/>
              </a:spcBef>
              <a:spcAft>
                <a:spcPts val="0"/>
              </a:spcAft>
              <a:buSzPts val="1400"/>
              <a:buChar char="−"/>
            </a:pPr>
            <a:r>
              <a:rPr lang="de" sz="1400"/>
              <a:t>praktisch: kein Aufwand für Wartung / Ersteinrichtung</a:t>
            </a:r>
            <a:endParaRPr sz="1400"/>
          </a:p>
          <a:p>
            <a:pPr marL="457200" lvl="0" indent="-317500" algn="l" rtl="0">
              <a:lnSpc>
                <a:spcPct val="115000"/>
              </a:lnSpc>
              <a:spcBef>
                <a:spcPts val="0"/>
              </a:spcBef>
              <a:spcAft>
                <a:spcPts val="0"/>
              </a:spcAft>
              <a:buSzPts val="1400"/>
              <a:buChar char="−"/>
            </a:pPr>
            <a:r>
              <a:rPr lang="de" sz="1400"/>
              <a:t>meistens (guter) Support / Updates</a:t>
            </a:r>
            <a:endParaRPr sz="1400"/>
          </a:p>
          <a:p>
            <a:pPr marL="457200" lvl="0" indent="-317500" algn="l" rtl="0">
              <a:lnSpc>
                <a:spcPct val="115000"/>
              </a:lnSpc>
              <a:spcBef>
                <a:spcPts val="0"/>
              </a:spcBef>
              <a:spcAft>
                <a:spcPts val="0"/>
              </a:spcAft>
              <a:buSzPts val="1400"/>
              <a:buChar char="−"/>
            </a:pPr>
            <a:r>
              <a:rPr lang="de" sz="1400"/>
              <a:t>meistens Rabatte für gemeinnützige Organisationen (stifter-helfen oder selbst anfragen)</a:t>
            </a:r>
            <a:endParaRPr sz="1400"/>
          </a:p>
        </p:txBody>
      </p:sp>
      <p:sp>
        <p:nvSpPr>
          <p:cNvPr id="231" name="Google Shape;231;p40"/>
          <p:cNvSpPr txBox="1">
            <a:spLocks noGrp="1"/>
          </p:cNvSpPr>
          <p:nvPr>
            <p:ph type="body" idx="2"/>
          </p:nvPr>
        </p:nvSpPr>
        <p:spPr>
          <a:xfrm>
            <a:off x="4623100" y="1365531"/>
            <a:ext cx="4241700" cy="3165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de">
                <a:latin typeface="Roboto Medium"/>
                <a:ea typeface="Roboto Medium"/>
                <a:cs typeface="Roboto Medium"/>
                <a:sym typeface="Roboto Medium"/>
              </a:rPr>
              <a:t>Nachteile</a:t>
            </a:r>
            <a:endParaRPr>
              <a:latin typeface="Roboto Medium"/>
              <a:ea typeface="Roboto Medium"/>
              <a:cs typeface="Roboto Medium"/>
              <a:sym typeface="Roboto Medium"/>
            </a:endParaRPr>
          </a:p>
          <a:p>
            <a:pPr marL="457200" lvl="0" indent="-317500" algn="l" rtl="0">
              <a:lnSpc>
                <a:spcPct val="115000"/>
              </a:lnSpc>
              <a:spcBef>
                <a:spcPts val="750"/>
              </a:spcBef>
              <a:spcAft>
                <a:spcPts val="0"/>
              </a:spcAft>
              <a:buClr>
                <a:schemeClr val="dk1"/>
              </a:buClr>
              <a:buSzPts val="1400"/>
              <a:buChar char="−"/>
            </a:pPr>
            <a:r>
              <a:rPr lang="de" sz="1400">
                <a:solidFill>
                  <a:schemeClr val="dk1"/>
                </a:solidFill>
              </a:rPr>
              <a:t>Preismodelle (kostenlose Pläne stoßen häufig schnell an Grenzen)</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de" sz="1400">
                <a:solidFill>
                  <a:schemeClr val="dk1"/>
                </a:solidFill>
              </a:rPr>
              <a:t>Datenweitergabe</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de" sz="1400">
                <a:solidFill>
                  <a:schemeClr val="dk1"/>
                </a:solidFill>
              </a:rPr>
              <a:t>technische Abhängigkeit</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de" sz="1400">
                <a:solidFill>
                  <a:schemeClr val="dk1"/>
                </a:solidFill>
              </a:rPr>
              <a:t>Problem des Serverstandorts</a:t>
            </a: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xEl>
                                              <p:pRg st="0" end="0"/>
                                            </p:txEl>
                                          </p:spTgt>
                                        </p:tgtEl>
                                        <p:attrNameLst>
                                          <p:attrName>style.visibility</p:attrName>
                                        </p:attrNameLst>
                                      </p:cBhvr>
                                      <p:to>
                                        <p:strVal val="visible"/>
                                      </p:to>
                                    </p:set>
                                    <p:animEffect transition="in" filter="fade">
                                      <p:cBhvr>
                                        <p:cTn id="7" dur="1000"/>
                                        <p:tgtEl>
                                          <p:spTgt spid="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xEl>
                                              <p:pRg st="1" end="1"/>
                                            </p:txEl>
                                          </p:spTgt>
                                        </p:tgtEl>
                                        <p:attrNameLst>
                                          <p:attrName>style.visibility</p:attrName>
                                        </p:attrNameLst>
                                      </p:cBhvr>
                                      <p:to>
                                        <p:strVal val="visible"/>
                                      </p:to>
                                    </p:set>
                                    <p:animEffect transition="in" filter="fade">
                                      <p:cBhvr>
                                        <p:cTn id="12" dur="1000"/>
                                        <p:tgtEl>
                                          <p:spTgt spid="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xEl>
                                              <p:pRg st="2" end="2"/>
                                            </p:txEl>
                                          </p:spTgt>
                                        </p:tgtEl>
                                        <p:attrNameLst>
                                          <p:attrName>style.visibility</p:attrName>
                                        </p:attrNameLst>
                                      </p:cBhvr>
                                      <p:to>
                                        <p:strVal val="visible"/>
                                      </p:to>
                                    </p:set>
                                    <p:animEffect transition="in" filter="fade">
                                      <p:cBhvr>
                                        <p:cTn id="17" dur="1000"/>
                                        <p:tgtEl>
                                          <p:spTgt spid="2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
                                            <p:txEl>
                                              <p:pRg st="3" end="3"/>
                                            </p:txEl>
                                          </p:spTgt>
                                        </p:tgtEl>
                                        <p:attrNameLst>
                                          <p:attrName>style.visibility</p:attrName>
                                        </p:attrNameLst>
                                      </p:cBhvr>
                                      <p:to>
                                        <p:strVal val="visible"/>
                                      </p:to>
                                    </p:set>
                                    <p:animEffect transition="in" filter="fade">
                                      <p:cBhvr>
                                        <p:cTn id="22" dur="1000"/>
                                        <p:tgtEl>
                                          <p:spTgt spid="2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
                                            <p:txEl>
                                              <p:pRg st="0" end="0"/>
                                            </p:txEl>
                                          </p:spTgt>
                                        </p:tgtEl>
                                        <p:attrNameLst>
                                          <p:attrName>style.visibility</p:attrName>
                                        </p:attrNameLst>
                                      </p:cBhvr>
                                      <p:to>
                                        <p:strVal val="visible"/>
                                      </p:to>
                                    </p:set>
                                    <p:animEffect transition="in" filter="fade">
                                      <p:cBhvr>
                                        <p:cTn id="27" dur="1000"/>
                                        <p:tgtEl>
                                          <p:spTgt spid="2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1">
                                            <p:txEl>
                                              <p:pRg st="1" end="1"/>
                                            </p:txEl>
                                          </p:spTgt>
                                        </p:tgtEl>
                                        <p:attrNameLst>
                                          <p:attrName>style.visibility</p:attrName>
                                        </p:attrNameLst>
                                      </p:cBhvr>
                                      <p:to>
                                        <p:strVal val="visible"/>
                                      </p:to>
                                    </p:set>
                                    <p:animEffect transition="in" filter="fade">
                                      <p:cBhvr>
                                        <p:cTn id="32" dur="1000"/>
                                        <p:tgtEl>
                                          <p:spTgt spid="23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1">
                                            <p:txEl>
                                              <p:pRg st="2" end="2"/>
                                            </p:txEl>
                                          </p:spTgt>
                                        </p:tgtEl>
                                        <p:attrNameLst>
                                          <p:attrName>style.visibility</p:attrName>
                                        </p:attrNameLst>
                                      </p:cBhvr>
                                      <p:to>
                                        <p:strVal val="visible"/>
                                      </p:to>
                                    </p:set>
                                    <p:animEffect transition="in" filter="fade">
                                      <p:cBhvr>
                                        <p:cTn id="37" dur="1000"/>
                                        <p:tgtEl>
                                          <p:spTgt spid="23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1">
                                            <p:txEl>
                                              <p:pRg st="3" end="3"/>
                                            </p:txEl>
                                          </p:spTgt>
                                        </p:tgtEl>
                                        <p:attrNameLst>
                                          <p:attrName>style.visibility</p:attrName>
                                        </p:attrNameLst>
                                      </p:cBhvr>
                                      <p:to>
                                        <p:strVal val="visible"/>
                                      </p:to>
                                    </p:set>
                                    <p:animEffect transition="in" filter="fade">
                                      <p:cBhvr>
                                        <p:cTn id="42" dur="1000"/>
                                        <p:tgtEl>
                                          <p:spTgt spid="23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1">
                                            <p:txEl>
                                              <p:pRg st="4" end="4"/>
                                            </p:txEl>
                                          </p:spTgt>
                                        </p:tgtEl>
                                        <p:attrNameLst>
                                          <p:attrName>style.visibility</p:attrName>
                                        </p:attrNameLst>
                                      </p:cBhvr>
                                      <p:to>
                                        <p:strVal val="visible"/>
                                      </p:to>
                                    </p:set>
                                    <p:animEffect transition="in" filter="fade">
                                      <p:cBhvr>
                                        <p:cTn id="47" dur="1000"/>
                                        <p:tgtEl>
                                          <p:spTgt spid="2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1"/>
          <p:cNvSpPr txBox="1">
            <a:spLocks noGrp="1"/>
          </p:cNvSpPr>
          <p:nvPr>
            <p:ph type="title"/>
          </p:nvPr>
        </p:nvSpPr>
        <p:spPr>
          <a:xfrm>
            <a:off x="252000" y="263130"/>
            <a:ext cx="8640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Datenschutz und -sicherheit</a:t>
            </a:r>
            <a:endParaRPr/>
          </a:p>
        </p:txBody>
      </p:sp>
      <p:sp>
        <p:nvSpPr>
          <p:cNvPr id="238" name="Google Shape;238;p41"/>
          <p:cNvSpPr txBox="1">
            <a:spLocks noGrp="1"/>
          </p:cNvSpPr>
          <p:nvPr>
            <p:ph type="body" idx="1"/>
          </p:nvPr>
        </p:nvSpPr>
        <p:spPr>
          <a:xfrm>
            <a:off x="252000" y="1369219"/>
            <a:ext cx="8640000" cy="31611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de" sz="1700" b="1">
                <a:latin typeface="Roboto"/>
                <a:ea typeface="Roboto"/>
                <a:cs typeface="Roboto"/>
                <a:sym typeface="Roboto"/>
              </a:rPr>
              <a:t>Datenschutz</a:t>
            </a:r>
            <a:endParaRPr sz="1700" b="1">
              <a:latin typeface="Roboto"/>
              <a:ea typeface="Roboto"/>
              <a:cs typeface="Roboto"/>
              <a:sym typeface="Roboto"/>
            </a:endParaRPr>
          </a:p>
          <a:p>
            <a:pPr marL="457200" lvl="0" indent="-317500" algn="l" rtl="0">
              <a:spcBef>
                <a:spcPts val="750"/>
              </a:spcBef>
              <a:spcAft>
                <a:spcPts val="0"/>
              </a:spcAft>
              <a:buSzPts val="1400"/>
              <a:buChar char="-"/>
            </a:pPr>
            <a:r>
              <a:rPr lang="de" sz="1700"/>
              <a:t>Was für Daten werden gespeichert?</a:t>
            </a:r>
            <a:endParaRPr sz="1700"/>
          </a:p>
          <a:p>
            <a:pPr marL="457200" lvl="0" indent="-317500" algn="l" rtl="0">
              <a:spcBef>
                <a:spcPts val="0"/>
              </a:spcBef>
              <a:spcAft>
                <a:spcPts val="0"/>
              </a:spcAft>
              <a:buSzPts val="1400"/>
              <a:buChar char="-"/>
            </a:pPr>
            <a:r>
              <a:rPr lang="de" sz="1700"/>
              <a:t>Rechtsgrundlage für die Datenverarbeitung</a:t>
            </a:r>
            <a:endParaRPr sz="1700"/>
          </a:p>
          <a:p>
            <a:pPr marL="457200" lvl="0" indent="-317500" algn="l" rtl="0">
              <a:spcBef>
                <a:spcPts val="0"/>
              </a:spcBef>
              <a:spcAft>
                <a:spcPts val="0"/>
              </a:spcAft>
              <a:buSzPts val="1400"/>
              <a:buChar char="-"/>
            </a:pPr>
            <a:r>
              <a:rPr lang="de" sz="1700"/>
              <a:t>Serverstandort </a:t>
            </a:r>
            <a:endParaRPr sz="1700"/>
          </a:p>
          <a:p>
            <a:pPr marL="457200" lvl="0" indent="-317500" algn="l" rtl="0">
              <a:spcBef>
                <a:spcPts val="0"/>
              </a:spcBef>
              <a:spcAft>
                <a:spcPts val="0"/>
              </a:spcAft>
              <a:buSzPts val="1400"/>
              <a:buChar char="-"/>
            </a:pPr>
            <a:r>
              <a:rPr lang="de" sz="1700"/>
              <a:t>Auftragsdatenverarbeitung</a:t>
            </a:r>
            <a:endParaRPr sz="1700"/>
          </a:p>
          <a:p>
            <a:pPr marL="457200" lvl="0" indent="-317500" algn="l" rtl="0">
              <a:spcBef>
                <a:spcPts val="0"/>
              </a:spcBef>
              <a:spcAft>
                <a:spcPts val="0"/>
              </a:spcAft>
              <a:buSzPts val="1400"/>
              <a:buChar char="-"/>
            </a:pPr>
            <a:r>
              <a:rPr lang="de" sz="1700"/>
              <a:t>Datenschutzerklärung</a:t>
            </a:r>
            <a:br>
              <a:rPr lang="de" sz="1700"/>
            </a:br>
            <a:endParaRPr sz="1700"/>
          </a:p>
          <a:p>
            <a:pPr marL="0" lvl="0" indent="0" algn="l" rtl="0">
              <a:spcBef>
                <a:spcPts val="750"/>
              </a:spcBef>
              <a:spcAft>
                <a:spcPts val="0"/>
              </a:spcAft>
              <a:buNone/>
            </a:pPr>
            <a:r>
              <a:rPr lang="de" sz="1700" b="1">
                <a:latin typeface="Roboto"/>
                <a:ea typeface="Roboto"/>
                <a:cs typeface="Roboto"/>
                <a:sym typeface="Roboto"/>
              </a:rPr>
              <a:t>Datensicherheit</a:t>
            </a:r>
            <a:endParaRPr sz="1700" b="1">
              <a:latin typeface="Roboto"/>
              <a:ea typeface="Roboto"/>
              <a:cs typeface="Roboto"/>
              <a:sym typeface="Roboto"/>
            </a:endParaRPr>
          </a:p>
          <a:p>
            <a:pPr marL="457200" lvl="0" indent="-317500" algn="l" rtl="0">
              <a:spcBef>
                <a:spcPts val="750"/>
              </a:spcBef>
              <a:spcAft>
                <a:spcPts val="0"/>
              </a:spcAft>
              <a:buSzPts val="1400"/>
              <a:buChar char="-"/>
            </a:pPr>
            <a:r>
              <a:rPr lang="de" sz="1700"/>
              <a:t>physische Zugangskontrolle</a:t>
            </a:r>
            <a:endParaRPr sz="1700"/>
          </a:p>
          <a:p>
            <a:pPr marL="457200" lvl="0" indent="-317500" algn="l" rtl="0">
              <a:spcBef>
                <a:spcPts val="0"/>
              </a:spcBef>
              <a:spcAft>
                <a:spcPts val="0"/>
              </a:spcAft>
              <a:buSzPts val="1400"/>
              <a:buChar char="-"/>
            </a:pPr>
            <a:r>
              <a:rPr lang="de" sz="1700"/>
              <a:t>Verschlüsselung</a:t>
            </a:r>
            <a:endParaRPr sz="1700"/>
          </a:p>
          <a:p>
            <a:pPr marL="457200" lvl="0" indent="-317500" algn="l" rtl="0">
              <a:spcBef>
                <a:spcPts val="0"/>
              </a:spcBef>
              <a:spcAft>
                <a:spcPts val="0"/>
              </a:spcAft>
              <a:buSzPts val="1400"/>
              <a:buChar char="-"/>
            </a:pPr>
            <a:r>
              <a:rPr lang="de" sz="1700"/>
              <a:t>Passwortmanagement</a:t>
            </a:r>
            <a:endParaRPr sz="1700"/>
          </a:p>
          <a:p>
            <a:pPr marL="457200" lvl="0" indent="-317500" algn="l" rtl="0">
              <a:spcBef>
                <a:spcPts val="0"/>
              </a:spcBef>
              <a:spcAft>
                <a:spcPts val="0"/>
              </a:spcAft>
              <a:buSzPts val="1400"/>
              <a:buChar char="-"/>
            </a:pPr>
            <a:r>
              <a:rPr lang="de" sz="1700"/>
              <a:t>Benutzerverwaltung</a:t>
            </a: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1000"/>
                                        <p:tgtEl>
                                          <p:spTgt spid="2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xEl>
                                              <p:pRg st="1" end="1"/>
                                            </p:txEl>
                                          </p:spTgt>
                                        </p:tgtEl>
                                        <p:attrNameLst>
                                          <p:attrName>style.visibility</p:attrName>
                                        </p:attrNameLst>
                                      </p:cBhvr>
                                      <p:to>
                                        <p:strVal val="visible"/>
                                      </p:to>
                                    </p:set>
                                    <p:animEffect transition="in" filter="fade">
                                      <p:cBhvr>
                                        <p:cTn id="12" dur="1000"/>
                                        <p:tgtEl>
                                          <p:spTgt spid="2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xEl>
                                              <p:pRg st="2" end="2"/>
                                            </p:txEl>
                                          </p:spTgt>
                                        </p:tgtEl>
                                        <p:attrNameLst>
                                          <p:attrName>style.visibility</p:attrName>
                                        </p:attrNameLst>
                                      </p:cBhvr>
                                      <p:to>
                                        <p:strVal val="visible"/>
                                      </p:to>
                                    </p:set>
                                    <p:animEffect transition="in" filter="fade">
                                      <p:cBhvr>
                                        <p:cTn id="17" dur="1000"/>
                                        <p:tgtEl>
                                          <p:spTgt spid="2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
                                            <p:txEl>
                                              <p:pRg st="3" end="3"/>
                                            </p:txEl>
                                          </p:spTgt>
                                        </p:tgtEl>
                                        <p:attrNameLst>
                                          <p:attrName>style.visibility</p:attrName>
                                        </p:attrNameLst>
                                      </p:cBhvr>
                                      <p:to>
                                        <p:strVal val="visible"/>
                                      </p:to>
                                    </p:set>
                                    <p:animEffect transition="in" filter="fade">
                                      <p:cBhvr>
                                        <p:cTn id="22" dur="1000"/>
                                        <p:tgtEl>
                                          <p:spTgt spid="2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8">
                                            <p:txEl>
                                              <p:pRg st="4" end="4"/>
                                            </p:txEl>
                                          </p:spTgt>
                                        </p:tgtEl>
                                        <p:attrNameLst>
                                          <p:attrName>style.visibility</p:attrName>
                                        </p:attrNameLst>
                                      </p:cBhvr>
                                      <p:to>
                                        <p:strVal val="visible"/>
                                      </p:to>
                                    </p:set>
                                    <p:animEffect transition="in" filter="fade">
                                      <p:cBhvr>
                                        <p:cTn id="27" dur="1000"/>
                                        <p:tgtEl>
                                          <p:spTgt spid="2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8">
                                            <p:txEl>
                                              <p:pRg st="5" end="5"/>
                                            </p:txEl>
                                          </p:spTgt>
                                        </p:tgtEl>
                                        <p:attrNameLst>
                                          <p:attrName>style.visibility</p:attrName>
                                        </p:attrNameLst>
                                      </p:cBhvr>
                                      <p:to>
                                        <p:strVal val="visible"/>
                                      </p:to>
                                    </p:set>
                                    <p:animEffect transition="in" filter="fade">
                                      <p:cBhvr>
                                        <p:cTn id="32" dur="1000"/>
                                        <p:tgtEl>
                                          <p:spTgt spid="2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8">
                                            <p:txEl>
                                              <p:pRg st="6" end="6"/>
                                            </p:txEl>
                                          </p:spTgt>
                                        </p:tgtEl>
                                        <p:attrNameLst>
                                          <p:attrName>style.visibility</p:attrName>
                                        </p:attrNameLst>
                                      </p:cBhvr>
                                      <p:to>
                                        <p:strVal val="visible"/>
                                      </p:to>
                                    </p:set>
                                    <p:animEffect transition="in" filter="fade">
                                      <p:cBhvr>
                                        <p:cTn id="37" dur="1000"/>
                                        <p:tgtEl>
                                          <p:spTgt spid="2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8">
                                            <p:txEl>
                                              <p:pRg st="7" end="7"/>
                                            </p:txEl>
                                          </p:spTgt>
                                        </p:tgtEl>
                                        <p:attrNameLst>
                                          <p:attrName>style.visibility</p:attrName>
                                        </p:attrNameLst>
                                      </p:cBhvr>
                                      <p:to>
                                        <p:strVal val="visible"/>
                                      </p:to>
                                    </p:set>
                                    <p:animEffect transition="in" filter="fade">
                                      <p:cBhvr>
                                        <p:cTn id="42" dur="1000"/>
                                        <p:tgtEl>
                                          <p:spTgt spid="23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8">
                                            <p:txEl>
                                              <p:pRg st="8" end="8"/>
                                            </p:txEl>
                                          </p:spTgt>
                                        </p:tgtEl>
                                        <p:attrNameLst>
                                          <p:attrName>style.visibility</p:attrName>
                                        </p:attrNameLst>
                                      </p:cBhvr>
                                      <p:to>
                                        <p:strVal val="visible"/>
                                      </p:to>
                                    </p:set>
                                    <p:animEffect transition="in" filter="fade">
                                      <p:cBhvr>
                                        <p:cTn id="47" dur="1000"/>
                                        <p:tgtEl>
                                          <p:spTgt spid="23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8">
                                            <p:txEl>
                                              <p:pRg st="9" end="9"/>
                                            </p:txEl>
                                          </p:spTgt>
                                        </p:tgtEl>
                                        <p:attrNameLst>
                                          <p:attrName>style.visibility</p:attrName>
                                        </p:attrNameLst>
                                      </p:cBhvr>
                                      <p:to>
                                        <p:strVal val="visible"/>
                                      </p:to>
                                    </p:set>
                                    <p:animEffect transition="in" filter="fade">
                                      <p:cBhvr>
                                        <p:cTn id="52" dur="1000"/>
                                        <p:tgtEl>
                                          <p:spTgt spid="23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8">
                                            <p:txEl>
                                              <p:pRg st="10" end="10"/>
                                            </p:txEl>
                                          </p:spTgt>
                                        </p:tgtEl>
                                        <p:attrNameLst>
                                          <p:attrName>style.visibility</p:attrName>
                                        </p:attrNameLst>
                                      </p:cBhvr>
                                      <p:to>
                                        <p:strVal val="visible"/>
                                      </p:to>
                                    </p:set>
                                    <p:animEffect transition="in" filter="fade">
                                      <p:cBhvr>
                                        <p:cTn id="57" dur="1000"/>
                                        <p:tgtEl>
                                          <p:spTgt spid="2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252000" y="263130"/>
            <a:ext cx="8640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Evaluationskriterien</a:t>
            </a:r>
            <a:endParaRPr/>
          </a:p>
        </p:txBody>
      </p:sp>
      <p:sp>
        <p:nvSpPr>
          <p:cNvPr id="244" name="Google Shape;244;p42"/>
          <p:cNvSpPr txBox="1"/>
          <p:nvPr/>
        </p:nvSpPr>
        <p:spPr>
          <a:xfrm>
            <a:off x="2280450" y="1437600"/>
            <a:ext cx="125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Roboto Light"/>
              <a:ea typeface="Roboto Light"/>
              <a:cs typeface="Roboto Light"/>
              <a:sym typeface="Roboto Light"/>
            </a:endParaRPr>
          </a:p>
        </p:txBody>
      </p:sp>
      <p:grpSp>
        <p:nvGrpSpPr>
          <p:cNvPr id="245" name="Google Shape;245;p42"/>
          <p:cNvGrpSpPr/>
          <p:nvPr/>
        </p:nvGrpSpPr>
        <p:grpSpPr>
          <a:xfrm>
            <a:off x="2305500" y="1257325"/>
            <a:ext cx="4533000" cy="2935500"/>
            <a:chOff x="1918800" y="1257325"/>
            <a:chExt cx="4533000" cy="2935500"/>
          </a:xfrm>
        </p:grpSpPr>
        <p:grpSp>
          <p:nvGrpSpPr>
            <p:cNvPr id="246" name="Google Shape;246;p42"/>
            <p:cNvGrpSpPr/>
            <p:nvPr/>
          </p:nvGrpSpPr>
          <p:grpSpPr>
            <a:xfrm>
              <a:off x="1918800" y="1257325"/>
              <a:ext cx="4533000" cy="2935500"/>
              <a:chOff x="1918800" y="1257325"/>
              <a:chExt cx="4533000" cy="2935500"/>
            </a:xfrm>
          </p:grpSpPr>
          <p:sp>
            <p:nvSpPr>
              <p:cNvPr id="247" name="Google Shape;247;p42"/>
              <p:cNvSpPr/>
              <p:nvPr/>
            </p:nvSpPr>
            <p:spPr>
              <a:xfrm>
                <a:off x="1918800" y="1257325"/>
                <a:ext cx="4533000" cy="2935500"/>
              </a:xfrm>
              <a:prstGeom prst="roundRect">
                <a:avLst>
                  <a:gd name="adj" fmla="val 16667"/>
                </a:avLst>
              </a:prstGeom>
              <a:noFill/>
              <a:ln w="19050" cap="flat" cmpd="sng">
                <a:solidFill>
                  <a:srgbClr val="3C3C3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 sz="1200">
                    <a:solidFill>
                      <a:schemeClr val="lt1"/>
                    </a:solidFill>
                    <a:latin typeface="Roboto Light"/>
                    <a:ea typeface="Roboto Light"/>
                    <a:cs typeface="Roboto Light"/>
                    <a:sym typeface="Roboto Light"/>
                  </a:rPr>
                  <a:t>Source-Faktor</a:t>
                </a:r>
                <a:endParaRPr sz="1200">
                  <a:latin typeface="Roboto Light"/>
                  <a:ea typeface="Roboto Light"/>
                  <a:cs typeface="Roboto Light"/>
                  <a:sym typeface="Roboto Light"/>
                </a:endParaRPr>
              </a:p>
            </p:txBody>
          </p:sp>
          <p:sp>
            <p:nvSpPr>
              <p:cNvPr id="248" name="Google Shape;248;p42"/>
              <p:cNvSpPr/>
              <p:nvPr/>
            </p:nvSpPr>
            <p:spPr>
              <a:xfrm>
                <a:off x="2280450" y="1509500"/>
                <a:ext cx="1488000" cy="525600"/>
              </a:xfrm>
              <a:prstGeom prst="roundRect">
                <a:avLst>
                  <a:gd name="adj" fmla="val 16667"/>
                </a:avLst>
              </a:prstGeom>
              <a:solidFill>
                <a:srgbClr val="96C34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Flexibilität/Open-</a:t>
                </a:r>
                <a:endParaRPr sz="1200">
                  <a:solidFill>
                    <a:schemeClr val="lt1"/>
                  </a:solidFill>
                  <a:latin typeface="Roboto Light"/>
                  <a:ea typeface="Roboto Light"/>
                  <a:cs typeface="Roboto Light"/>
                  <a:sym typeface="Roboto Light"/>
                </a:endParaRPr>
              </a:p>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Source-Faktor</a:t>
                </a:r>
                <a:endParaRPr sz="1200">
                  <a:latin typeface="Roboto Light"/>
                  <a:ea typeface="Roboto Light"/>
                  <a:cs typeface="Roboto Light"/>
                  <a:sym typeface="Roboto Light"/>
                </a:endParaRPr>
              </a:p>
            </p:txBody>
          </p:sp>
          <p:sp>
            <p:nvSpPr>
              <p:cNvPr id="249" name="Google Shape;249;p42"/>
              <p:cNvSpPr/>
              <p:nvPr/>
            </p:nvSpPr>
            <p:spPr>
              <a:xfrm>
                <a:off x="2280450" y="3476875"/>
                <a:ext cx="1488000" cy="525600"/>
              </a:xfrm>
              <a:prstGeom prst="roundRect">
                <a:avLst>
                  <a:gd name="adj" fmla="val 16667"/>
                </a:avLst>
              </a:prstGeom>
              <a:solidFill>
                <a:srgbClr val="B35A76">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Zeitaufwand</a:t>
                </a:r>
                <a:endParaRPr sz="1200"/>
              </a:p>
            </p:txBody>
          </p:sp>
          <p:sp>
            <p:nvSpPr>
              <p:cNvPr id="250" name="Google Shape;250;p42"/>
              <p:cNvSpPr/>
              <p:nvPr/>
            </p:nvSpPr>
            <p:spPr>
              <a:xfrm>
                <a:off x="4572000" y="3476875"/>
                <a:ext cx="1442100" cy="525600"/>
              </a:xfrm>
              <a:prstGeom prst="roundRect">
                <a:avLst>
                  <a:gd name="adj" fmla="val 16667"/>
                </a:avLst>
              </a:prstGeom>
              <a:solidFill>
                <a:srgbClr val="3863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Kosten</a:t>
                </a:r>
                <a:endParaRPr sz="1200">
                  <a:solidFill>
                    <a:schemeClr val="lt1"/>
                  </a:solidFill>
                  <a:latin typeface="Roboto Light"/>
                  <a:ea typeface="Roboto Light"/>
                  <a:cs typeface="Roboto Light"/>
                  <a:sym typeface="Roboto Light"/>
                </a:endParaRPr>
              </a:p>
            </p:txBody>
          </p:sp>
          <p:sp>
            <p:nvSpPr>
              <p:cNvPr id="251" name="Google Shape;251;p42"/>
              <p:cNvSpPr/>
              <p:nvPr/>
            </p:nvSpPr>
            <p:spPr>
              <a:xfrm>
                <a:off x="4572000" y="1509500"/>
                <a:ext cx="1442100" cy="525600"/>
              </a:xfrm>
              <a:prstGeom prst="roundRect">
                <a:avLst>
                  <a:gd name="adj" fmla="val 16667"/>
                </a:avLst>
              </a:prstGeom>
              <a:solidFill>
                <a:srgbClr val="7C64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1200">
                    <a:solidFill>
                      <a:schemeClr val="lt1"/>
                    </a:solidFill>
                    <a:latin typeface="Roboto Light"/>
                    <a:ea typeface="Roboto Light"/>
                    <a:cs typeface="Roboto Light"/>
                    <a:sym typeface="Roboto Light"/>
                  </a:rPr>
                  <a:t>Datenschutz- und Sicherheit</a:t>
                </a:r>
                <a:endParaRPr sz="1200">
                  <a:latin typeface="Roboto Light"/>
                  <a:ea typeface="Roboto Light"/>
                  <a:cs typeface="Roboto Light"/>
                  <a:sym typeface="Roboto Light"/>
                </a:endParaRPr>
              </a:p>
            </p:txBody>
          </p:sp>
          <p:cxnSp>
            <p:nvCxnSpPr>
              <p:cNvPr id="252" name="Google Shape;252;p42"/>
              <p:cNvCxnSpPr/>
              <p:nvPr/>
            </p:nvCxnSpPr>
            <p:spPr>
              <a:xfrm flipH="1">
                <a:off x="3932150" y="2299575"/>
                <a:ext cx="526500" cy="657000"/>
              </a:xfrm>
              <a:prstGeom prst="straightConnector1">
                <a:avLst/>
              </a:prstGeom>
              <a:noFill/>
              <a:ln w="9525" cap="flat" cmpd="sng">
                <a:solidFill>
                  <a:srgbClr val="3C3C3B"/>
                </a:solidFill>
                <a:prstDash val="solid"/>
                <a:round/>
                <a:headEnd type="triangle" w="med" len="med"/>
                <a:tailEnd type="triangle" w="med" len="med"/>
              </a:ln>
            </p:spPr>
          </p:cxnSp>
          <p:cxnSp>
            <p:nvCxnSpPr>
              <p:cNvPr id="253" name="Google Shape;253;p42"/>
              <p:cNvCxnSpPr/>
              <p:nvPr/>
            </p:nvCxnSpPr>
            <p:spPr>
              <a:xfrm>
                <a:off x="3910100" y="2323675"/>
                <a:ext cx="602700" cy="608700"/>
              </a:xfrm>
              <a:prstGeom prst="straightConnector1">
                <a:avLst/>
              </a:prstGeom>
              <a:noFill/>
              <a:ln w="9525" cap="flat" cmpd="sng">
                <a:solidFill>
                  <a:srgbClr val="3C3C3B"/>
                </a:solidFill>
                <a:prstDash val="solid"/>
                <a:round/>
                <a:headEnd type="triangle" w="med" len="med"/>
                <a:tailEnd type="triangle" w="med" len="med"/>
              </a:ln>
            </p:spPr>
          </p:cxnSp>
          <p:cxnSp>
            <p:nvCxnSpPr>
              <p:cNvPr id="254" name="Google Shape;254;p42"/>
              <p:cNvCxnSpPr/>
              <p:nvPr/>
            </p:nvCxnSpPr>
            <p:spPr>
              <a:xfrm flipH="1">
                <a:off x="2873675" y="2300138"/>
                <a:ext cx="15600" cy="911700"/>
              </a:xfrm>
              <a:prstGeom prst="straightConnector1">
                <a:avLst/>
              </a:prstGeom>
              <a:noFill/>
              <a:ln w="9525" cap="flat" cmpd="sng">
                <a:solidFill>
                  <a:srgbClr val="3C3C3B"/>
                </a:solidFill>
                <a:prstDash val="solid"/>
                <a:round/>
                <a:headEnd type="triangle" w="med" len="med"/>
                <a:tailEnd type="triangle" w="med" len="med"/>
              </a:ln>
            </p:spPr>
          </p:cxnSp>
          <p:cxnSp>
            <p:nvCxnSpPr>
              <p:cNvPr id="255" name="Google Shape;255;p42"/>
              <p:cNvCxnSpPr/>
              <p:nvPr/>
            </p:nvCxnSpPr>
            <p:spPr>
              <a:xfrm flipH="1">
                <a:off x="5285250" y="2241563"/>
                <a:ext cx="15600" cy="911700"/>
              </a:xfrm>
              <a:prstGeom prst="straightConnector1">
                <a:avLst/>
              </a:prstGeom>
              <a:noFill/>
              <a:ln w="9525" cap="flat" cmpd="sng">
                <a:solidFill>
                  <a:srgbClr val="3C3C3B"/>
                </a:solidFill>
                <a:prstDash val="solid"/>
                <a:round/>
                <a:headEnd type="triangle" w="med" len="med"/>
                <a:tailEnd type="triangle" w="med" len="med"/>
              </a:ln>
            </p:spPr>
          </p:cxnSp>
          <p:cxnSp>
            <p:nvCxnSpPr>
              <p:cNvPr id="256" name="Google Shape;256;p42"/>
              <p:cNvCxnSpPr/>
              <p:nvPr/>
            </p:nvCxnSpPr>
            <p:spPr>
              <a:xfrm>
                <a:off x="3867675" y="3739675"/>
                <a:ext cx="605100" cy="0"/>
              </a:xfrm>
              <a:prstGeom prst="straightConnector1">
                <a:avLst/>
              </a:prstGeom>
              <a:noFill/>
              <a:ln w="9525" cap="flat" cmpd="sng">
                <a:solidFill>
                  <a:srgbClr val="3C3C3B"/>
                </a:solidFill>
                <a:prstDash val="solid"/>
                <a:round/>
                <a:headEnd type="triangle" w="med" len="med"/>
                <a:tailEnd type="triangle" w="med" len="med"/>
              </a:ln>
            </p:spPr>
          </p:cxnSp>
        </p:grpSp>
        <p:cxnSp>
          <p:nvCxnSpPr>
            <p:cNvPr id="257" name="Google Shape;257;p42"/>
            <p:cNvCxnSpPr/>
            <p:nvPr/>
          </p:nvCxnSpPr>
          <p:spPr>
            <a:xfrm>
              <a:off x="3867675" y="1764800"/>
              <a:ext cx="605100" cy="0"/>
            </a:xfrm>
            <a:prstGeom prst="straightConnector1">
              <a:avLst/>
            </a:prstGeom>
            <a:noFill/>
            <a:ln w="9525" cap="flat" cmpd="sng">
              <a:solidFill>
                <a:srgbClr val="3C3C3B"/>
              </a:solidFill>
              <a:prstDash val="solid"/>
              <a:round/>
              <a:headEnd type="triangle" w="med" len="med"/>
              <a:tailEnd type="triangle" w="med" len="med"/>
            </a:ln>
          </p:spPr>
        </p:cxn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1329E-9B1E-2143-8EA5-D23A33ABCFF8}"/>
              </a:ext>
            </a:extLst>
          </p:cNvPr>
          <p:cNvSpPr>
            <a:spLocks noGrp="1"/>
          </p:cNvSpPr>
          <p:nvPr>
            <p:ph type="title"/>
          </p:nvPr>
        </p:nvSpPr>
        <p:spPr/>
        <p:txBody>
          <a:bodyPr/>
          <a:lstStyle/>
          <a:p>
            <a:r>
              <a:rPr lang="en-GB" dirty="0"/>
              <a:t>Evaluation: </a:t>
            </a:r>
            <a:r>
              <a:rPr lang="en-GB" dirty="0" err="1"/>
              <a:t>Für</a:t>
            </a:r>
            <a:r>
              <a:rPr lang="en-GB" dirty="0"/>
              <a:t> </a:t>
            </a:r>
            <a:r>
              <a:rPr lang="en-GB" dirty="0" err="1"/>
              <a:t>kleine</a:t>
            </a:r>
            <a:r>
              <a:rPr lang="en-GB" dirty="0"/>
              <a:t> </a:t>
            </a:r>
            <a:r>
              <a:rPr lang="en-GB" dirty="0" err="1"/>
              <a:t>Datensätze</a:t>
            </a:r>
            <a:r>
              <a:rPr lang="en-GB" dirty="0"/>
              <a:t>, die </a:t>
            </a:r>
            <a:r>
              <a:rPr lang="en-GB" dirty="0" err="1"/>
              <a:t>nur</a:t>
            </a:r>
            <a:r>
              <a:rPr lang="en-GB" dirty="0"/>
              <a:t> </a:t>
            </a:r>
            <a:r>
              <a:rPr lang="en-GB" dirty="0" err="1"/>
              <a:t>selten</a:t>
            </a:r>
            <a:r>
              <a:rPr lang="en-GB" dirty="0"/>
              <a:t> Updates </a:t>
            </a:r>
            <a:r>
              <a:rPr lang="en-GB" dirty="0" err="1"/>
              <a:t>benötigen</a:t>
            </a:r>
            <a:r>
              <a:rPr lang="en-GB" dirty="0"/>
              <a:t>, </a:t>
            </a:r>
            <a:r>
              <a:rPr lang="en-GB" dirty="0" err="1"/>
              <a:t>ist</a:t>
            </a:r>
            <a:r>
              <a:rPr lang="en-GB" dirty="0"/>
              <a:t> oft </a:t>
            </a:r>
            <a:r>
              <a:rPr lang="en-GB" dirty="0" err="1"/>
              <a:t>auch</a:t>
            </a:r>
            <a:r>
              <a:rPr lang="en-GB" dirty="0"/>
              <a:t> Excel </a:t>
            </a:r>
            <a:r>
              <a:rPr lang="en-GB" dirty="0" err="1"/>
              <a:t>ausreichend</a:t>
            </a:r>
            <a:endParaRPr lang="en-GB" dirty="0"/>
          </a:p>
        </p:txBody>
      </p:sp>
      <p:grpSp>
        <p:nvGrpSpPr>
          <p:cNvPr id="6" name="Gruppieren 5">
            <a:extLst>
              <a:ext uri="{FF2B5EF4-FFF2-40B4-BE49-F238E27FC236}">
                <a16:creationId xmlns:a16="http://schemas.microsoft.com/office/drawing/2014/main" id="{1505E5B1-5286-2941-AEAB-D620CC88C82F}"/>
              </a:ext>
            </a:extLst>
          </p:cNvPr>
          <p:cNvGrpSpPr/>
          <p:nvPr/>
        </p:nvGrpSpPr>
        <p:grpSpPr>
          <a:xfrm>
            <a:off x="249135" y="1416792"/>
            <a:ext cx="3821159" cy="3100586"/>
            <a:chOff x="900645" y="1257303"/>
            <a:chExt cx="4335345" cy="3100586"/>
          </a:xfrm>
        </p:grpSpPr>
        <p:sp>
          <p:nvSpPr>
            <p:cNvPr id="7" name="Abgerundetes Rechteck 6">
              <a:extLst>
                <a:ext uri="{FF2B5EF4-FFF2-40B4-BE49-F238E27FC236}">
                  <a16:creationId xmlns:a16="http://schemas.microsoft.com/office/drawing/2014/main" id="{68056A16-466D-3241-8DFF-796E9F11ACD1}"/>
                </a:ext>
              </a:extLst>
            </p:cNvPr>
            <p:cNvSpPr/>
            <p:nvPr/>
          </p:nvSpPr>
          <p:spPr>
            <a:xfrm>
              <a:off x="1344723" y="1257303"/>
              <a:ext cx="3878787"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anose="02000000000000000000" pitchFamily="2" charset="0"/>
                  <a:ea typeface="Roboto Light" panose="02000000000000000000" pitchFamily="2" charset="0"/>
                </a:rPr>
                <a:t>Excel</a:t>
              </a:r>
            </a:p>
          </p:txBody>
        </p:sp>
        <p:sp>
          <p:nvSpPr>
            <p:cNvPr id="8" name="Abgerundetes Rechteck 7">
              <a:extLst>
                <a:ext uri="{FF2B5EF4-FFF2-40B4-BE49-F238E27FC236}">
                  <a16:creationId xmlns:a16="http://schemas.microsoft.com/office/drawing/2014/main" id="{CF074E4B-B1EC-0E47-8EE3-C4C175217CD2}"/>
                </a:ext>
              </a:extLst>
            </p:cNvPr>
            <p:cNvSpPr/>
            <p:nvPr/>
          </p:nvSpPr>
          <p:spPr>
            <a:xfrm>
              <a:off x="1344723" y="2555596"/>
              <a:ext cx="3878787" cy="864000"/>
            </a:xfrm>
            <a:prstGeom prst="round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accent3"/>
                  </a:solidFill>
                  <a:latin typeface="Roboto Light" panose="02000000000000000000" pitchFamily="2" charset="0"/>
                  <a:ea typeface="Roboto Light" panose="02000000000000000000" pitchFamily="2" charset="0"/>
                </a:rPr>
                <a:t>Onlineversionen ermöglichen Kollaborationen</a:t>
              </a:r>
            </a:p>
            <a:p>
              <a:pPr algn="ctr"/>
              <a:r>
                <a:rPr lang="de-DE" sz="1050" dirty="0">
                  <a:solidFill>
                    <a:schemeClr val="accent3"/>
                  </a:solidFill>
                  <a:latin typeface="Roboto Light" panose="02000000000000000000" pitchFamily="2" charset="0"/>
                  <a:ea typeface="Roboto Light" panose="02000000000000000000" pitchFamily="2" charset="0"/>
                </a:rPr>
                <a:t>Geringe Zugangshürden für versch. </a:t>
              </a:r>
              <a:r>
                <a:rPr lang="de-DE" sz="1050" dirty="0" err="1">
                  <a:solidFill>
                    <a:schemeClr val="accent3"/>
                  </a:solidFill>
                  <a:latin typeface="Roboto Light" panose="02000000000000000000" pitchFamily="2" charset="0"/>
                  <a:ea typeface="Roboto Light" panose="02000000000000000000" pitchFamily="2" charset="0"/>
                </a:rPr>
                <a:t>Nutzer:innen</a:t>
              </a:r>
              <a:endParaRPr lang="de-DE" sz="1050" dirty="0">
                <a:solidFill>
                  <a:schemeClr val="accent3"/>
                </a:solidFill>
                <a:latin typeface="Roboto Light" panose="02000000000000000000" pitchFamily="2" charset="0"/>
                <a:ea typeface="Roboto Light" panose="02000000000000000000" pitchFamily="2" charset="0"/>
              </a:endParaRPr>
            </a:p>
            <a:p>
              <a:pPr algn="ctr"/>
              <a:r>
                <a:rPr lang="de-DE" sz="1050" dirty="0">
                  <a:solidFill>
                    <a:schemeClr val="accent3"/>
                  </a:solidFill>
                  <a:latin typeface="Roboto Light" panose="02000000000000000000" pitchFamily="2" charset="0"/>
                  <a:ea typeface="Roboto Light" panose="02000000000000000000" pitchFamily="2" charset="0"/>
                </a:rPr>
                <a:t>Integration mit fast allen Tools</a:t>
              </a:r>
            </a:p>
            <a:p>
              <a:pPr algn="ctr"/>
              <a:r>
                <a:rPr lang="de-DE" sz="1050" dirty="0">
                  <a:solidFill>
                    <a:schemeClr val="accent3"/>
                  </a:solidFill>
                  <a:latin typeface="Roboto Light" panose="02000000000000000000" pitchFamily="2" charset="0"/>
                  <a:ea typeface="Roboto Light" panose="02000000000000000000" pitchFamily="2" charset="0"/>
                </a:rPr>
                <a:t>Kostengünstige Anschaffung</a:t>
              </a:r>
            </a:p>
          </p:txBody>
        </p:sp>
        <p:sp>
          <p:nvSpPr>
            <p:cNvPr id="9" name="Abgerundetes Rechteck 8">
              <a:extLst>
                <a:ext uri="{FF2B5EF4-FFF2-40B4-BE49-F238E27FC236}">
                  <a16:creationId xmlns:a16="http://schemas.microsoft.com/office/drawing/2014/main" id="{C5F1BD5B-D14D-CA45-B86D-A567AA066557}"/>
                </a:ext>
              </a:extLst>
            </p:cNvPr>
            <p:cNvSpPr/>
            <p:nvPr/>
          </p:nvSpPr>
          <p:spPr>
            <a:xfrm>
              <a:off x="1344405" y="3493889"/>
              <a:ext cx="3891585" cy="864000"/>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anose="02000000000000000000" pitchFamily="2" charset="0"/>
                  <a:ea typeface="Roboto Light" panose="02000000000000000000" pitchFamily="2" charset="0"/>
                </a:rPr>
                <a:t>Rudimentäre Eingabekontrolle</a:t>
              </a:r>
            </a:p>
            <a:p>
              <a:pPr algn="ctr"/>
              <a:r>
                <a:rPr lang="de-DE" sz="1050" dirty="0">
                  <a:solidFill>
                    <a:srgbClr val="B35A76"/>
                  </a:solidFill>
                  <a:latin typeface="Roboto Light" panose="02000000000000000000" pitchFamily="2" charset="0"/>
                  <a:ea typeface="Roboto Light" panose="02000000000000000000" pitchFamily="2" charset="0"/>
                </a:rPr>
                <a:t>Schutz- und Nutzungsrechte oft nicht ausreichend</a:t>
              </a:r>
            </a:p>
            <a:p>
              <a:pPr algn="ctr"/>
              <a:r>
                <a:rPr lang="de-DE" sz="1050" dirty="0">
                  <a:solidFill>
                    <a:srgbClr val="B35A76"/>
                  </a:solidFill>
                  <a:latin typeface="Roboto Light" panose="02000000000000000000" pitchFamily="2" charset="0"/>
                  <a:ea typeface="Roboto Light" panose="02000000000000000000" pitchFamily="2" charset="0"/>
                </a:rPr>
                <a:t>Geringes Automatisierungspotenzial für Reports</a:t>
              </a:r>
            </a:p>
            <a:p>
              <a:pPr algn="ctr"/>
              <a:r>
                <a:rPr lang="de-DE" sz="1050" dirty="0">
                  <a:solidFill>
                    <a:srgbClr val="B35A76"/>
                  </a:solidFill>
                  <a:latin typeface="Roboto Light" panose="02000000000000000000" pitchFamily="2" charset="0"/>
                  <a:ea typeface="Roboto Light" panose="02000000000000000000" pitchFamily="2" charset="0"/>
                </a:rPr>
                <a:t>Funktionalitäten begrenzt</a:t>
              </a:r>
            </a:p>
          </p:txBody>
        </p:sp>
        <p:pic>
          <p:nvPicPr>
            <p:cNvPr id="10" name="Grafik 9" descr="Kundenbewertung">
              <a:extLst>
                <a:ext uri="{FF2B5EF4-FFF2-40B4-BE49-F238E27FC236}">
                  <a16:creationId xmlns:a16="http://schemas.microsoft.com/office/drawing/2014/main" id="{C849ECD4-4E0D-5C49-B19E-498E2EF9550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00645" y="1263008"/>
              <a:ext cx="360000" cy="360000"/>
            </a:xfrm>
            <a:prstGeom prst="rect">
              <a:avLst/>
            </a:prstGeom>
          </p:spPr>
        </p:pic>
        <p:pic>
          <p:nvPicPr>
            <p:cNvPr id="11" name="Grafik 10" descr="Hinzufügen">
              <a:extLst>
                <a:ext uri="{FF2B5EF4-FFF2-40B4-BE49-F238E27FC236}">
                  <a16:creationId xmlns:a16="http://schemas.microsoft.com/office/drawing/2014/main" id="{EA60AA41-ED02-284F-A2DE-CC5566AE02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826" y="2797422"/>
              <a:ext cx="360000" cy="360000"/>
            </a:xfrm>
            <a:prstGeom prst="rect">
              <a:avLst/>
            </a:prstGeom>
          </p:spPr>
        </p:pic>
        <p:pic>
          <p:nvPicPr>
            <p:cNvPr id="12" name="Grafik 11" descr="Hinzufügen">
              <a:extLst>
                <a:ext uri="{FF2B5EF4-FFF2-40B4-BE49-F238E27FC236}">
                  <a16:creationId xmlns:a16="http://schemas.microsoft.com/office/drawing/2014/main" id="{11727F96-CC6D-B847-ACA8-E54D4CCA30B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43210" b="44090"/>
            <a:stretch/>
          </p:blipFill>
          <p:spPr>
            <a:xfrm>
              <a:off x="900645" y="3903029"/>
              <a:ext cx="360000" cy="45719"/>
            </a:xfrm>
            <a:prstGeom prst="rect">
              <a:avLst/>
            </a:prstGeom>
          </p:spPr>
        </p:pic>
        <p:sp>
          <p:nvSpPr>
            <p:cNvPr id="13" name="Abgerundetes Rechteck 12">
              <a:extLst>
                <a:ext uri="{FF2B5EF4-FFF2-40B4-BE49-F238E27FC236}">
                  <a16:creationId xmlns:a16="http://schemas.microsoft.com/office/drawing/2014/main" id="{0A963CF3-AF41-4144-A0DC-46CDD0B2F14B}"/>
                </a:ext>
              </a:extLst>
            </p:cNvPr>
            <p:cNvSpPr/>
            <p:nvPr/>
          </p:nvSpPr>
          <p:spPr>
            <a:xfrm>
              <a:off x="1334418" y="1617303"/>
              <a:ext cx="3891584" cy="864000"/>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anose="02000000000000000000" pitchFamily="2" charset="0"/>
                  <a:ea typeface="Roboto Light" panose="02000000000000000000" pitchFamily="2" charset="0"/>
                </a:rPr>
                <a:t>Excel bietet als kostengünstiges Office-Tool eine gute Möglichkeit kleine Datensätze, an denen nur eine oder sehr wenige Personen arbeiten, abzubilden.</a:t>
              </a:r>
            </a:p>
          </p:txBody>
        </p:sp>
      </p:grpSp>
      <p:grpSp>
        <p:nvGrpSpPr>
          <p:cNvPr id="14" name="Gruppieren 13">
            <a:extLst>
              <a:ext uri="{FF2B5EF4-FFF2-40B4-BE49-F238E27FC236}">
                <a16:creationId xmlns:a16="http://schemas.microsoft.com/office/drawing/2014/main" id="{C04225B1-3162-0544-9C73-C6BAF0859A12}"/>
              </a:ext>
            </a:extLst>
          </p:cNvPr>
          <p:cNvGrpSpPr/>
          <p:nvPr/>
        </p:nvGrpSpPr>
        <p:grpSpPr>
          <a:xfrm>
            <a:off x="4572000" y="1416792"/>
            <a:ext cx="3821159" cy="3100586"/>
            <a:chOff x="900645" y="1257303"/>
            <a:chExt cx="4335345" cy="3100586"/>
          </a:xfrm>
        </p:grpSpPr>
        <p:sp>
          <p:nvSpPr>
            <p:cNvPr id="15" name="Abgerundetes Rechteck 14">
              <a:extLst>
                <a:ext uri="{FF2B5EF4-FFF2-40B4-BE49-F238E27FC236}">
                  <a16:creationId xmlns:a16="http://schemas.microsoft.com/office/drawing/2014/main" id="{59FF5787-F541-C240-B95C-F9D5818B3599}"/>
                </a:ext>
              </a:extLst>
            </p:cNvPr>
            <p:cNvSpPr/>
            <p:nvPr/>
          </p:nvSpPr>
          <p:spPr>
            <a:xfrm>
              <a:off x="1344723" y="1257303"/>
              <a:ext cx="3878787"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anose="02000000000000000000" pitchFamily="2" charset="0"/>
                  <a:ea typeface="Roboto Light" panose="02000000000000000000" pitchFamily="2" charset="0"/>
                </a:rPr>
                <a:t>Datenbankmanagementsystem</a:t>
              </a:r>
            </a:p>
          </p:txBody>
        </p:sp>
        <p:sp>
          <p:nvSpPr>
            <p:cNvPr id="16" name="Abgerundetes Rechteck 15">
              <a:extLst>
                <a:ext uri="{FF2B5EF4-FFF2-40B4-BE49-F238E27FC236}">
                  <a16:creationId xmlns:a16="http://schemas.microsoft.com/office/drawing/2014/main" id="{53C77853-4F87-984E-A51A-12432B1BB462}"/>
                </a:ext>
              </a:extLst>
            </p:cNvPr>
            <p:cNvSpPr/>
            <p:nvPr/>
          </p:nvSpPr>
          <p:spPr>
            <a:xfrm>
              <a:off x="1344723" y="2555596"/>
              <a:ext cx="3878787" cy="864000"/>
            </a:xfrm>
            <a:prstGeom prst="round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accent3"/>
                  </a:solidFill>
                  <a:latin typeface="Roboto Light" panose="02000000000000000000" pitchFamily="2" charset="0"/>
                  <a:ea typeface="Roboto Light" panose="02000000000000000000" pitchFamily="2" charset="0"/>
                </a:rPr>
                <a:t>I.d.R. fortgeschrittene Schutz- und Nutzungsrechte</a:t>
              </a:r>
            </a:p>
            <a:p>
              <a:pPr algn="ctr"/>
              <a:r>
                <a:rPr lang="de-DE" sz="1050" dirty="0">
                  <a:solidFill>
                    <a:schemeClr val="accent3"/>
                  </a:solidFill>
                  <a:latin typeface="Roboto Light" panose="02000000000000000000" pitchFamily="2" charset="0"/>
                  <a:ea typeface="Roboto Light" panose="02000000000000000000" pitchFamily="2" charset="0"/>
                </a:rPr>
                <a:t>Komplexe Abfragen möglich</a:t>
              </a:r>
            </a:p>
            <a:p>
              <a:pPr algn="ctr"/>
              <a:r>
                <a:rPr lang="de-DE" sz="1050" dirty="0">
                  <a:solidFill>
                    <a:schemeClr val="accent3"/>
                  </a:solidFill>
                  <a:latin typeface="Roboto Light" panose="02000000000000000000" pitchFamily="2" charset="0"/>
                  <a:ea typeface="Roboto Light" panose="02000000000000000000" pitchFamily="2" charset="0"/>
                </a:rPr>
                <a:t>Automatisierung von Reportprozessen</a:t>
              </a:r>
            </a:p>
            <a:p>
              <a:pPr algn="ctr"/>
              <a:r>
                <a:rPr lang="de-DE" sz="1050" dirty="0">
                  <a:solidFill>
                    <a:schemeClr val="accent3"/>
                  </a:solidFill>
                  <a:latin typeface="Roboto Light" panose="02000000000000000000" pitchFamily="2" charset="0"/>
                  <a:ea typeface="Roboto Light" panose="02000000000000000000" pitchFamily="2" charset="0"/>
                </a:rPr>
                <a:t>Verschiedene Datenansichten</a:t>
              </a:r>
            </a:p>
            <a:p>
              <a:pPr algn="ctr"/>
              <a:r>
                <a:rPr lang="de-DE" sz="1050" dirty="0">
                  <a:solidFill>
                    <a:schemeClr val="accent3"/>
                  </a:solidFill>
                  <a:latin typeface="Roboto Light" panose="02000000000000000000" pitchFamily="2" charset="0"/>
                  <a:ea typeface="Roboto Light" panose="02000000000000000000" pitchFamily="2" charset="0"/>
                </a:rPr>
                <a:t>Umfangreiche Eingabekontrolle</a:t>
              </a:r>
            </a:p>
          </p:txBody>
        </p:sp>
        <p:sp>
          <p:nvSpPr>
            <p:cNvPr id="17" name="Abgerundetes Rechteck 16">
              <a:extLst>
                <a:ext uri="{FF2B5EF4-FFF2-40B4-BE49-F238E27FC236}">
                  <a16:creationId xmlns:a16="http://schemas.microsoft.com/office/drawing/2014/main" id="{A9F61021-F440-2E48-A112-AFB25F1090B8}"/>
                </a:ext>
              </a:extLst>
            </p:cNvPr>
            <p:cNvSpPr/>
            <p:nvPr/>
          </p:nvSpPr>
          <p:spPr>
            <a:xfrm>
              <a:off x="1344405" y="3493889"/>
              <a:ext cx="3891585" cy="864000"/>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anose="02000000000000000000" pitchFamily="2" charset="0"/>
                  <a:ea typeface="Roboto Light" panose="02000000000000000000" pitchFamily="2" charset="0"/>
                </a:rPr>
                <a:t>Schnittstellen zur Toolintegration notwendig</a:t>
              </a:r>
            </a:p>
            <a:p>
              <a:pPr algn="ctr"/>
              <a:r>
                <a:rPr lang="de-DE" sz="1050" dirty="0">
                  <a:solidFill>
                    <a:srgbClr val="B35A76"/>
                  </a:solidFill>
                  <a:latin typeface="Roboto Light" panose="02000000000000000000" pitchFamily="2" charset="0"/>
                  <a:ea typeface="Roboto Light" panose="02000000000000000000" pitchFamily="2" charset="0"/>
                </a:rPr>
                <a:t>Umfangreiche Planung nötig</a:t>
              </a:r>
            </a:p>
            <a:p>
              <a:pPr algn="ctr"/>
              <a:r>
                <a:rPr lang="de-DE" sz="1050" dirty="0">
                  <a:solidFill>
                    <a:srgbClr val="B35A76"/>
                  </a:solidFill>
                  <a:latin typeface="Roboto Light" panose="02000000000000000000" pitchFamily="2" charset="0"/>
                  <a:ea typeface="Roboto Light" panose="02000000000000000000" pitchFamily="2" charset="0"/>
                </a:rPr>
                <a:t>Hoher Kostenfaktor</a:t>
              </a:r>
            </a:p>
            <a:p>
              <a:pPr algn="ctr"/>
              <a:r>
                <a:rPr lang="de-DE" sz="1050" dirty="0">
                  <a:solidFill>
                    <a:srgbClr val="B35A76"/>
                  </a:solidFill>
                  <a:latin typeface="Roboto Light" panose="02000000000000000000" pitchFamily="2" charset="0"/>
                  <a:ea typeface="Roboto Light" panose="02000000000000000000" pitchFamily="2" charset="0"/>
                </a:rPr>
                <a:t>Verwaltung- und Maintenance-Anforderungen hoch</a:t>
              </a:r>
            </a:p>
          </p:txBody>
        </p:sp>
        <p:pic>
          <p:nvPicPr>
            <p:cNvPr id="18" name="Grafik 17" descr="Auge">
              <a:extLst>
                <a:ext uri="{FF2B5EF4-FFF2-40B4-BE49-F238E27FC236}">
                  <a16:creationId xmlns:a16="http://schemas.microsoft.com/office/drawing/2014/main" id="{986244E4-1420-2643-9D26-3BC4C910AEC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00645" y="1284356"/>
              <a:ext cx="360000" cy="317303"/>
            </a:xfrm>
            <a:prstGeom prst="rect">
              <a:avLst/>
            </a:prstGeom>
          </p:spPr>
        </p:pic>
        <p:pic>
          <p:nvPicPr>
            <p:cNvPr id="19" name="Grafik 18" descr="Hinzufügen">
              <a:extLst>
                <a:ext uri="{FF2B5EF4-FFF2-40B4-BE49-F238E27FC236}">
                  <a16:creationId xmlns:a16="http://schemas.microsoft.com/office/drawing/2014/main" id="{64BAED90-3F47-AF47-A094-D69A5DE90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826" y="2797422"/>
              <a:ext cx="360000" cy="360000"/>
            </a:xfrm>
            <a:prstGeom prst="rect">
              <a:avLst/>
            </a:prstGeom>
          </p:spPr>
        </p:pic>
        <p:pic>
          <p:nvPicPr>
            <p:cNvPr id="20" name="Grafik 19" descr="Hinzufügen">
              <a:extLst>
                <a:ext uri="{FF2B5EF4-FFF2-40B4-BE49-F238E27FC236}">
                  <a16:creationId xmlns:a16="http://schemas.microsoft.com/office/drawing/2014/main" id="{774B0590-0260-0F40-9D87-855FE3483EE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43210" b="44090"/>
            <a:stretch/>
          </p:blipFill>
          <p:spPr>
            <a:xfrm>
              <a:off x="900645" y="3903029"/>
              <a:ext cx="360000" cy="45719"/>
            </a:xfrm>
            <a:prstGeom prst="rect">
              <a:avLst/>
            </a:prstGeom>
          </p:spPr>
        </p:pic>
        <p:sp>
          <p:nvSpPr>
            <p:cNvPr id="21" name="Abgerundetes Rechteck 20">
              <a:extLst>
                <a:ext uri="{FF2B5EF4-FFF2-40B4-BE49-F238E27FC236}">
                  <a16:creationId xmlns:a16="http://schemas.microsoft.com/office/drawing/2014/main" id="{F0BA4071-9D8A-AF45-B959-BC8B6767CE05}"/>
                </a:ext>
              </a:extLst>
            </p:cNvPr>
            <p:cNvSpPr/>
            <p:nvPr/>
          </p:nvSpPr>
          <p:spPr>
            <a:xfrm>
              <a:off x="1334418" y="1617303"/>
              <a:ext cx="3891584" cy="864000"/>
            </a:xfrm>
            <a:prstGeom prst="roundRect">
              <a:avLst/>
            </a:prstGeom>
            <a:noFill/>
            <a:ln w="127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2"/>
                  </a:solidFill>
                  <a:latin typeface="Roboto Light" panose="02000000000000000000" pitchFamily="2" charset="0"/>
                  <a:ea typeface="Roboto Light" panose="02000000000000000000" pitchFamily="2" charset="0"/>
                </a:rPr>
                <a:t>Bei Datensammlungen, die organisationsweit genutzt werden und regelmäßig angepasst werden, lohnt sich die Anschaffung einer Datenbanklösung.</a:t>
              </a:r>
            </a:p>
          </p:txBody>
        </p:sp>
      </p:grpSp>
    </p:spTree>
    <p:extLst>
      <p:ext uri="{BB962C8B-B14F-4D97-AF65-F5344CB8AC3E}">
        <p14:creationId xmlns:p14="http://schemas.microsoft.com/office/powerpoint/2010/main" val="3217604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669B-BA41-CE49-9757-22FA2106C183}"/>
              </a:ext>
            </a:extLst>
          </p:cNvPr>
          <p:cNvSpPr>
            <a:spLocks noGrp="1"/>
          </p:cNvSpPr>
          <p:nvPr>
            <p:ph type="title"/>
          </p:nvPr>
        </p:nvSpPr>
        <p:spPr/>
        <p:txBody>
          <a:bodyPr/>
          <a:lstStyle/>
          <a:p>
            <a:r>
              <a:rPr lang="en-GB" dirty="0"/>
              <a:t>Evaluation: MS Access </a:t>
            </a:r>
            <a:r>
              <a:rPr lang="en-GB" dirty="0" err="1"/>
              <a:t>als</a:t>
            </a:r>
            <a:r>
              <a:rPr lang="en-GB" dirty="0"/>
              <a:t> </a:t>
            </a:r>
            <a:r>
              <a:rPr lang="en-GB" dirty="0" err="1"/>
              <a:t>Kompromiss</a:t>
            </a:r>
            <a:endParaRPr lang="en-GB" dirty="0"/>
          </a:p>
        </p:txBody>
      </p:sp>
      <p:sp>
        <p:nvSpPr>
          <p:cNvPr id="3" name="Content Placeholder 2">
            <a:extLst>
              <a:ext uri="{FF2B5EF4-FFF2-40B4-BE49-F238E27FC236}">
                <a16:creationId xmlns:a16="http://schemas.microsoft.com/office/drawing/2014/main" id="{C7E5D3FB-24D3-3543-8F7E-0AEF1C42C5C0}"/>
              </a:ext>
            </a:extLst>
          </p:cNvPr>
          <p:cNvSpPr>
            <a:spLocks noGrp="1"/>
          </p:cNvSpPr>
          <p:nvPr>
            <p:ph idx="1"/>
          </p:nvPr>
        </p:nvSpPr>
        <p:spPr>
          <a:xfrm>
            <a:off x="252000" y="1369220"/>
            <a:ext cx="8196571" cy="3229846"/>
          </a:xfrm>
        </p:spPr>
        <p:txBody>
          <a:bodyPr/>
          <a:lstStyle/>
          <a:p>
            <a:r>
              <a:rPr lang="en-GB" dirty="0"/>
              <a:t>MS Access* </a:t>
            </a:r>
            <a:r>
              <a:rPr lang="en-GB" dirty="0" err="1"/>
              <a:t>ist</a:t>
            </a:r>
            <a:r>
              <a:rPr lang="en-GB" dirty="0"/>
              <a:t> </a:t>
            </a:r>
            <a:r>
              <a:rPr lang="en-GB" dirty="0" err="1"/>
              <a:t>eine</a:t>
            </a:r>
            <a:r>
              <a:rPr lang="en-GB" dirty="0"/>
              <a:t> </a:t>
            </a:r>
            <a:r>
              <a:rPr lang="en-GB" i="1" dirty="0" err="1"/>
              <a:t>dateibasierte</a:t>
            </a:r>
            <a:r>
              <a:rPr lang="en-GB" dirty="0"/>
              <a:t> </a:t>
            </a:r>
            <a:r>
              <a:rPr lang="en-GB" dirty="0" err="1"/>
              <a:t>Datenbank</a:t>
            </a:r>
            <a:r>
              <a:rPr lang="en-GB" dirty="0"/>
              <a:t>- und </a:t>
            </a:r>
            <a:r>
              <a:rPr lang="en-GB" dirty="0" err="1"/>
              <a:t>Entwicklungsumgebung</a:t>
            </a:r>
            <a:r>
              <a:rPr lang="en-GB" dirty="0"/>
              <a:t>, die </a:t>
            </a:r>
            <a:r>
              <a:rPr lang="en-GB" dirty="0" err="1"/>
              <a:t>eine</a:t>
            </a:r>
            <a:r>
              <a:rPr lang="en-GB" dirty="0"/>
              <a:t> </a:t>
            </a:r>
            <a:r>
              <a:rPr lang="en-GB" dirty="0" err="1"/>
              <a:t>graphische</a:t>
            </a:r>
            <a:r>
              <a:rPr lang="en-GB" dirty="0"/>
              <a:t> </a:t>
            </a:r>
            <a:r>
              <a:rPr lang="en-GB" dirty="0" err="1"/>
              <a:t>Benutzeroberfläche</a:t>
            </a:r>
            <a:r>
              <a:rPr lang="en-GB" dirty="0"/>
              <a:t> </a:t>
            </a:r>
            <a:r>
              <a:rPr lang="en-GB" dirty="0" err="1"/>
              <a:t>mit</a:t>
            </a:r>
            <a:r>
              <a:rPr lang="en-GB" dirty="0"/>
              <a:t> </a:t>
            </a:r>
            <a:r>
              <a:rPr lang="en-GB" dirty="0" err="1"/>
              <a:t>relationalen</a:t>
            </a:r>
            <a:r>
              <a:rPr lang="en-GB" dirty="0"/>
              <a:t> </a:t>
            </a:r>
            <a:r>
              <a:rPr lang="en-GB" dirty="0" err="1"/>
              <a:t>Datenbanksystem</a:t>
            </a:r>
            <a:r>
              <a:rPr lang="en-GB" dirty="0"/>
              <a:t> </a:t>
            </a:r>
            <a:r>
              <a:rPr lang="en-GB" dirty="0" err="1"/>
              <a:t>kombiniert</a:t>
            </a:r>
            <a:endParaRPr lang="en-GB" dirty="0"/>
          </a:p>
        </p:txBody>
      </p:sp>
      <p:sp>
        <p:nvSpPr>
          <p:cNvPr id="4" name="Google Shape;178;p35">
            <a:extLst>
              <a:ext uri="{FF2B5EF4-FFF2-40B4-BE49-F238E27FC236}">
                <a16:creationId xmlns:a16="http://schemas.microsoft.com/office/drawing/2014/main" id="{CC99B3B7-7F8E-F642-BAC4-EFA993534BE5}"/>
              </a:ext>
            </a:extLst>
          </p:cNvPr>
          <p:cNvSpPr txBox="1"/>
          <p:nvPr/>
        </p:nvSpPr>
        <p:spPr>
          <a:xfrm>
            <a:off x="2388774" y="4716875"/>
            <a:ext cx="4220064"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200" dirty="0">
                <a:latin typeface="Roboto Light"/>
                <a:ea typeface="Roboto Light"/>
                <a:cs typeface="Roboto Light"/>
                <a:sym typeface="Roboto Light"/>
              </a:rPr>
              <a:t>*Open Source Cross-</a:t>
            </a:r>
            <a:r>
              <a:rPr lang="de" sz="1200" dirty="0" err="1">
                <a:latin typeface="Roboto Light"/>
                <a:ea typeface="Roboto Light"/>
                <a:cs typeface="Roboto Light"/>
                <a:sym typeface="Roboto Light"/>
              </a:rPr>
              <a:t>Platform</a:t>
            </a:r>
            <a:r>
              <a:rPr lang="de" sz="1200" dirty="0">
                <a:latin typeface="Roboto Light"/>
                <a:ea typeface="Roboto Light"/>
                <a:cs typeface="Roboto Light"/>
                <a:sym typeface="Roboto Light"/>
              </a:rPr>
              <a:t> Alternative: </a:t>
            </a:r>
            <a:r>
              <a:rPr lang="de" sz="1200" dirty="0" err="1">
                <a:latin typeface="Roboto Light"/>
                <a:ea typeface="Roboto Light"/>
                <a:cs typeface="Roboto Light"/>
                <a:sym typeface="Roboto Light"/>
              </a:rPr>
              <a:t>LibreOffice</a:t>
            </a:r>
            <a:r>
              <a:rPr lang="de" sz="1200" dirty="0">
                <a:latin typeface="Roboto Light"/>
                <a:ea typeface="Roboto Light"/>
                <a:cs typeface="Roboto Light"/>
                <a:sym typeface="Roboto Light"/>
              </a:rPr>
              <a:t> Base</a:t>
            </a:r>
            <a:endParaRPr sz="1200" dirty="0">
              <a:latin typeface="Roboto Light"/>
              <a:ea typeface="Roboto Light"/>
              <a:cs typeface="Roboto Light"/>
              <a:sym typeface="Roboto Light"/>
            </a:endParaRPr>
          </a:p>
        </p:txBody>
      </p:sp>
      <p:sp>
        <p:nvSpPr>
          <p:cNvPr id="5" name="Abgerundetes Rechteck 7">
            <a:extLst>
              <a:ext uri="{FF2B5EF4-FFF2-40B4-BE49-F238E27FC236}">
                <a16:creationId xmlns:a16="http://schemas.microsoft.com/office/drawing/2014/main" id="{9246FC73-FEAA-524E-B65E-CCF375AEED3F}"/>
              </a:ext>
            </a:extLst>
          </p:cNvPr>
          <p:cNvSpPr/>
          <p:nvPr/>
        </p:nvSpPr>
        <p:spPr>
          <a:xfrm>
            <a:off x="640544" y="2715085"/>
            <a:ext cx="3418750" cy="864000"/>
          </a:xfrm>
          <a:prstGeom prst="round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accent3"/>
                </a:solidFill>
                <a:latin typeface="Roboto Light" panose="02000000000000000000" pitchFamily="2" charset="0"/>
                <a:ea typeface="Roboto Light" panose="02000000000000000000" pitchFamily="2" charset="0"/>
              </a:rPr>
              <a:t>Graphische Benutzeroberfläche</a:t>
            </a:r>
          </a:p>
          <a:p>
            <a:pPr algn="ctr"/>
            <a:r>
              <a:rPr lang="de-DE" sz="1050" dirty="0" err="1">
                <a:solidFill>
                  <a:schemeClr val="accent3"/>
                </a:solidFill>
                <a:latin typeface="Roboto Light" panose="02000000000000000000" pitchFamily="2" charset="0"/>
                <a:ea typeface="Roboto Light" panose="02000000000000000000" pitchFamily="2" charset="0"/>
              </a:rPr>
              <a:t>Benutzer:innenrollen</a:t>
            </a:r>
            <a:r>
              <a:rPr lang="de-DE" sz="1050" dirty="0">
                <a:solidFill>
                  <a:schemeClr val="accent3"/>
                </a:solidFill>
                <a:latin typeface="Roboto Light" panose="02000000000000000000" pitchFamily="2" charset="0"/>
                <a:ea typeface="Roboto Light" panose="02000000000000000000" pitchFamily="2" charset="0"/>
              </a:rPr>
              <a:t> können vergeben werden</a:t>
            </a:r>
          </a:p>
          <a:p>
            <a:pPr algn="ctr"/>
            <a:r>
              <a:rPr lang="de-DE" sz="1050" dirty="0">
                <a:solidFill>
                  <a:schemeClr val="accent3"/>
                </a:solidFill>
                <a:latin typeface="Roboto Light" panose="02000000000000000000" pitchFamily="2" charset="0"/>
                <a:ea typeface="Roboto Light" panose="02000000000000000000" pitchFamily="2" charset="0"/>
              </a:rPr>
              <a:t>Relationale Datenbanksysteme</a:t>
            </a:r>
          </a:p>
        </p:txBody>
      </p:sp>
      <p:sp>
        <p:nvSpPr>
          <p:cNvPr id="6" name="Abgerundetes Rechteck 8">
            <a:extLst>
              <a:ext uri="{FF2B5EF4-FFF2-40B4-BE49-F238E27FC236}">
                <a16:creationId xmlns:a16="http://schemas.microsoft.com/office/drawing/2014/main" id="{538595E7-82F6-C641-8365-C5FC47F5B4B6}"/>
              </a:ext>
            </a:extLst>
          </p:cNvPr>
          <p:cNvSpPr/>
          <p:nvPr/>
        </p:nvSpPr>
        <p:spPr>
          <a:xfrm>
            <a:off x="640264" y="3653378"/>
            <a:ext cx="3430030" cy="864000"/>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anose="02000000000000000000" pitchFamily="2" charset="0"/>
                <a:ea typeface="Roboto Light" panose="02000000000000000000" pitchFamily="2" charset="0"/>
              </a:rPr>
              <a:t>Dateibasiert -&gt; für viele gleichzeitige </a:t>
            </a:r>
            <a:r>
              <a:rPr lang="de-DE" sz="1050" dirty="0" err="1">
                <a:solidFill>
                  <a:srgbClr val="B35A76"/>
                </a:solidFill>
                <a:latin typeface="Roboto Light" panose="02000000000000000000" pitchFamily="2" charset="0"/>
                <a:ea typeface="Roboto Light" panose="02000000000000000000" pitchFamily="2" charset="0"/>
              </a:rPr>
              <a:t>Nutzer:innen</a:t>
            </a:r>
            <a:r>
              <a:rPr lang="de-DE" sz="1050" dirty="0">
                <a:solidFill>
                  <a:srgbClr val="B35A76"/>
                </a:solidFill>
                <a:latin typeface="Roboto Light" panose="02000000000000000000" pitchFamily="2" charset="0"/>
                <a:ea typeface="Roboto Light" panose="02000000000000000000" pitchFamily="2" charset="0"/>
              </a:rPr>
              <a:t> nicht geeignet</a:t>
            </a:r>
          </a:p>
          <a:p>
            <a:pPr algn="ctr"/>
            <a:r>
              <a:rPr lang="de-DE" sz="1050" dirty="0">
                <a:solidFill>
                  <a:srgbClr val="B35A76"/>
                </a:solidFill>
                <a:latin typeface="Roboto Light" panose="02000000000000000000" pitchFamily="2" charset="0"/>
                <a:ea typeface="Roboto Light" panose="02000000000000000000" pitchFamily="2" charset="0"/>
              </a:rPr>
              <a:t>Lizenzen werden benötigt (bis zu zehn für NPOs kostenlos)</a:t>
            </a:r>
          </a:p>
          <a:p>
            <a:pPr algn="ctr"/>
            <a:r>
              <a:rPr lang="de-DE" sz="1050" dirty="0">
                <a:solidFill>
                  <a:srgbClr val="B35A76"/>
                </a:solidFill>
                <a:latin typeface="Roboto Light" panose="02000000000000000000" pitchFamily="2" charset="0"/>
                <a:ea typeface="Roboto Light" panose="02000000000000000000" pitchFamily="2" charset="0"/>
              </a:rPr>
              <a:t>Nur auf Windows PC nutzbar</a:t>
            </a:r>
          </a:p>
        </p:txBody>
      </p:sp>
      <p:pic>
        <p:nvPicPr>
          <p:cNvPr id="7" name="Grafik 10" descr="Hinzufügen">
            <a:extLst>
              <a:ext uri="{FF2B5EF4-FFF2-40B4-BE49-F238E27FC236}">
                <a16:creationId xmlns:a16="http://schemas.microsoft.com/office/drawing/2014/main" id="{265C74A4-3D0A-8D45-9A6F-0EDE4D873A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176" y="2956911"/>
            <a:ext cx="317303" cy="360000"/>
          </a:xfrm>
          <a:prstGeom prst="rect">
            <a:avLst/>
          </a:prstGeom>
        </p:spPr>
      </p:pic>
      <p:pic>
        <p:nvPicPr>
          <p:cNvPr id="8" name="Grafik 11" descr="Hinzufügen">
            <a:extLst>
              <a:ext uri="{FF2B5EF4-FFF2-40B4-BE49-F238E27FC236}">
                <a16:creationId xmlns:a16="http://schemas.microsoft.com/office/drawing/2014/main" id="{978EDC42-8A29-CC44-9CF9-1DA2453AE45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43210" b="44090"/>
          <a:stretch/>
        </p:blipFill>
        <p:spPr>
          <a:xfrm>
            <a:off x="249135" y="4062518"/>
            <a:ext cx="317303" cy="45719"/>
          </a:xfrm>
          <a:prstGeom prst="rect">
            <a:avLst/>
          </a:prstGeom>
        </p:spPr>
      </p:pic>
      <p:pic>
        <p:nvPicPr>
          <p:cNvPr id="2050" name="Picture 2" descr="developer.microsoft.com/en-us/office/blogs/wp-c...">
            <a:extLst>
              <a:ext uri="{FF2B5EF4-FFF2-40B4-BE49-F238E27FC236}">
                <a16:creationId xmlns:a16="http://schemas.microsoft.com/office/drawing/2014/main" id="{57B69A33-52AE-D74A-8189-73647E845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2793" y="418365"/>
            <a:ext cx="596598" cy="59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14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title"/>
          </p:nvPr>
        </p:nvSpPr>
        <p:spPr>
          <a:xfrm>
            <a:off x="252000" y="263130"/>
            <a:ext cx="8640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dirty="0"/>
              <a:t>Übung: 5 Minuten</a:t>
            </a:r>
            <a:endParaRPr dirty="0"/>
          </a:p>
        </p:txBody>
      </p:sp>
      <p:sp>
        <p:nvSpPr>
          <p:cNvPr id="263" name="Google Shape;263;p43"/>
          <p:cNvSpPr txBox="1">
            <a:spLocks noGrp="1"/>
          </p:cNvSpPr>
          <p:nvPr>
            <p:ph type="body" idx="1"/>
          </p:nvPr>
        </p:nvSpPr>
        <p:spPr>
          <a:xfrm>
            <a:off x="252000" y="1369219"/>
            <a:ext cx="8640000" cy="3161100"/>
          </a:xfrm>
          <a:prstGeom prst="rect">
            <a:avLst/>
          </a:prstGeom>
        </p:spPr>
        <p:txBody>
          <a:bodyPr spcFirstLastPara="1" wrap="square" lIns="91425" tIns="45700" rIns="91425" bIns="45700" anchor="t" anchorCtr="0">
            <a:noAutofit/>
          </a:bodyPr>
          <a:lstStyle/>
          <a:p>
            <a:pPr marL="457200" lvl="0" indent="-330200" algn="l" rtl="0">
              <a:spcBef>
                <a:spcPts val="750"/>
              </a:spcBef>
              <a:spcAft>
                <a:spcPts val="0"/>
              </a:spcAft>
              <a:buSzPts val="1600"/>
              <a:buChar char="-"/>
            </a:pPr>
            <a:r>
              <a:rPr lang="de" sz="1600">
                <a:solidFill>
                  <a:srgbClr val="000000"/>
                </a:solidFill>
              </a:rPr>
              <a:t>Daten:</a:t>
            </a:r>
            <a:r>
              <a:rPr lang="de" sz="1600" b="1">
                <a:solidFill>
                  <a:srgbClr val="000000"/>
                </a:solidFill>
                <a:latin typeface="Roboto"/>
                <a:ea typeface="Roboto"/>
                <a:cs typeface="Roboto"/>
                <a:sym typeface="Roboto"/>
              </a:rPr>
              <a:t> </a:t>
            </a:r>
            <a:r>
              <a:rPr lang="de" sz="1600"/>
              <a:t>wie komplex sind eure Daten? Wie viele Daten fallen bei euch an und wie oft?</a:t>
            </a:r>
            <a:endParaRPr sz="1600">
              <a:solidFill>
                <a:srgbClr val="96C342"/>
              </a:solidFill>
            </a:endParaRPr>
          </a:p>
          <a:p>
            <a:pPr marL="457200" lvl="0" indent="-330200" algn="l" rtl="0">
              <a:spcBef>
                <a:spcPts val="0"/>
              </a:spcBef>
              <a:spcAft>
                <a:spcPts val="0"/>
              </a:spcAft>
              <a:buSzPts val="1600"/>
              <a:buChar char="-"/>
            </a:pPr>
            <a:r>
              <a:rPr lang="de" sz="1600">
                <a:solidFill>
                  <a:srgbClr val="135399"/>
                </a:solidFill>
              </a:rPr>
              <a:t>Kosten</a:t>
            </a:r>
            <a:r>
              <a:rPr lang="de" sz="1600"/>
              <a:t> vs. </a:t>
            </a:r>
            <a:r>
              <a:rPr lang="de" sz="1600">
                <a:solidFill>
                  <a:srgbClr val="B35A76"/>
                </a:solidFill>
              </a:rPr>
              <a:t>Zeitaufwand</a:t>
            </a:r>
            <a:r>
              <a:rPr lang="de" sz="1600"/>
              <a:t>: Habt ihr finanzielle und zeitliche Ressourcen um einen eigenen Server zu unterhalten?</a:t>
            </a:r>
            <a:endParaRPr sz="1600"/>
          </a:p>
          <a:p>
            <a:pPr marL="457200" lvl="0" indent="-330200" algn="l" rtl="0">
              <a:lnSpc>
                <a:spcPct val="115000"/>
              </a:lnSpc>
              <a:spcBef>
                <a:spcPts val="0"/>
              </a:spcBef>
              <a:spcAft>
                <a:spcPts val="0"/>
              </a:spcAft>
              <a:buSzPts val="1600"/>
              <a:buChar char="-"/>
            </a:pPr>
            <a:r>
              <a:rPr lang="de" sz="1600">
                <a:solidFill>
                  <a:srgbClr val="135399"/>
                </a:solidFill>
              </a:rPr>
              <a:t>Kosten</a:t>
            </a:r>
            <a:r>
              <a:rPr lang="de" sz="1600"/>
              <a:t> vs. </a:t>
            </a:r>
            <a:r>
              <a:rPr lang="de" sz="1600">
                <a:solidFill>
                  <a:srgbClr val="96C342"/>
                </a:solidFill>
              </a:rPr>
              <a:t>Flexibilität</a:t>
            </a:r>
            <a:r>
              <a:rPr lang="de" sz="1600"/>
              <a:t>: lohnt sich ein Abo-Modell von einem extern gehosteten Tool (insb. in Bezug auf User-Management)? Bieten gehostete Tools alles, was ihr benötigt? Reichen evtl. auch Workarounds mit vorhandenen Tools (z.B. Excel und eine in Deutschland gehostete Cloud)?</a:t>
            </a:r>
            <a:endParaRPr sz="1600"/>
          </a:p>
          <a:p>
            <a:pPr marL="457200" lvl="0" indent="-330200" algn="l" rtl="0">
              <a:lnSpc>
                <a:spcPct val="115000"/>
              </a:lnSpc>
              <a:spcBef>
                <a:spcPts val="0"/>
              </a:spcBef>
              <a:spcAft>
                <a:spcPts val="0"/>
              </a:spcAft>
              <a:buSzPts val="1600"/>
              <a:buChar char="-"/>
            </a:pPr>
            <a:r>
              <a:rPr lang="de" sz="1600">
                <a:solidFill>
                  <a:srgbClr val="7C6491"/>
                </a:solidFill>
              </a:rPr>
              <a:t>Datenschutz- und Sicherheit</a:t>
            </a:r>
            <a:r>
              <a:rPr lang="de" sz="1600"/>
              <a:t> vs. </a:t>
            </a:r>
            <a:r>
              <a:rPr lang="de" sz="1600">
                <a:solidFill>
                  <a:srgbClr val="B35A76"/>
                </a:solidFill>
              </a:rPr>
              <a:t>Zeitaufwand</a:t>
            </a:r>
            <a:r>
              <a:rPr lang="de" sz="1600"/>
              <a:t>: Arbeitet ihr mit personenbezogenen Daten? Könnt ihr wählen, auf welchem Server eure Daten gespeichert werden? Habt ihr personelle Ressourcen um einen eigenen Server zu unterhalten?</a:t>
            </a:r>
            <a:endParaRPr sz="1600"/>
          </a:p>
          <a:p>
            <a:pPr marL="457200" lvl="0" indent="-330200" algn="l" rtl="0">
              <a:lnSpc>
                <a:spcPct val="115000"/>
              </a:lnSpc>
              <a:spcBef>
                <a:spcPts val="0"/>
              </a:spcBef>
              <a:spcAft>
                <a:spcPts val="0"/>
              </a:spcAft>
              <a:buSzPts val="1600"/>
              <a:buChar char="-"/>
            </a:pPr>
            <a:r>
              <a:rPr lang="de" sz="1600"/>
              <a:t>...</a:t>
            </a:r>
            <a:endParaRPr sz="1600"/>
          </a:p>
          <a:p>
            <a:pPr marL="0" lvl="0" indent="0" algn="l" rtl="0">
              <a:spcBef>
                <a:spcPts val="2800"/>
              </a:spcBef>
              <a:spcAft>
                <a:spcPts val="0"/>
              </a:spcAft>
              <a:buNone/>
            </a:pPr>
            <a:endParaRPr/>
          </a:p>
        </p:txBody>
      </p:sp>
      <p:grpSp>
        <p:nvGrpSpPr>
          <p:cNvPr id="264" name="Google Shape;264;p43"/>
          <p:cNvGrpSpPr/>
          <p:nvPr/>
        </p:nvGrpSpPr>
        <p:grpSpPr>
          <a:xfrm>
            <a:off x="6306888" y="105433"/>
            <a:ext cx="2712547" cy="1263733"/>
            <a:chOff x="1918800" y="1257325"/>
            <a:chExt cx="4533000" cy="2935500"/>
          </a:xfrm>
        </p:grpSpPr>
        <p:grpSp>
          <p:nvGrpSpPr>
            <p:cNvPr id="265" name="Google Shape;265;p43"/>
            <p:cNvGrpSpPr/>
            <p:nvPr/>
          </p:nvGrpSpPr>
          <p:grpSpPr>
            <a:xfrm>
              <a:off x="1918800" y="1257325"/>
              <a:ext cx="4533000" cy="2935500"/>
              <a:chOff x="1918800" y="1257325"/>
              <a:chExt cx="4533000" cy="2935500"/>
            </a:xfrm>
          </p:grpSpPr>
          <p:sp>
            <p:nvSpPr>
              <p:cNvPr id="266" name="Google Shape;266;p43"/>
              <p:cNvSpPr/>
              <p:nvPr/>
            </p:nvSpPr>
            <p:spPr>
              <a:xfrm>
                <a:off x="1918800" y="1257325"/>
                <a:ext cx="4533000" cy="2935500"/>
              </a:xfrm>
              <a:prstGeom prst="roundRect">
                <a:avLst>
                  <a:gd name="adj" fmla="val 16667"/>
                </a:avLst>
              </a:prstGeom>
              <a:noFill/>
              <a:ln w="19050" cap="flat" cmpd="sng">
                <a:solidFill>
                  <a:srgbClr val="B6B6B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 sz="1200">
                    <a:solidFill>
                      <a:schemeClr val="lt1"/>
                    </a:solidFill>
                    <a:latin typeface="Roboto Light"/>
                    <a:ea typeface="Roboto Light"/>
                    <a:cs typeface="Roboto Light"/>
                    <a:sym typeface="Roboto Light"/>
                  </a:rPr>
                  <a:t>Source-Faktor</a:t>
                </a:r>
                <a:endParaRPr sz="1200">
                  <a:latin typeface="Roboto Light"/>
                  <a:ea typeface="Roboto Light"/>
                  <a:cs typeface="Roboto Light"/>
                  <a:sym typeface="Roboto Light"/>
                </a:endParaRPr>
              </a:p>
            </p:txBody>
          </p:sp>
          <p:sp>
            <p:nvSpPr>
              <p:cNvPr id="267" name="Google Shape;267;p43"/>
              <p:cNvSpPr/>
              <p:nvPr/>
            </p:nvSpPr>
            <p:spPr>
              <a:xfrm>
                <a:off x="2280450" y="1509500"/>
                <a:ext cx="1488000" cy="525600"/>
              </a:xfrm>
              <a:prstGeom prst="roundRect">
                <a:avLst>
                  <a:gd name="adj" fmla="val 16667"/>
                </a:avLst>
              </a:prstGeom>
              <a:solidFill>
                <a:srgbClr val="96C342">
                  <a:alpha val="43960"/>
                </a:srgbClr>
              </a:solidFill>
              <a:ln w="9525" cap="flat" cmpd="sng">
                <a:solidFill>
                  <a:srgbClr val="B6B6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600">
                    <a:solidFill>
                      <a:schemeClr val="lt1"/>
                    </a:solidFill>
                    <a:latin typeface="Roboto Light"/>
                    <a:ea typeface="Roboto Light"/>
                    <a:cs typeface="Roboto Light"/>
                    <a:sym typeface="Roboto Light"/>
                  </a:rPr>
                  <a:t>Flexibilität/Open-</a:t>
                </a:r>
                <a:endParaRPr sz="600">
                  <a:solidFill>
                    <a:schemeClr val="lt1"/>
                  </a:solidFill>
                  <a:latin typeface="Roboto Light"/>
                  <a:ea typeface="Roboto Light"/>
                  <a:cs typeface="Roboto Light"/>
                  <a:sym typeface="Roboto Light"/>
                </a:endParaRPr>
              </a:p>
              <a:p>
                <a:pPr marL="0" marR="0" lvl="0" indent="0" algn="ctr" rtl="0">
                  <a:spcBef>
                    <a:spcPts val="0"/>
                  </a:spcBef>
                  <a:spcAft>
                    <a:spcPts val="0"/>
                  </a:spcAft>
                  <a:buNone/>
                </a:pPr>
                <a:r>
                  <a:rPr lang="de" sz="600">
                    <a:solidFill>
                      <a:schemeClr val="lt1"/>
                    </a:solidFill>
                    <a:latin typeface="Roboto Light"/>
                    <a:ea typeface="Roboto Light"/>
                    <a:cs typeface="Roboto Light"/>
                    <a:sym typeface="Roboto Light"/>
                  </a:rPr>
                  <a:t>Source-Faktor</a:t>
                </a:r>
                <a:endParaRPr sz="600">
                  <a:latin typeface="Roboto Light"/>
                  <a:ea typeface="Roboto Light"/>
                  <a:cs typeface="Roboto Light"/>
                  <a:sym typeface="Roboto Light"/>
                </a:endParaRPr>
              </a:p>
            </p:txBody>
          </p:sp>
          <p:sp>
            <p:nvSpPr>
              <p:cNvPr id="268" name="Google Shape;268;p43"/>
              <p:cNvSpPr/>
              <p:nvPr/>
            </p:nvSpPr>
            <p:spPr>
              <a:xfrm>
                <a:off x="2280450" y="3476875"/>
                <a:ext cx="1488000" cy="525600"/>
              </a:xfrm>
              <a:prstGeom prst="roundRect">
                <a:avLst>
                  <a:gd name="adj" fmla="val 16667"/>
                </a:avLst>
              </a:prstGeom>
              <a:solidFill>
                <a:srgbClr val="B35A76">
                  <a:alpha val="49280"/>
                </a:srgbClr>
              </a:solidFill>
              <a:ln w="9525" cap="flat" cmpd="sng">
                <a:solidFill>
                  <a:srgbClr val="B6B6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800">
                    <a:solidFill>
                      <a:schemeClr val="lt1"/>
                    </a:solidFill>
                    <a:latin typeface="Roboto Light"/>
                    <a:ea typeface="Roboto Light"/>
                    <a:cs typeface="Roboto Light"/>
                    <a:sym typeface="Roboto Light"/>
                  </a:rPr>
                  <a:t>Zeitaufwand</a:t>
                </a:r>
                <a:endParaRPr sz="800"/>
              </a:p>
            </p:txBody>
          </p:sp>
          <p:sp>
            <p:nvSpPr>
              <p:cNvPr id="269" name="Google Shape;269;p43"/>
              <p:cNvSpPr/>
              <p:nvPr/>
            </p:nvSpPr>
            <p:spPr>
              <a:xfrm>
                <a:off x="4572000" y="3476875"/>
                <a:ext cx="1442100" cy="525600"/>
              </a:xfrm>
              <a:prstGeom prst="roundRect">
                <a:avLst>
                  <a:gd name="adj" fmla="val 16667"/>
                </a:avLst>
              </a:prstGeom>
              <a:solidFill>
                <a:srgbClr val="3863A2">
                  <a:alpha val="41060"/>
                </a:srgbClr>
              </a:solidFill>
              <a:ln w="9525" cap="flat" cmpd="sng">
                <a:solidFill>
                  <a:srgbClr val="B6B6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800">
                    <a:solidFill>
                      <a:schemeClr val="lt1"/>
                    </a:solidFill>
                    <a:latin typeface="Roboto Light"/>
                    <a:ea typeface="Roboto Light"/>
                    <a:cs typeface="Roboto Light"/>
                    <a:sym typeface="Roboto Light"/>
                  </a:rPr>
                  <a:t>Kosten</a:t>
                </a:r>
                <a:endParaRPr sz="800">
                  <a:solidFill>
                    <a:schemeClr val="lt1"/>
                  </a:solidFill>
                  <a:latin typeface="Roboto Light"/>
                  <a:ea typeface="Roboto Light"/>
                  <a:cs typeface="Roboto Light"/>
                  <a:sym typeface="Roboto Light"/>
                </a:endParaRPr>
              </a:p>
            </p:txBody>
          </p:sp>
          <p:sp>
            <p:nvSpPr>
              <p:cNvPr id="270" name="Google Shape;270;p43"/>
              <p:cNvSpPr/>
              <p:nvPr/>
            </p:nvSpPr>
            <p:spPr>
              <a:xfrm>
                <a:off x="4572000" y="1509500"/>
                <a:ext cx="1442100" cy="525600"/>
              </a:xfrm>
              <a:prstGeom prst="roundRect">
                <a:avLst>
                  <a:gd name="adj" fmla="val 16667"/>
                </a:avLst>
              </a:prstGeom>
              <a:solidFill>
                <a:srgbClr val="7C6491">
                  <a:alpha val="43960"/>
                </a:srgbClr>
              </a:solidFill>
              <a:ln w="9525" cap="flat" cmpd="sng">
                <a:solidFill>
                  <a:srgbClr val="B6B6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 sz="700">
                    <a:solidFill>
                      <a:schemeClr val="lt1"/>
                    </a:solidFill>
                    <a:latin typeface="Roboto Light"/>
                    <a:ea typeface="Roboto Light"/>
                    <a:cs typeface="Roboto Light"/>
                    <a:sym typeface="Roboto Light"/>
                  </a:rPr>
                  <a:t>Datenschutz- und Sicherheit</a:t>
                </a:r>
                <a:endParaRPr sz="700">
                  <a:latin typeface="Roboto Light"/>
                  <a:ea typeface="Roboto Light"/>
                  <a:cs typeface="Roboto Light"/>
                  <a:sym typeface="Roboto Light"/>
                </a:endParaRPr>
              </a:p>
            </p:txBody>
          </p:sp>
          <p:cxnSp>
            <p:nvCxnSpPr>
              <p:cNvPr id="271" name="Google Shape;271;p43"/>
              <p:cNvCxnSpPr/>
              <p:nvPr/>
            </p:nvCxnSpPr>
            <p:spPr>
              <a:xfrm flipH="1">
                <a:off x="3932150" y="2299575"/>
                <a:ext cx="526500" cy="657000"/>
              </a:xfrm>
              <a:prstGeom prst="straightConnector1">
                <a:avLst/>
              </a:prstGeom>
              <a:noFill/>
              <a:ln w="9525" cap="flat" cmpd="sng">
                <a:solidFill>
                  <a:srgbClr val="B6B6B6"/>
                </a:solidFill>
                <a:prstDash val="solid"/>
                <a:round/>
                <a:headEnd type="triangle" w="med" len="med"/>
                <a:tailEnd type="triangle" w="med" len="med"/>
              </a:ln>
            </p:spPr>
          </p:cxnSp>
          <p:cxnSp>
            <p:nvCxnSpPr>
              <p:cNvPr id="272" name="Google Shape;272;p43"/>
              <p:cNvCxnSpPr/>
              <p:nvPr/>
            </p:nvCxnSpPr>
            <p:spPr>
              <a:xfrm>
                <a:off x="3910100" y="2323675"/>
                <a:ext cx="602700" cy="608700"/>
              </a:xfrm>
              <a:prstGeom prst="straightConnector1">
                <a:avLst/>
              </a:prstGeom>
              <a:noFill/>
              <a:ln w="9525" cap="flat" cmpd="sng">
                <a:solidFill>
                  <a:srgbClr val="B6B6B6"/>
                </a:solidFill>
                <a:prstDash val="solid"/>
                <a:round/>
                <a:headEnd type="triangle" w="med" len="med"/>
                <a:tailEnd type="triangle" w="med" len="med"/>
              </a:ln>
            </p:spPr>
          </p:cxnSp>
          <p:cxnSp>
            <p:nvCxnSpPr>
              <p:cNvPr id="273" name="Google Shape;273;p43"/>
              <p:cNvCxnSpPr/>
              <p:nvPr/>
            </p:nvCxnSpPr>
            <p:spPr>
              <a:xfrm flipH="1">
                <a:off x="2873675" y="2300138"/>
                <a:ext cx="15600" cy="911700"/>
              </a:xfrm>
              <a:prstGeom prst="straightConnector1">
                <a:avLst/>
              </a:prstGeom>
              <a:noFill/>
              <a:ln w="9525" cap="flat" cmpd="sng">
                <a:solidFill>
                  <a:srgbClr val="B6B6B6"/>
                </a:solidFill>
                <a:prstDash val="solid"/>
                <a:round/>
                <a:headEnd type="triangle" w="med" len="med"/>
                <a:tailEnd type="triangle" w="med" len="med"/>
              </a:ln>
            </p:spPr>
          </p:cxnSp>
          <p:cxnSp>
            <p:nvCxnSpPr>
              <p:cNvPr id="274" name="Google Shape;274;p43"/>
              <p:cNvCxnSpPr/>
              <p:nvPr/>
            </p:nvCxnSpPr>
            <p:spPr>
              <a:xfrm flipH="1">
                <a:off x="5285250" y="2241563"/>
                <a:ext cx="15600" cy="911700"/>
              </a:xfrm>
              <a:prstGeom prst="straightConnector1">
                <a:avLst/>
              </a:prstGeom>
              <a:noFill/>
              <a:ln w="9525" cap="flat" cmpd="sng">
                <a:solidFill>
                  <a:srgbClr val="B6B6B6"/>
                </a:solidFill>
                <a:prstDash val="solid"/>
                <a:round/>
                <a:headEnd type="triangle" w="med" len="med"/>
                <a:tailEnd type="triangle" w="med" len="med"/>
              </a:ln>
            </p:spPr>
          </p:cxnSp>
          <p:cxnSp>
            <p:nvCxnSpPr>
              <p:cNvPr id="275" name="Google Shape;275;p43"/>
              <p:cNvCxnSpPr/>
              <p:nvPr/>
            </p:nvCxnSpPr>
            <p:spPr>
              <a:xfrm>
                <a:off x="3867675" y="3739675"/>
                <a:ext cx="605100" cy="0"/>
              </a:xfrm>
              <a:prstGeom prst="straightConnector1">
                <a:avLst/>
              </a:prstGeom>
              <a:noFill/>
              <a:ln w="9525" cap="flat" cmpd="sng">
                <a:solidFill>
                  <a:srgbClr val="B6B6B6"/>
                </a:solidFill>
                <a:prstDash val="solid"/>
                <a:round/>
                <a:headEnd type="triangle" w="med" len="med"/>
                <a:tailEnd type="triangle" w="med" len="med"/>
              </a:ln>
            </p:spPr>
          </p:cxnSp>
        </p:grpSp>
        <p:cxnSp>
          <p:nvCxnSpPr>
            <p:cNvPr id="276" name="Google Shape;276;p43"/>
            <p:cNvCxnSpPr/>
            <p:nvPr/>
          </p:nvCxnSpPr>
          <p:spPr>
            <a:xfrm>
              <a:off x="3867675" y="1764800"/>
              <a:ext cx="605100" cy="0"/>
            </a:xfrm>
            <a:prstGeom prst="straightConnector1">
              <a:avLst/>
            </a:prstGeom>
            <a:noFill/>
            <a:ln w="9525" cap="flat" cmpd="sng">
              <a:solidFill>
                <a:srgbClr val="B6B6B6"/>
              </a:solidFill>
              <a:prstDash val="solid"/>
              <a:round/>
              <a:headEnd type="triangl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fade">
                                      <p:cBhvr>
                                        <p:cTn id="7" dur="1000"/>
                                        <p:tgtEl>
                                          <p:spTgt spid="2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xEl>
                                              <p:pRg st="1" end="1"/>
                                            </p:txEl>
                                          </p:spTgt>
                                        </p:tgtEl>
                                        <p:attrNameLst>
                                          <p:attrName>style.visibility</p:attrName>
                                        </p:attrNameLst>
                                      </p:cBhvr>
                                      <p:to>
                                        <p:strVal val="visible"/>
                                      </p:to>
                                    </p:set>
                                    <p:animEffect transition="in" filter="fade">
                                      <p:cBhvr>
                                        <p:cTn id="12" dur="1000"/>
                                        <p:tgtEl>
                                          <p:spTgt spid="2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3">
                                            <p:txEl>
                                              <p:pRg st="2" end="2"/>
                                            </p:txEl>
                                          </p:spTgt>
                                        </p:tgtEl>
                                        <p:attrNameLst>
                                          <p:attrName>style.visibility</p:attrName>
                                        </p:attrNameLst>
                                      </p:cBhvr>
                                      <p:to>
                                        <p:strVal val="visible"/>
                                      </p:to>
                                    </p:set>
                                    <p:animEffect transition="in" filter="fade">
                                      <p:cBhvr>
                                        <p:cTn id="17" dur="1000"/>
                                        <p:tgtEl>
                                          <p:spTgt spid="2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3">
                                            <p:txEl>
                                              <p:pRg st="3" end="3"/>
                                            </p:txEl>
                                          </p:spTgt>
                                        </p:tgtEl>
                                        <p:attrNameLst>
                                          <p:attrName>style.visibility</p:attrName>
                                        </p:attrNameLst>
                                      </p:cBhvr>
                                      <p:to>
                                        <p:strVal val="visible"/>
                                      </p:to>
                                    </p:set>
                                    <p:animEffect transition="in" filter="fade">
                                      <p:cBhvr>
                                        <p:cTn id="22" dur="1000"/>
                                        <p:tgtEl>
                                          <p:spTgt spid="2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3">
                                            <p:txEl>
                                              <p:pRg st="4" end="4"/>
                                            </p:txEl>
                                          </p:spTgt>
                                        </p:tgtEl>
                                        <p:attrNameLst>
                                          <p:attrName>style.visibility</p:attrName>
                                        </p:attrNameLst>
                                      </p:cBhvr>
                                      <p:to>
                                        <p:strVal val="visible"/>
                                      </p:to>
                                    </p:set>
                                    <p:animEffect transition="in" filter="fade">
                                      <p:cBhvr>
                                        <p:cTn id="27" dur="1000"/>
                                        <p:tgtEl>
                                          <p:spTgt spid="2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3">
                                            <p:txEl>
                                              <p:pRg st="5" end="5"/>
                                            </p:txEl>
                                          </p:spTgt>
                                        </p:tgtEl>
                                        <p:attrNameLst>
                                          <p:attrName>style.visibility</p:attrName>
                                        </p:attrNameLst>
                                      </p:cBhvr>
                                      <p:to>
                                        <p:strVal val="visible"/>
                                      </p:to>
                                    </p:set>
                                    <p:animEffect transition="in" filter="fade">
                                      <p:cBhvr>
                                        <p:cTn id="32" dur="1000"/>
                                        <p:tgtEl>
                                          <p:spTgt spid="2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2EA20-B175-C745-AD36-9CC0C2D882F8}"/>
              </a:ext>
            </a:extLst>
          </p:cNvPr>
          <p:cNvSpPr>
            <a:spLocks noGrp="1"/>
          </p:cNvSpPr>
          <p:nvPr>
            <p:ph type="ctrTitle"/>
          </p:nvPr>
        </p:nvSpPr>
        <p:spPr/>
        <p:txBody>
          <a:bodyPr/>
          <a:lstStyle/>
          <a:p>
            <a:r>
              <a:rPr lang="en-GB" dirty="0" err="1"/>
              <a:t>Datenqualität</a:t>
            </a:r>
            <a:endParaRPr lang="en-GB" dirty="0"/>
          </a:p>
        </p:txBody>
      </p:sp>
      <p:sp>
        <p:nvSpPr>
          <p:cNvPr id="5" name="Subtitle 4">
            <a:extLst>
              <a:ext uri="{FF2B5EF4-FFF2-40B4-BE49-F238E27FC236}">
                <a16:creationId xmlns:a16="http://schemas.microsoft.com/office/drawing/2014/main" id="{D8E645C9-33A4-DF4E-84E1-E421F775478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47263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Person, drinnen, Mann, Laptop enthält.&#10;&#10;Automatisch generierte Beschreibung">
            <a:extLst>
              <a:ext uri="{FF2B5EF4-FFF2-40B4-BE49-F238E27FC236}">
                <a16:creationId xmlns:a16="http://schemas.microsoft.com/office/drawing/2014/main" id="{1F225A1E-057C-C944-BE82-A74A0A4A8383}"/>
              </a:ext>
            </a:extLst>
          </p:cNvPr>
          <p:cNvPicPr>
            <a:picLocks noChangeAspect="1"/>
          </p:cNvPicPr>
          <p:nvPr/>
        </p:nvPicPr>
        <p:blipFill rotWithShape="1">
          <a:blip r:embed="rId3">
            <a:extLst>
              <a:ext uri="{28A0092B-C50C-407E-A947-70E740481C1C}">
                <a14:useLocalDpi xmlns:a14="http://schemas.microsoft.com/office/drawing/2010/main" val="0"/>
              </a:ext>
            </a:extLst>
          </a:blip>
          <a:srcRect l="439" t="5806" r="-439" b="7778"/>
          <a:stretch/>
        </p:blipFill>
        <p:spPr>
          <a:xfrm>
            <a:off x="6389100" y="1357272"/>
            <a:ext cx="2531836" cy="1359340"/>
          </a:xfrm>
          <a:prstGeom prst="rect">
            <a:avLst/>
          </a:prstGeom>
        </p:spPr>
      </p:pic>
      <p:pic>
        <p:nvPicPr>
          <p:cNvPr id="15" name="Grafik 14" descr="Ein Bild, das drinnen, Person, sitzend, Frau enthält.&#10;&#10;Automatisch generierte Beschreibung">
            <a:extLst>
              <a:ext uri="{FF2B5EF4-FFF2-40B4-BE49-F238E27FC236}">
                <a16:creationId xmlns:a16="http://schemas.microsoft.com/office/drawing/2014/main" id="{D5921AEC-12CA-E440-B814-FF229DCE9CFD}"/>
              </a:ext>
            </a:extLst>
          </p:cNvPr>
          <p:cNvPicPr>
            <a:picLocks noChangeAspect="1"/>
          </p:cNvPicPr>
          <p:nvPr/>
        </p:nvPicPr>
        <p:blipFill rotWithShape="1">
          <a:blip r:embed="rId4">
            <a:extLst>
              <a:ext uri="{28A0092B-C50C-407E-A947-70E740481C1C}">
                <a14:useLocalDpi xmlns:a14="http://schemas.microsoft.com/office/drawing/2010/main" val="0"/>
              </a:ext>
            </a:extLst>
          </a:blip>
          <a:srcRect b="14856"/>
          <a:stretch/>
        </p:blipFill>
        <p:spPr>
          <a:xfrm>
            <a:off x="3357400" y="1357273"/>
            <a:ext cx="2520727" cy="1333469"/>
          </a:xfrm>
          <a:prstGeom prst="rect">
            <a:avLst/>
          </a:prstGeom>
        </p:spPr>
      </p:pic>
      <p:pic>
        <p:nvPicPr>
          <p:cNvPr id="13" name="Grafik 12" descr="Ein Bild, das drinnen, Laptop, sitzend, Tisch enthält.&#10;&#10;Automatisch generierte Beschreibung">
            <a:extLst>
              <a:ext uri="{FF2B5EF4-FFF2-40B4-BE49-F238E27FC236}">
                <a16:creationId xmlns:a16="http://schemas.microsoft.com/office/drawing/2014/main" id="{FC7C8DC5-7DCC-BE4A-B098-3C58929B5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803" y="1357273"/>
            <a:ext cx="2520726" cy="1353601"/>
          </a:xfrm>
          <a:prstGeom prst="rect">
            <a:avLst/>
          </a:prstGeom>
        </p:spPr>
      </p:pic>
      <p:sp>
        <p:nvSpPr>
          <p:cNvPr id="10" name="Titel 9">
            <a:extLst>
              <a:ext uri="{FF2B5EF4-FFF2-40B4-BE49-F238E27FC236}">
                <a16:creationId xmlns:a16="http://schemas.microsoft.com/office/drawing/2014/main" id="{B6F62FC8-9618-6B4A-B5EF-0CA49AED59DD}"/>
              </a:ext>
            </a:extLst>
          </p:cNvPr>
          <p:cNvSpPr>
            <a:spLocks noGrp="1"/>
          </p:cNvSpPr>
          <p:nvPr>
            <p:ph type="title"/>
          </p:nvPr>
        </p:nvSpPr>
        <p:spPr/>
        <p:txBody>
          <a:bodyPr/>
          <a:lstStyle/>
          <a:p>
            <a:r>
              <a:rPr lang="de-DE" dirty="0"/>
              <a:t>Unsere Mission</a:t>
            </a:r>
          </a:p>
        </p:txBody>
      </p:sp>
      <p:sp>
        <p:nvSpPr>
          <p:cNvPr id="14" name="Textplatzhalter 13">
            <a:extLst>
              <a:ext uri="{FF2B5EF4-FFF2-40B4-BE49-F238E27FC236}">
                <a16:creationId xmlns:a16="http://schemas.microsoft.com/office/drawing/2014/main" id="{9755B394-9076-6745-85C0-6A729040CEC9}"/>
              </a:ext>
            </a:extLst>
          </p:cNvPr>
          <p:cNvSpPr>
            <a:spLocks noGrp="1"/>
          </p:cNvSpPr>
          <p:nvPr>
            <p:ph type="body" sz="quarter" idx="13"/>
          </p:nvPr>
        </p:nvSpPr>
        <p:spPr>
          <a:xfrm>
            <a:off x="389887" y="1347191"/>
            <a:ext cx="2508290" cy="1343550"/>
          </a:xfrm>
        </p:spPr>
        <p:txBody>
          <a:bodyPr/>
          <a:lstStyle/>
          <a:p>
            <a:endParaRPr lang="de-DE" dirty="0"/>
          </a:p>
        </p:txBody>
      </p:sp>
      <p:sp>
        <p:nvSpPr>
          <p:cNvPr id="16" name="Textplatzhalter 15">
            <a:extLst>
              <a:ext uri="{FF2B5EF4-FFF2-40B4-BE49-F238E27FC236}">
                <a16:creationId xmlns:a16="http://schemas.microsoft.com/office/drawing/2014/main" id="{F84E4E0B-F8D7-0C40-ABB2-D9CB32FB2903}"/>
              </a:ext>
            </a:extLst>
          </p:cNvPr>
          <p:cNvSpPr>
            <a:spLocks noGrp="1"/>
          </p:cNvSpPr>
          <p:nvPr>
            <p:ph type="body" sz="quarter" idx="14"/>
          </p:nvPr>
        </p:nvSpPr>
        <p:spPr>
          <a:xfrm>
            <a:off x="3357402" y="1347192"/>
            <a:ext cx="2520725" cy="1333469"/>
          </a:xfrm>
        </p:spPr>
        <p:txBody>
          <a:bodyPr/>
          <a:lstStyle/>
          <a:p>
            <a:endParaRPr lang="de-DE" dirty="0"/>
          </a:p>
        </p:txBody>
      </p:sp>
      <p:sp>
        <p:nvSpPr>
          <p:cNvPr id="18" name="Textplatzhalter 17">
            <a:extLst>
              <a:ext uri="{FF2B5EF4-FFF2-40B4-BE49-F238E27FC236}">
                <a16:creationId xmlns:a16="http://schemas.microsoft.com/office/drawing/2014/main" id="{46470944-72F9-CE49-B531-330F19942005}"/>
              </a:ext>
            </a:extLst>
          </p:cNvPr>
          <p:cNvSpPr>
            <a:spLocks noGrp="1"/>
          </p:cNvSpPr>
          <p:nvPr>
            <p:ph type="body" sz="quarter" idx="15"/>
          </p:nvPr>
        </p:nvSpPr>
        <p:spPr>
          <a:xfrm>
            <a:off x="6401550" y="1347192"/>
            <a:ext cx="2490450" cy="1359340"/>
          </a:xfrm>
        </p:spPr>
        <p:txBody>
          <a:bodyPr/>
          <a:lstStyle/>
          <a:p>
            <a:endParaRPr lang="de-DE" dirty="0"/>
          </a:p>
        </p:txBody>
      </p:sp>
      <p:sp>
        <p:nvSpPr>
          <p:cNvPr id="5" name="Textplatzhalter 4">
            <a:extLst>
              <a:ext uri="{FF2B5EF4-FFF2-40B4-BE49-F238E27FC236}">
                <a16:creationId xmlns:a16="http://schemas.microsoft.com/office/drawing/2014/main" id="{4863845A-F928-A044-8D3A-55CE6171F33B}"/>
              </a:ext>
            </a:extLst>
          </p:cNvPr>
          <p:cNvSpPr>
            <a:spLocks noGrp="1"/>
          </p:cNvSpPr>
          <p:nvPr>
            <p:ph type="body" sz="quarter" idx="17"/>
          </p:nvPr>
        </p:nvSpPr>
        <p:spPr>
          <a:xfrm>
            <a:off x="378804" y="2800634"/>
            <a:ext cx="2532352" cy="1440147"/>
          </a:xfrm>
        </p:spPr>
        <p:txBody>
          <a:bodyPr>
            <a:normAutofit/>
          </a:bodyPr>
          <a:lstStyle/>
          <a:p>
            <a:r>
              <a:rPr lang="de-DE" sz="1650" dirty="0">
                <a:solidFill>
                  <a:srgbClr val="125299"/>
                </a:solidFill>
              </a:rPr>
              <a:t>PROJEKTE</a:t>
            </a:r>
            <a:endParaRPr lang="de-DE" sz="1650" dirty="0"/>
          </a:p>
          <a:p>
            <a:r>
              <a:rPr lang="en-US" sz="1275" spc="26" dirty="0" err="1"/>
              <a:t>Wir</a:t>
            </a:r>
            <a:r>
              <a:rPr lang="en-US" sz="1275" spc="26" dirty="0"/>
              <a:t> </a:t>
            </a:r>
            <a:r>
              <a:rPr lang="en-US" sz="1275" spc="26" dirty="0" err="1"/>
              <a:t>führen</a:t>
            </a:r>
            <a:r>
              <a:rPr lang="en-US" sz="1275" spc="26" dirty="0"/>
              <a:t> pro-bono </a:t>
            </a:r>
            <a:r>
              <a:rPr lang="en-US" sz="1275" spc="26" dirty="0" err="1"/>
              <a:t>Datenanalyseprojekte</a:t>
            </a:r>
            <a:r>
              <a:rPr lang="en-US" sz="1275" spc="26" dirty="0"/>
              <a:t> </a:t>
            </a:r>
            <a:r>
              <a:rPr lang="en-US" sz="1275" spc="26" dirty="0" err="1"/>
              <a:t>für</a:t>
            </a:r>
            <a:r>
              <a:rPr lang="en-US" sz="1275" spc="26" dirty="0"/>
              <a:t> </a:t>
            </a:r>
            <a:r>
              <a:rPr lang="en-US" sz="1275" spc="26" dirty="0" err="1"/>
              <a:t>gemeinnützige</a:t>
            </a:r>
            <a:r>
              <a:rPr lang="en-US" sz="1275" spc="26" dirty="0"/>
              <a:t> </a:t>
            </a:r>
            <a:r>
              <a:rPr lang="en-US" sz="1275" spc="26" dirty="0" err="1"/>
              <a:t>Organisationen</a:t>
            </a:r>
            <a:r>
              <a:rPr lang="en-US" sz="1275" spc="26" dirty="0"/>
              <a:t> </a:t>
            </a:r>
            <a:r>
              <a:rPr lang="en-US" sz="1275" spc="26" dirty="0" err="1"/>
              <a:t>durch</a:t>
            </a:r>
            <a:r>
              <a:rPr lang="en-US" sz="1275" spc="26" dirty="0"/>
              <a:t>.</a:t>
            </a:r>
            <a:endParaRPr lang="de-DE" sz="1275" dirty="0"/>
          </a:p>
        </p:txBody>
      </p:sp>
      <p:sp>
        <p:nvSpPr>
          <p:cNvPr id="6" name="Textplatzhalter 5">
            <a:extLst>
              <a:ext uri="{FF2B5EF4-FFF2-40B4-BE49-F238E27FC236}">
                <a16:creationId xmlns:a16="http://schemas.microsoft.com/office/drawing/2014/main" id="{B23492C2-BE52-9847-8C1D-E05325968D4D}"/>
              </a:ext>
            </a:extLst>
          </p:cNvPr>
          <p:cNvSpPr>
            <a:spLocks noGrp="1"/>
          </p:cNvSpPr>
          <p:nvPr>
            <p:ph type="body" sz="quarter" idx="18"/>
          </p:nvPr>
        </p:nvSpPr>
        <p:spPr>
          <a:xfrm>
            <a:off x="3357399" y="2800634"/>
            <a:ext cx="2499538" cy="1440147"/>
          </a:xfrm>
        </p:spPr>
        <p:txBody>
          <a:bodyPr>
            <a:normAutofit/>
          </a:bodyPr>
          <a:lstStyle/>
          <a:p>
            <a:r>
              <a:rPr lang="de-DE" sz="1650" dirty="0">
                <a:solidFill>
                  <a:srgbClr val="125299"/>
                </a:solidFill>
              </a:rPr>
              <a:t>BILDUNG</a:t>
            </a:r>
            <a:endParaRPr lang="de-DE" sz="1275" dirty="0"/>
          </a:p>
          <a:p>
            <a:r>
              <a:rPr lang="en-US" sz="1275" spc="26" dirty="0" err="1"/>
              <a:t>Wir</a:t>
            </a:r>
            <a:r>
              <a:rPr lang="en-US" sz="1275" spc="26" dirty="0"/>
              <a:t> </a:t>
            </a:r>
            <a:r>
              <a:rPr lang="en-US" sz="1275" spc="26" dirty="0" err="1"/>
              <a:t>vernetzen</a:t>
            </a:r>
            <a:r>
              <a:rPr lang="en-US" sz="1275" spc="26" dirty="0"/>
              <a:t> </a:t>
            </a:r>
            <a:r>
              <a:rPr lang="en-US" sz="1275" spc="26" dirty="0" err="1"/>
              <a:t>engagierte</a:t>
            </a:r>
            <a:r>
              <a:rPr lang="en-US" sz="1275" spc="26" dirty="0"/>
              <a:t> </a:t>
            </a:r>
            <a:r>
              <a:rPr lang="en-US" sz="1275" spc="26" dirty="0" err="1"/>
              <a:t>sozial</a:t>
            </a:r>
            <a:r>
              <a:rPr lang="en-US" sz="1275" spc="26" dirty="0"/>
              <a:t> </a:t>
            </a:r>
            <a:r>
              <a:rPr lang="en-US" sz="1275" spc="26" dirty="0" err="1"/>
              <a:t>denkende</a:t>
            </a:r>
            <a:r>
              <a:rPr lang="en-US" sz="1275" spc="26" dirty="0"/>
              <a:t> </a:t>
            </a:r>
            <a:r>
              <a:rPr lang="en-US" sz="1275" spc="26" dirty="0" err="1"/>
              <a:t>Datenanalyst:innen</a:t>
            </a:r>
            <a:r>
              <a:rPr lang="en-US" sz="1275" spc="26" dirty="0"/>
              <a:t> und </a:t>
            </a:r>
            <a:r>
              <a:rPr lang="en-US" sz="1275" spc="26" dirty="0" err="1"/>
              <a:t>bieten</a:t>
            </a:r>
            <a:r>
              <a:rPr lang="en-US" sz="1275" spc="26" dirty="0"/>
              <a:t> </a:t>
            </a:r>
            <a:r>
              <a:rPr lang="en-US" sz="1275" spc="26" dirty="0" err="1"/>
              <a:t>ihnen</a:t>
            </a:r>
            <a:r>
              <a:rPr lang="en-US" sz="1275" spc="26" dirty="0"/>
              <a:t> </a:t>
            </a:r>
            <a:r>
              <a:rPr lang="en-US" sz="1275" spc="26" dirty="0" err="1"/>
              <a:t>Möglichkeiten</a:t>
            </a:r>
            <a:r>
              <a:rPr lang="en-US" sz="1275" spc="26" dirty="0"/>
              <a:t> </a:t>
            </a:r>
            <a:r>
              <a:rPr lang="en-US" sz="1275" spc="26" dirty="0" err="1"/>
              <a:t>ihr</a:t>
            </a:r>
            <a:r>
              <a:rPr lang="en-US" sz="1275" spc="26" dirty="0"/>
              <a:t> </a:t>
            </a:r>
            <a:r>
              <a:rPr lang="en-US" sz="1275" spc="26" dirty="0" err="1"/>
              <a:t>Wissen</a:t>
            </a:r>
            <a:r>
              <a:rPr lang="en-US" sz="1275" spc="26" dirty="0"/>
              <a:t> </a:t>
            </a:r>
            <a:r>
              <a:rPr lang="en-US" sz="1275" spc="26" dirty="0" err="1"/>
              <a:t>anzuwenden</a:t>
            </a:r>
            <a:r>
              <a:rPr lang="en-US" sz="1275" spc="26" dirty="0"/>
              <a:t> und </a:t>
            </a:r>
            <a:r>
              <a:rPr lang="en-US" sz="1275" spc="26" dirty="0" err="1"/>
              <a:t>zu</a:t>
            </a:r>
            <a:r>
              <a:rPr lang="en-US" sz="1275" spc="26" dirty="0"/>
              <a:t> </a:t>
            </a:r>
            <a:r>
              <a:rPr lang="en-US" sz="1275" spc="26" dirty="0" err="1"/>
              <a:t>erweitern</a:t>
            </a:r>
            <a:r>
              <a:rPr lang="en-US" sz="1275" spc="26" dirty="0"/>
              <a:t>.</a:t>
            </a:r>
          </a:p>
        </p:txBody>
      </p:sp>
      <p:sp>
        <p:nvSpPr>
          <p:cNvPr id="7" name="Textplatzhalter 6">
            <a:extLst>
              <a:ext uri="{FF2B5EF4-FFF2-40B4-BE49-F238E27FC236}">
                <a16:creationId xmlns:a16="http://schemas.microsoft.com/office/drawing/2014/main" id="{75848CFE-1301-164F-B2FF-2447FAD5090C}"/>
              </a:ext>
            </a:extLst>
          </p:cNvPr>
          <p:cNvSpPr>
            <a:spLocks noGrp="1"/>
          </p:cNvSpPr>
          <p:nvPr>
            <p:ph type="body" sz="quarter" idx="19"/>
          </p:nvPr>
        </p:nvSpPr>
        <p:spPr>
          <a:xfrm>
            <a:off x="6401551" y="2796420"/>
            <a:ext cx="2501972" cy="1444362"/>
          </a:xfrm>
        </p:spPr>
        <p:txBody>
          <a:bodyPr>
            <a:normAutofit/>
          </a:bodyPr>
          <a:lstStyle/>
          <a:p>
            <a:r>
              <a:rPr lang="de-DE" sz="1650" dirty="0">
                <a:solidFill>
                  <a:srgbClr val="125299"/>
                </a:solidFill>
              </a:rPr>
              <a:t>DIALOG</a:t>
            </a:r>
            <a:endParaRPr lang="de-DE" sz="1650" dirty="0"/>
          </a:p>
          <a:p>
            <a:r>
              <a:rPr lang="en-US" sz="1275" spc="26" dirty="0" err="1"/>
              <a:t>Wir</a:t>
            </a:r>
            <a:r>
              <a:rPr lang="en-US" sz="1275" spc="26" dirty="0"/>
              <a:t> </a:t>
            </a:r>
            <a:r>
              <a:rPr lang="en-US" sz="1275" spc="26" dirty="0" err="1"/>
              <a:t>treten</a:t>
            </a:r>
            <a:r>
              <a:rPr lang="en-US" sz="1275" spc="26" dirty="0"/>
              <a:t> in den Dialog </a:t>
            </a:r>
            <a:r>
              <a:rPr lang="en-US" sz="1275" spc="26" dirty="0" err="1"/>
              <a:t>über</a:t>
            </a:r>
            <a:r>
              <a:rPr lang="en-US" sz="1275" spc="26" dirty="0"/>
              <a:t> den Wert und </a:t>
            </a:r>
            <a:r>
              <a:rPr lang="en-US" sz="1275" spc="26" dirty="0" err="1"/>
              <a:t>Nutzen</a:t>
            </a:r>
            <a:r>
              <a:rPr lang="en-US" sz="1275" spc="26" dirty="0"/>
              <a:t> von </a:t>
            </a:r>
            <a:r>
              <a:rPr lang="en-US" sz="1275" spc="26" dirty="0" err="1"/>
              <a:t>Daten</a:t>
            </a:r>
            <a:r>
              <a:rPr lang="en-US" sz="1275" spc="26" dirty="0"/>
              <a:t> und </a:t>
            </a:r>
            <a:r>
              <a:rPr lang="en-US" sz="1275" spc="26" dirty="0" err="1"/>
              <a:t>Datenanalysen</a:t>
            </a:r>
            <a:r>
              <a:rPr lang="en-US" sz="1275" spc="26" dirty="0"/>
              <a:t> </a:t>
            </a:r>
            <a:r>
              <a:rPr lang="en-US" sz="1275" spc="26" dirty="0" err="1"/>
              <a:t>für</a:t>
            </a:r>
            <a:r>
              <a:rPr lang="en-US" sz="1275" spc="26" dirty="0"/>
              <a:t> das </a:t>
            </a:r>
            <a:r>
              <a:rPr lang="en-US" sz="1275" spc="26" dirty="0" err="1"/>
              <a:t>Gemeinwohl</a:t>
            </a:r>
            <a:endParaRPr lang="de-DE" sz="1275" dirty="0"/>
          </a:p>
        </p:txBody>
      </p:sp>
    </p:spTree>
    <p:extLst>
      <p:ext uri="{BB962C8B-B14F-4D97-AF65-F5344CB8AC3E}">
        <p14:creationId xmlns:p14="http://schemas.microsoft.com/office/powerpoint/2010/main" val="1312213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A38E-7A52-6E41-B80F-E779CD15D7A7}"/>
              </a:ext>
            </a:extLst>
          </p:cNvPr>
          <p:cNvSpPr>
            <a:spLocks noGrp="1"/>
          </p:cNvSpPr>
          <p:nvPr>
            <p:ph type="title"/>
          </p:nvPr>
        </p:nvSpPr>
        <p:spPr/>
        <p:txBody>
          <a:bodyPr/>
          <a:lstStyle/>
          <a:p>
            <a:r>
              <a:rPr lang="en-GB" dirty="0"/>
              <a:t>Was </a:t>
            </a:r>
            <a:r>
              <a:rPr lang="en-GB" dirty="0" err="1"/>
              <a:t>ist</a:t>
            </a:r>
            <a:r>
              <a:rPr lang="en-GB" dirty="0"/>
              <a:t> </a:t>
            </a:r>
            <a:r>
              <a:rPr lang="en-GB" dirty="0" err="1"/>
              <a:t>Datenqualität</a:t>
            </a:r>
            <a:r>
              <a:rPr lang="en-GB" dirty="0"/>
              <a:t>?</a:t>
            </a:r>
          </a:p>
        </p:txBody>
      </p:sp>
      <p:sp>
        <p:nvSpPr>
          <p:cNvPr id="3" name="Content Placeholder 2">
            <a:extLst>
              <a:ext uri="{FF2B5EF4-FFF2-40B4-BE49-F238E27FC236}">
                <a16:creationId xmlns:a16="http://schemas.microsoft.com/office/drawing/2014/main" id="{06F15C62-B783-F442-A8FB-DAC92FDAD438}"/>
              </a:ext>
            </a:extLst>
          </p:cNvPr>
          <p:cNvSpPr>
            <a:spLocks noGrp="1"/>
          </p:cNvSpPr>
          <p:nvPr>
            <p:ph idx="1"/>
          </p:nvPr>
        </p:nvSpPr>
        <p:spPr/>
        <p:txBody>
          <a:bodyPr>
            <a:normAutofit/>
          </a:bodyPr>
          <a:lstStyle/>
          <a:p>
            <a:pPr marL="0" indent="0">
              <a:buNone/>
            </a:pPr>
            <a:endParaRPr lang="en-GB" dirty="0"/>
          </a:p>
        </p:txBody>
      </p:sp>
      <p:sp>
        <p:nvSpPr>
          <p:cNvPr id="5" name="Rounded Rectangular Callout 13">
            <a:extLst>
              <a:ext uri="{FF2B5EF4-FFF2-40B4-BE49-F238E27FC236}">
                <a16:creationId xmlns:a16="http://schemas.microsoft.com/office/drawing/2014/main" id="{7955278D-2039-A745-B48B-51E2754E9401}"/>
              </a:ext>
            </a:extLst>
          </p:cNvPr>
          <p:cNvSpPr/>
          <p:nvPr/>
        </p:nvSpPr>
        <p:spPr>
          <a:xfrm>
            <a:off x="3775031" y="2305655"/>
            <a:ext cx="1443646" cy="927855"/>
          </a:xfrm>
          <a:prstGeom prst="wedgeRoundRectCallout">
            <a:avLst>
              <a:gd name="adj1" fmla="val 11308"/>
              <a:gd name="adj2" fmla="val 83845"/>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rgbClr val="3D3D3B"/>
                </a:solidFill>
                <a:latin typeface="Roboto Light" panose="02000000000000000000" pitchFamily="2" charset="0"/>
                <a:ea typeface="Roboto Light" panose="02000000000000000000" pitchFamily="2" charset="0"/>
              </a:rPr>
              <a:t>“fit for use”: </a:t>
            </a:r>
            <a:r>
              <a:rPr lang="en-GB" sz="900" dirty="0" err="1">
                <a:solidFill>
                  <a:srgbClr val="3D3D3B"/>
                </a:solidFill>
                <a:latin typeface="Roboto Light" panose="02000000000000000000" pitchFamily="2" charset="0"/>
                <a:ea typeface="Roboto Light" panose="02000000000000000000" pitchFamily="2" charset="0"/>
              </a:rPr>
              <a:t>Daten</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haben</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eine</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hohe</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Qualität</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wenn</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sie</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für</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euch</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funktionieren</a:t>
            </a:r>
            <a:r>
              <a:rPr lang="en-GB" sz="900" dirty="0">
                <a:solidFill>
                  <a:srgbClr val="3D3D3B"/>
                </a:solidFill>
                <a:latin typeface="Roboto Light" panose="02000000000000000000" pitchFamily="2" charset="0"/>
                <a:ea typeface="Roboto Light" panose="02000000000000000000" pitchFamily="2" charset="0"/>
              </a:rPr>
              <a:t>”</a:t>
            </a:r>
          </a:p>
        </p:txBody>
      </p:sp>
      <p:pic>
        <p:nvPicPr>
          <p:cNvPr id="6" name="Grafik 22" descr="Roboter">
            <a:extLst>
              <a:ext uri="{FF2B5EF4-FFF2-40B4-BE49-F238E27FC236}">
                <a16:creationId xmlns:a16="http://schemas.microsoft.com/office/drawing/2014/main" id="{80FE0B74-8F98-BF40-BF57-8C8BC6D17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6070" y="3482396"/>
            <a:ext cx="914400" cy="914400"/>
          </a:xfrm>
          <a:prstGeom prst="rect">
            <a:avLst/>
          </a:prstGeom>
        </p:spPr>
      </p:pic>
    </p:spTree>
    <p:extLst>
      <p:ext uri="{BB962C8B-B14F-4D97-AF65-F5344CB8AC3E}">
        <p14:creationId xmlns:p14="http://schemas.microsoft.com/office/powerpoint/2010/main" val="887676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B4D08-3806-9F46-A79C-1048D53A8A3C}"/>
              </a:ext>
            </a:extLst>
          </p:cNvPr>
          <p:cNvSpPr>
            <a:spLocks noGrp="1"/>
          </p:cNvSpPr>
          <p:nvPr>
            <p:ph type="title"/>
          </p:nvPr>
        </p:nvSpPr>
        <p:spPr/>
        <p:txBody>
          <a:bodyPr>
            <a:noAutofit/>
          </a:bodyPr>
          <a:lstStyle/>
          <a:p>
            <a:r>
              <a:rPr lang="de-DE" dirty="0"/>
              <a:t>Kriterien für Datenqualität</a:t>
            </a:r>
          </a:p>
        </p:txBody>
      </p:sp>
      <p:sp>
        <p:nvSpPr>
          <p:cNvPr id="50" name="TextBox 8">
            <a:extLst>
              <a:ext uri="{FF2B5EF4-FFF2-40B4-BE49-F238E27FC236}">
                <a16:creationId xmlns:a16="http://schemas.microsoft.com/office/drawing/2014/main" id="{0DF839BC-BB1B-BF49-9D16-1F793AC0B4A1}"/>
              </a:ext>
            </a:extLst>
          </p:cNvPr>
          <p:cNvSpPr txBox="1"/>
          <p:nvPr/>
        </p:nvSpPr>
        <p:spPr>
          <a:xfrm>
            <a:off x="1181038" y="4683179"/>
            <a:ext cx="5822690" cy="338554"/>
          </a:xfrm>
          <a:prstGeom prst="rect">
            <a:avLst/>
          </a:prstGeom>
          <a:noFill/>
        </p:spPr>
        <p:txBody>
          <a:bodyPr wrap="square" rtlCol="0">
            <a:spAutoFit/>
          </a:bodyPr>
          <a:lstStyle/>
          <a:p>
            <a:r>
              <a:rPr lang="en-US" sz="800" dirty="0">
                <a:solidFill>
                  <a:schemeClr val="tx2"/>
                </a:solidFill>
                <a:latin typeface="Roboto Light" pitchFamily="2" charset="0"/>
                <a:ea typeface="Roboto Light" pitchFamily="2" charset="0"/>
                <a:cs typeface="Roboto" panose="02000000000000000000" pitchFamily="2" charset="0"/>
              </a:rPr>
              <a:t>Quelle: Martin Bayer in </a:t>
            </a:r>
            <a:r>
              <a:rPr lang="en-US" sz="800" dirty="0" err="1">
                <a:solidFill>
                  <a:schemeClr val="tx2"/>
                </a:solidFill>
                <a:latin typeface="Roboto Light" pitchFamily="2" charset="0"/>
                <a:ea typeface="Roboto Light" pitchFamily="2" charset="0"/>
                <a:cs typeface="Roboto" panose="02000000000000000000" pitchFamily="2" charset="0"/>
              </a:rPr>
              <a:t>Gute</a:t>
            </a:r>
            <a:r>
              <a:rPr lang="en-US" sz="800" dirty="0">
                <a:solidFill>
                  <a:schemeClr val="tx2"/>
                </a:solidFill>
                <a:latin typeface="Roboto Light" pitchFamily="2" charset="0"/>
                <a:ea typeface="Roboto Light" pitchFamily="2" charset="0"/>
                <a:cs typeface="Roboto" panose="02000000000000000000" pitchFamily="2" charset="0"/>
              </a:rPr>
              <a:t> </a:t>
            </a:r>
            <a:r>
              <a:rPr lang="en-US" sz="800" dirty="0" err="1">
                <a:solidFill>
                  <a:schemeClr val="tx2"/>
                </a:solidFill>
                <a:latin typeface="Roboto Light" pitchFamily="2" charset="0"/>
                <a:ea typeface="Roboto Light" pitchFamily="2" charset="0"/>
                <a:cs typeface="Roboto" panose="02000000000000000000" pitchFamily="2" charset="0"/>
              </a:rPr>
              <a:t>Daten</a:t>
            </a:r>
            <a:r>
              <a:rPr lang="en-US" sz="800" dirty="0">
                <a:solidFill>
                  <a:schemeClr val="tx2"/>
                </a:solidFill>
                <a:latin typeface="Roboto Light" pitchFamily="2" charset="0"/>
                <a:ea typeface="Roboto Light" pitchFamily="2" charset="0"/>
                <a:cs typeface="Roboto" panose="02000000000000000000" pitchFamily="2" charset="0"/>
              </a:rPr>
              <a:t> – </a:t>
            </a:r>
            <a:r>
              <a:rPr lang="en-US" sz="800" dirty="0" err="1">
                <a:solidFill>
                  <a:schemeClr val="tx2"/>
                </a:solidFill>
                <a:latin typeface="Roboto Light" pitchFamily="2" charset="0"/>
                <a:ea typeface="Roboto Light" pitchFamily="2" charset="0"/>
                <a:cs typeface="Roboto" panose="02000000000000000000" pitchFamily="2" charset="0"/>
              </a:rPr>
              <a:t>schlechte</a:t>
            </a:r>
            <a:r>
              <a:rPr lang="en-US" sz="800" dirty="0">
                <a:solidFill>
                  <a:schemeClr val="tx2"/>
                </a:solidFill>
                <a:latin typeface="Roboto Light" pitchFamily="2" charset="0"/>
                <a:ea typeface="Roboto Light" pitchFamily="2" charset="0"/>
                <a:cs typeface="Roboto" panose="02000000000000000000" pitchFamily="2" charset="0"/>
              </a:rPr>
              <a:t> </a:t>
            </a:r>
            <a:r>
              <a:rPr lang="en-US" sz="800" dirty="0" err="1">
                <a:solidFill>
                  <a:schemeClr val="tx2"/>
                </a:solidFill>
                <a:latin typeface="Roboto Light" pitchFamily="2" charset="0"/>
                <a:ea typeface="Roboto Light" pitchFamily="2" charset="0"/>
                <a:cs typeface="Roboto" panose="02000000000000000000" pitchFamily="2" charset="0"/>
              </a:rPr>
              <a:t>Daten</a:t>
            </a:r>
            <a:r>
              <a:rPr lang="en-US" sz="800" dirty="0">
                <a:solidFill>
                  <a:schemeClr val="tx2"/>
                </a:solidFill>
                <a:latin typeface="Roboto Light" pitchFamily="2" charset="0"/>
                <a:ea typeface="Roboto Light" pitchFamily="2" charset="0"/>
                <a:cs typeface="Roboto" panose="02000000000000000000" pitchFamily="2" charset="0"/>
              </a:rPr>
              <a:t> in </a:t>
            </a:r>
            <a:r>
              <a:rPr lang="en-US" sz="800" dirty="0" err="1">
                <a:solidFill>
                  <a:schemeClr val="tx2"/>
                </a:solidFill>
                <a:latin typeface="Roboto Light" pitchFamily="2" charset="0"/>
                <a:ea typeface="Roboto Light" pitchFamily="2" charset="0"/>
                <a:cs typeface="Roboto" panose="02000000000000000000" pitchFamily="2" charset="0"/>
              </a:rPr>
              <a:t>Computerwoche</a:t>
            </a:r>
            <a:r>
              <a:rPr lang="en-US" sz="800" dirty="0">
                <a:solidFill>
                  <a:schemeClr val="tx2"/>
                </a:solidFill>
                <a:latin typeface="Roboto Light" pitchFamily="2" charset="0"/>
                <a:ea typeface="Roboto Light" pitchFamily="2" charset="0"/>
                <a:cs typeface="Roboto" panose="02000000000000000000" pitchFamily="2" charset="0"/>
              </a:rPr>
              <a:t>, 12.10.2011, </a:t>
            </a:r>
            <a:r>
              <a:rPr lang="en-US" sz="800" dirty="0" err="1">
                <a:solidFill>
                  <a:schemeClr val="tx2"/>
                </a:solidFill>
                <a:latin typeface="Roboto Light" pitchFamily="2" charset="0"/>
                <a:ea typeface="Roboto Light" pitchFamily="2" charset="0"/>
                <a:cs typeface="Roboto" panose="02000000000000000000" pitchFamily="2" charset="0"/>
              </a:rPr>
              <a:t>abgerufen</a:t>
            </a:r>
            <a:r>
              <a:rPr lang="en-US" sz="800" dirty="0">
                <a:solidFill>
                  <a:schemeClr val="tx2"/>
                </a:solidFill>
                <a:latin typeface="Roboto Light" pitchFamily="2" charset="0"/>
                <a:ea typeface="Roboto Light" pitchFamily="2" charset="0"/>
                <a:cs typeface="Roboto" panose="02000000000000000000" pitchFamily="2" charset="0"/>
              </a:rPr>
              <a:t> </a:t>
            </a:r>
            <a:r>
              <a:rPr lang="en-US" sz="800" dirty="0" err="1">
                <a:solidFill>
                  <a:schemeClr val="tx2"/>
                </a:solidFill>
                <a:latin typeface="Roboto Light" pitchFamily="2" charset="0"/>
                <a:ea typeface="Roboto Light" pitchFamily="2" charset="0"/>
                <a:cs typeface="Roboto" panose="02000000000000000000" pitchFamily="2" charset="0"/>
              </a:rPr>
              <a:t>unter</a:t>
            </a:r>
            <a:r>
              <a:rPr lang="en-US" sz="800" dirty="0">
                <a:solidFill>
                  <a:schemeClr val="tx2"/>
                </a:solidFill>
                <a:latin typeface="Roboto Light" pitchFamily="2" charset="0"/>
                <a:ea typeface="Roboto Light" pitchFamily="2" charset="0"/>
                <a:cs typeface="Roboto" panose="02000000000000000000" pitchFamily="2" charset="0"/>
              </a:rPr>
              <a:t> </a:t>
            </a:r>
            <a:r>
              <a:rPr lang="en-US" sz="800" dirty="0" err="1">
                <a:solidFill>
                  <a:schemeClr val="tx2"/>
                </a:solidFill>
                <a:latin typeface="Roboto Light" pitchFamily="2" charset="0"/>
                <a:ea typeface="Roboto Light" pitchFamily="2" charset="0"/>
                <a:cs typeface="Roboto" panose="02000000000000000000" pitchFamily="2" charset="0"/>
                <a:hlinkClick r:id="rId3"/>
              </a:rPr>
              <a:t>dieser</a:t>
            </a:r>
            <a:r>
              <a:rPr lang="en-US" sz="800" dirty="0">
                <a:solidFill>
                  <a:schemeClr val="tx2"/>
                </a:solidFill>
                <a:latin typeface="Roboto Light" pitchFamily="2" charset="0"/>
                <a:ea typeface="Roboto Light" pitchFamily="2" charset="0"/>
                <a:cs typeface="Roboto" panose="02000000000000000000" pitchFamily="2" charset="0"/>
                <a:hlinkClick r:id="rId3"/>
              </a:rPr>
              <a:t> URL </a:t>
            </a:r>
            <a:r>
              <a:rPr lang="en-US" sz="800" dirty="0">
                <a:solidFill>
                  <a:schemeClr val="tx2"/>
                </a:solidFill>
                <a:latin typeface="Roboto Light" pitchFamily="2" charset="0"/>
                <a:ea typeface="Roboto Light" pitchFamily="2" charset="0"/>
                <a:cs typeface="Roboto" panose="02000000000000000000" pitchFamily="2" charset="0"/>
              </a:rPr>
              <a:t>am 29.04.2021</a:t>
            </a:r>
          </a:p>
        </p:txBody>
      </p:sp>
      <p:sp>
        <p:nvSpPr>
          <p:cNvPr id="62" name="Abgerundetes Rechteck 61">
            <a:extLst>
              <a:ext uri="{FF2B5EF4-FFF2-40B4-BE49-F238E27FC236}">
                <a16:creationId xmlns:a16="http://schemas.microsoft.com/office/drawing/2014/main" id="{D384495B-0210-D545-969C-2F3CA2C8F4F8}"/>
              </a:ext>
            </a:extLst>
          </p:cNvPr>
          <p:cNvSpPr/>
          <p:nvPr/>
        </p:nvSpPr>
        <p:spPr>
          <a:xfrm>
            <a:off x="173341" y="1111826"/>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Korrektheit</a:t>
            </a:r>
          </a:p>
        </p:txBody>
      </p:sp>
      <p:sp>
        <p:nvSpPr>
          <p:cNvPr id="63" name="Abgerundetes Rechteck 62">
            <a:extLst>
              <a:ext uri="{FF2B5EF4-FFF2-40B4-BE49-F238E27FC236}">
                <a16:creationId xmlns:a16="http://schemas.microsoft.com/office/drawing/2014/main" id="{7BA827CC-6280-A145-AF4E-9227319C3D1E}"/>
              </a:ext>
            </a:extLst>
          </p:cNvPr>
          <p:cNvSpPr/>
          <p:nvPr/>
        </p:nvSpPr>
        <p:spPr>
          <a:xfrm>
            <a:off x="173342" y="1506657"/>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Daten müssen mit der Realität übereinstimmen</a:t>
            </a:r>
          </a:p>
        </p:txBody>
      </p:sp>
      <p:sp>
        <p:nvSpPr>
          <p:cNvPr id="64" name="Abgerundetes Rechteck 63">
            <a:extLst>
              <a:ext uri="{FF2B5EF4-FFF2-40B4-BE49-F238E27FC236}">
                <a16:creationId xmlns:a16="http://schemas.microsoft.com/office/drawing/2014/main" id="{2FD301FA-387A-3643-91D0-F12EDE66FB90}"/>
              </a:ext>
            </a:extLst>
          </p:cNvPr>
          <p:cNvSpPr/>
          <p:nvPr/>
        </p:nvSpPr>
        <p:spPr>
          <a:xfrm>
            <a:off x="1976267" y="1111826"/>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Konsistenz</a:t>
            </a:r>
          </a:p>
        </p:txBody>
      </p:sp>
      <p:sp>
        <p:nvSpPr>
          <p:cNvPr id="65" name="Abgerundetes Rechteck 64">
            <a:extLst>
              <a:ext uri="{FF2B5EF4-FFF2-40B4-BE49-F238E27FC236}">
                <a16:creationId xmlns:a16="http://schemas.microsoft.com/office/drawing/2014/main" id="{F2CDFCD4-93BA-CF46-9F00-1F847E37E549}"/>
              </a:ext>
            </a:extLst>
          </p:cNvPr>
          <p:cNvSpPr/>
          <p:nvPr/>
        </p:nvSpPr>
        <p:spPr>
          <a:xfrm>
            <a:off x="1976268" y="1506657"/>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rgbClr val="B35A76"/>
                </a:solidFill>
                <a:latin typeface="Roboto Light" pitchFamily="2" charset="0"/>
                <a:ea typeface="Roboto Light" pitchFamily="2" charset="0"/>
              </a:rPr>
              <a:t>Ein Datensatz darf in sich und zu anderen Datensätzen keine Widersprüche aufweisen</a:t>
            </a:r>
          </a:p>
        </p:txBody>
      </p:sp>
      <p:sp>
        <p:nvSpPr>
          <p:cNvPr id="66" name="Abgerundetes Rechteck 65">
            <a:extLst>
              <a:ext uri="{FF2B5EF4-FFF2-40B4-BE49-F238E27FC236}">
                <a16:creationId xmlns:a16="http://schemas.microsoft.com/office/drawing/2014/main" id="{7A4D3403-B845-D844-81D6-65809D4D7A14}"/>
              </a:ext>
            </a:extLst>
          </p:cNvPr>
          <p:cNvSpPr/>
          <p:nvPr/>
        </p:nvSpPr>
        <p:spPr>
          <a:xfrm>
            <a:off x="3779192" y="2573067"/>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Zuverlässigkeit</a:t>
            </a:r>
          </a:p>
        </p:txBody>
      </p:sp>
      <p:sp>
        <p:nvSpPr>
          <p:cNvPr id="67" name="Abgerundetes Rechteck 66">
            <a:extLst>
              <a:ext uri="{FF2B5EF4-FFF2-40B4-BE49-F238E27FC236}">
                <a16:creationId xmlns:a16="http://schemas.microsoft.com/office/drawing/2014/main" id="{178B3859-E49A-0B4A-83EF-EC81418EE3A9}"/>
              </a:ext>
            </a:extLst>
          </p:cNvPr>
          <p:cNvSpPr/>
          <p:nvPr/>
        </p:nvSpPr>
        <p:spPr>
          <a:xfrm>
            <a:off x="3779193" y="2967898"/>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Die Entstehung der Daten muss nachvollziehbar sein</a:t>
            </a:r>
          </a:p>
        </p:txBody>
      </p:sp>
      <p:sp>
        <p:nvSpPr>
          <p:cNvPr id="68" name="Abgerundetes Rechteck 67">
            <a:extLst>
              <a:ext uri="{FF2B5EF4-FFF2-40B4-BE49-F238E27FC236}">
                <a16:creationId xmlns:a16="http://schemas.microsoft.com/office/drawing/2014/main" id="{F2CDDBC8-EF66-3B4B-9887-8A80241FFDB8}"/>
              </a:ext>
            </a:extLst>
          </p:cNvPr>
          <p:cNvSpPr/>
          <p:nvPr/>
        </p:nvSpPr>
        <p:spPr>
          <a:xfrm>
            <a:off x="3813201" y="1127907"/>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Vollständigkeit</a:t>
            </a:r>
          </a:p>
        </p:txBody>
      </p:sp>
      <p:sp>
        <p:nvSpPr>
          <p:cNvPr id="69" name="Abgerundetes Rechteck 68">
            <a:extLst>
              <a:ext uri="{FF2B5EF4-FFF2-40B4-BE49-F238E27FC236}">
                <a16:creationId xmlns:a16="http://schemas.microsoft.com/office/drawing/2014/main" id="{5DF8A6CC-ED3D-A647-9D5C-FAD4F969F666}"/>
              </a:ext>
            </a:extLst>
          </p:cNvPr>
          <p:cNvSpPr/>
          <p:nvPr/>
        </p:nvSpPr>
        <p:spPr>
          <a:xfrm>
            <a:off x="3813202" y="1522738"/>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Datensatz muss alle notwendigen Attribute enthalten.</a:t>
            </a:r>
          </a:p>
        </p:txBody>
      </p:sp>
      <p:sp>
        <p:nvSpPr>
          <p:cNvPr id="70" name="Abgerundetes Rechteck 69">
            <a:extLst>
              <a:ext uri="{FF2B5EF4-FFF2-40B4-BE49-F238E27FC236}">
                <a16:creationId xmlns:a16="http://schemas.microsoft.com/office/drawing/2014/main" id="{9236331B-40AE-E24C-B5DE-4DFE2508D846}"/>
              </a:ext>
            </a:extLst>
          </p:cNvPr>
          <p:cNvSpPr/>
          <p:nvPr/>
        </p:nvSpPr>
        <p:spPr>
          <a:xfrm>
            <a:off x="5650136" y="1987654"/>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Aktualität</a:t>
            </a:r>
          </a:p>
        </p:txBody>
      </p:sp>
      <p:sp>
        <p:nvSpPr>
          <p:cNvPr id="71" name="Abgerundetes Rechteck 70">
            <a:extLst>
              <a:ext uri="{FF2B5EF4-FFF2-40B4-BE49-F238E27FC236}">
                <a16:creationId xmlns:a16="http://schemas.microsoft.com/office/drawing/2014/main" id="{EA8546FE-E79A-9949-A07A-AA6CAF7A8555}"/>
              </a:ext>
            </a:extLst>
          </p:cNvPr>
          <p:cNvSpPr/>
          <p:nvPr/>
        </p:nvSpPr>
        <p:spPr>
          <a:xfrm>
            <a:off x="5650137" y="2382485"/>
            <a:ext cx="1620931" cy="780680"/>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Alle Datensätze müssen jeweils dem aktuellen Zustand der abgebildeten Realität entsprechen.</a:t>
            </a:r>
          </a:p>
        </p:txBody>
      </p:sp>
      <p:sp>
        <p:nvSpPr>
          <p:cNvPr id="17" name="Abgerundetes Rechteck 61">
            <a:extLst>
              <a:ext uri="{FF2B5EF4-FFF2-40B4-BE49-F238E27FC236}">
                <a16:creationId xmlns:a16="http://schemas.microsoft.com/office/drawing/2014/main" id="{CF1DDF12-BC1F-774D-B672-15606145F3CE}"/>
              </a:ext>
            </a:extLst>
          </p:cNvPr>
          <p:cNvSpPr/>
          <p:nvPr/>
        </p:nvSpPr>
        <p:spPr>
          <a:xfrm>
            <a:off x="173340" y="2573067"/>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Roboto Light" pitchFamily="2" charset="0"/>
                <a:ea typeface="Roboto Light" pitchFamily="2" charset="0"/>
              </a:rPr>
              <a:t>Redundanzfreiheit</a:t>
            </a:r>
          </a:p>
        </p:txBody>
      </p:sp>
      <p:sp>
        <p:nvSpPr>
          <p:cNvPr id="18" name="Abgerundetes Rechteck 62">
            <a:extLst>
              <a:ext uri="{FF2B5EF4-FFF2-40B4-BE49-F238E27FC236}">
                <a16:creationId xmlns:a16="http://schemas.microsoft.com/office/drawing/2014/main" id="{F1A439C7-B43B-924B-9C73-E393210E9BEE}"/>
              </a:ext>
            </a:extLst>
          </p:cNvPr>
          <p:cNvSpPr/>
          <p:nvPr/>
        </p:nvSpPr>
        <p:spPr>
          <a:xfrm>
            <a:off x="173341" y="2967898"/>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Keine Dubletten („</a:t>
            </a:r>
            <a:r>
              <a:rPr lang="de-DE" sz="1050" dirty="0" err="1">
                <a:solidFill>
                  <a:srgbClr val="B35A76"/>
                </a:solidFill>
                <a:latin typeface="Roboto Light" pitchFamily="2" charset="0"/>
                <a:ea typeface="Roboto Light" pitchFamily="2" charset="0"/>
              </a:rPr>
              <a:t>Duplicates</a:t>
            </a:r>
            <a:r>
              <a:rPr lang="de-DE" sz="1050" dirty="0">
                <a:solidFill>
                  <a:srgbClr val="B35A76"/>
                </a:solidFill>
                <a:latin typeface="Roboto Light" pitchFamily="2" charset="0"/>
                <a:ea typeface="Roboto Light" pitchFamily="2" charset="0"/>
              </a:rPr>
              <a:t>“)</a:t>
            </a:r>
          </a:p>
        </p:txBody>
      </p:sp>
      <p:sp>
        <p:nvSpPr>
          <p:cNvPr id="19" name="Abgerundetes Rechteck 61">
            <a:extLst>
              <a:ext uri="{FF2B5EF4-FFF2-40B4-BE49-F238E27FC236}">
                <a16:creationId xmlns:a16="http://schemas.microsoft.com/office/drawing/2014/main" id="{87DF5033-1311-F24E-9DBA-1D3414D8EA34}"/>
              </a:ext>
            </a:extLst>
          </p:cNvPr>
          <p:cNvSpPr/>
          <p:nvPr/>
        </p:nvSpPr>
        <p:spPr>
          <a:xfrm>
            <a:off x="1976266" y="2573067"/>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Roboto Light" pitchFamily="2" charset="0"/>
                <a:ea typeface="Roboto Light" pitchFamily="2" charset="0"/>
              </a:rPr>
              <a:t>Einheitlichkeit</a:t>
            </a:r>
          </a:p>
        </p:txBody>
      </p:sp>
      <p:sp>
        <p:nvSpPr>
          <p:cNvPr id="20" name="Abgerundetes Rechteck 62">
            <a:extLst>
              <a:ext uri="{FF2B5EF4-FFF2-40B4-BE49-F238E27FC236}">
                <a16:creationId xmlns:a16="http://schemas.microsoft.com/office/drawing/2014/main" id="{15B6330F-0240-B645-B005-5F7BE83AD46E}"/>
              </a:ext>
            </a:extLst>
          </p:cNvPr>
          <p:cNvSpPr/>
          <p:nvPr/>
        </p:nvSpPr>
        <p:spPr>
          <a:xfrm>
            <a:off x="1976267" y="2967898"/>
            <a:ext cx="1620931" cy="773792"/>
          </a:xfrm>
          <a:prstGeom prst="roundRect">
            <a:avLst/>
          </a:prstGeom>
          <a:noFill/>
          <a:ln w="12700">
            <a:solidFill>
              <a:srgbClr val="B35A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solidFill>
                  <a:srgbClr val="B35A76"/>
                </a:solidFill>
                <a:latin typeface="Roboto Light" pitchFamily="2" charset="0"/>
                <a:ea typeface="Roboto Light" pitchFamily="2" charset="0"/>
              </a:rPr>
              <a:t>Einheitliche Strukturierung der Informationen eines Datensatzes</a:t>
            </a:r>
          </a:p>
        </p:txBody>
      </p:sp>
      <p:sp>
        <p:nvSpPr>
          <p:cNvPr id="4" name="TextBox 3">
            <a:extLst>
              <a:ext uri="{FF2B5EF4-FFF2-40B4-BE49-F238E27FC236}">
                <a16:creationId xmlns:a16="http://schemas.microsoft.com/office/drawing/2014/main" id="{FDCAB5F3-B607-A845-BA00-AAF486B7C8F5}"/>
              </a:ext>
            </a:extLst>
          </p:cNvPr>
          <p:cNvSpPr txBox="1"/>
          <p:nvPr/>
        </p:nvSpPr>
        <p:spPr>
          <a:xfrm>
            <a:off x="6257365" y="3854824"/>
            <a:ext cx="2402541" cy="559961"/>
          </a:xfrm>
          <a:prstGeom prst="rect">
            <a:avLst/>
          </a:prstGeom>
          <a:noFill/>
        </p:spPr>
        <p:txBody>
          <a:bodyPr wrap="square" rtlCol="0">
            <a:spAutoFit/>
          </a:bodyPr>
          <a:lstStyle/>
          <a:p>
            <a:r>
              <a:rPr lang="en-GB" dirty="0" err="1">
                <a:latin typeface="Roboto Light" panose="02000000000000000000" pitchFamily="2" charset="0"/>
                <a:ea typeface="Roboto Light" panose="02000000000000000000" pitchFamily="2" charset="0"/>
              </a:rPr>
              <a:t>Zusätzliche</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Kriterien</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Genauigkeit</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Relevanz</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Verständlichkeit</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Eindeutigkeit</a:t>
            </a:r>
            <a:endParaRPr lang="en-GB"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543926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CBBA8-DFA9-824B-94ED-8E1F67A68D60}"/>
              </a:ext>
            </a:extLst>
          </p:cNvPr>
          <p:cNvSpPr>
            <a:spLocks noGrp="1"/>
          </p:cNvSpPr>
          <p:nvPr>
            <p:ph type="title"/>
          </p:nvPr>
        </p:nvSpPr>
        <p:spPr/>
        <p:txBody>
          <a:bodyPr>
            <a:noAutofit/>
          </a:bodyPr>
          <a:lstStyle/>
          <a:p>
            <a:r>
              <a:rPr lang="en-US" dirty="0"/>
              <a:t>Wie </a:t>
            </a:r>
            <a:r>
              <a:rPr lang="en-US" dirty="0" err="1"/>
              <a:t>könnt</a:t>
            </a:r>
            <a:r>
              <a:rPr lang="en-US" dirty="0"/>
              <a:t> </a:t>
            </a:r>
            <a:r>
              <a:rPr lang="en-US" dirty="0" err="1"/>
              <a:t>ihr</a:t>
            </a:r>
            <a:r>
              <a:rPr lang="en-US" dirty="0"/>
              <a:t> </a:t>
            </a:r>
            <a:r>
              <a:rPr lang="en-US" dirty="0" err="1"/>
              <a:t>eure</a:t>
            </a:r>
            <a:r>
              <a:rPr lang="en-US" dirty="0"/>
              <a:t> </a:t>
            </a:r>
            <a:r>
              <a:rPr lang="en-US" dirty="0" err="1"/>
              <a:t>Datenqualität</a:t>
            </a:r>
            <a:r>
              <a:rPr lang="en-US" dirty="0"/>
              <a:t> </a:t>
            </a:r>
            <a:r>
              <a:rPr lang="en-US" dirty="0" err="1"/>
              <a:t>erhöhen</a:t>
            </a:r>
            <a:r>
              <a:rPr lang="en-US" dirty="0"/>
              <a:t>?</a:t>
            </a:r>
          </a:p>
        </p:txBody>
      </p:sp>
      <p:grpSp>
        <p:nvGrpSpPr>
          <p:cNvPr id="3" name="Gruppieren 2">
            <a:extLst>
              <a:ext uri="{FF2B5EF4-FFF2-40B4-BE49-F238E27FC236}">
                <a16:creationId xmlns:a16="http://schemas.microsoft.com/office/drawing/2014/main" id="{E2B4544C-DD10-B44E-9B06-14EB7BB7CA1F}"/>
              </a:ext>
            </a:extLst>
          </p:cNvPr>
          <p:cNvGrpSpPr/>
          <p:nvPr/>
        </p:nvGrpSpPr>
        <p:grpSpPr>
          <a:xfrm>
            <a:off x="138815" y="1808284"/>
            <a:ext cx="8274886" cy="2776960"/>
            <a:chOff x="158168" y="1819846"/>
            <a:chExt cx="8274886" cy="2776960"/>
          </a:xfrm>
        </p:grpSpPr>
        <p:sp>
          <p:nvSpPr>
            <p:cNvPr id="28" name="Rechteck 27">
              <a:extLst>
                <a:ext uri="{FF2B5EF4-FFF2-40B4-BE49-F238E27FC236}">
                  <a16:creationId xmlns:a16="http://schemas.microsoft.com/office/drawing/2014/main" id="{8F665F71-DB9C-7D49-A287-D7876E4E3FF4}"/>
                </a:ext>
              </a:extLst>
            </p:cNvPr>
            <p:cNvSpPr/>
            <p:nvPr/>
          </p:nvSpPr>
          <p:spPr>
            <a:xfrm>
              <a:off x="5453038" y="1819846"/>
              <a:ext cx="2185951"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F11C747-313E-194A-93E6-AEE46E002FB6}"/>
                </a:ext>
              </a:extLst>
            </p:cNvPr>
            <p:cNvSpPr/>
            <p:nvPr/>
          </p:nvSpPr>
          <p:spPr>
            <a:xfrm>
              <a:off x="5360802" y="2197943"/>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7ED5009-E4AB-494F-8A18-C2C7A3BD620E}"/>
                </a:ext>
              </a:extLst>
            </p:cNvPr>
            <p:cNvSpPr/>
            <p:nvPr/>
          </p:nvSpPr>
          <p:spPr>
            <a:xfrm>
              <a:off x="7278989" y="2080314"/>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hteck 25">
              <a:extLst>
                <a:ext uri="{FF2B5EF4-FFF2-40B4-BE49-F238E27FC236}">
                  <a16:creationId xmlns:a16="http://schemas.microsoft.com/office/drawing/2014/main" id="{0E3B928F-AD0A-A54F-8600-CBAF82BF6C43}"/>
                </a:ext>
              </a:extLst>
            </p:cNvPr>
            <p:cNvSpPr/>
            <p:nvPr/>
          </p:nvSpPr>
          <p:spPr>
            <a:xfrm>
              <a:off x="964688" y="1856588"/>
              <a:ext cx="2185951"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51D6B2-4EEC-D54D-B8E7-47AE50ED4883}"/>
                </a:ext>
              </a:extLst>
            </p:cNvPr>
            <p:cNvSpPr/>
            <p:nvPr/>
          </p:nvSpPr>
          <p:spPr>
            <a:xfrm>
              <a:off x="2856781" y="2250325"/>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hteck 26">
              <a:extLst>
                <a:ext uri="{FF2B5EF4-FFF2-40B4-BE49-F238E27FC236}">
                  <a16:creationId xmlns:a16="http://schemas.microsoft.com/office/drawing/2014/main" id="{A4759AAC-5D53-094B-BAAB-C2B7E2484606}"/>
                </a:ext>
              </a:extLst>
            </p:cNvPr>
            <p:cNvSpPr/>
            <p:nvPr/>
          </p:nvSpPr>
          <p:spPr>
            <a:xfrm>
              <a:off x="3230027" y="4112712"/>
              <a:ext cx="2185951"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4E6CF05-7B8D-3A4A-A951-B75AFFDF3E1C}"/>
                </a:ext>
              </a:extLst>
            </p:cNvPr>
            <p:cNvSpPr/>
            <p:nvPr/>
          </p:nvSpPr>
          <p:spPr>
            <a:xfrm>
              <a:off x="5080925" y="3926474"/>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0B2267D-C65A-DD49-8689-2B635CC6418E}"/>
                </a:ext>
              </a:extLst>
            </p:cNvPr>
            <p:cNvSpPr/>
            <p:nvPr/>
          </p:nvSpPr>
          <p:spPr>
            <a:xfrm>
              <a:off x="930689" y="2080314"/>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99CDC32-CC9B-8B4E-AC2F-7C7D313468FF}"/>
                </a:ext>
              </a:extLst>
            </p:cNvPr>
            <p:cNvSpPr/>
            <p:nvPr/>
          </p:nvSpPr>
          <p:spPr>
            <a:xfrm>
              <a:off x="3159841" y="3778980"/>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5BFE1F4-9157-8E48-B001-FD164706F5CE}"/>
                </a:ext>
              </a:extLst>
            </p:cNvPr>
            <p:cNvSpPr>
              <a:spLocks noChangeAspect="1"/>
            </p:cNvSpPr>
            <p:nvPr/>
          </p:nvSpPr>
          <p:spPr>
            <a:xfrm>
              <a:off x="158168" y="2437774"/>
              <a:ext cx="1704554" cy="16058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Roboto Light" panose="02000000000000000000" pitchFamily="2" charset="0"/>
                  <a:ea typeface="Roboto Light" panose="02000000000000000000" pitchFamily="2" charset="0"/>
                  <a:cs typeface="Roboto Light" panose="02000000000000000000" pitchFamily="2" charset="0"/>
                </a:rPr>
                <a:t>Datenstrategie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Oval 4">
              <a:extLst>
                <a:ext uri="{FF2B5EF4-FFF2-40B4-BE49-F238E27FC236}">
                  <a16:creationId xmlns:a16="http://schemas.microsoft.com/office/drawing/2014/main" id="{48093EED-3FD8-5F44-9177-3BFB9DC63B93}"/>
                </a:ext>
              </a:extLst>
            </p:cNvPr>
            <p:cNvSpPr>
              <a:spLocks noChangeAspect="1"/>
            </p:cNvSpPr>
            <p:nvPr/>
          </p:nvSpPr>
          <p:spPr>
            <a:xfrm>
              <a:off x="2348279" y="2437774"/>
              <a:ext cx="1704554" cy="16058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Roboto Light" panose="02000000000000000000" pitchFamily="2" charset="0"/>
                  <a:ea typeface="Roboto Light" panose="02000000000000000000" pitchFamily="2" charset="0"/>
                  <a:cs typeface="Roboto Light" panose="02000000000000000000" pitchFamily="2" charset="0"/>
                </a:rPr>
                <a:t>Datenerhebung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Oval 5">
              <a:extLst>
                <a:ext uri="{FF2B5EF4-FFF2-40B4-BE49-F238E27FC236}">
                  <a16:creationId xmlns:a16="http://schemas.microsoft.com/office/drawing/2014/main" id="{A2422940-D1AA-C747-905B-E095CBF1191D}"/>
                </a:ext>
              </a:extLst>
            </p:cNvPr>
            <p:cNvSpPr>
              <a:spLocks noChangeAspect="1"/>
            </p:cNvSpPr>
            <p:nvPr/>
          </p:nvSpPr>
          <p:spPr>
            <a:xfrm>
              <a:off x="4538390" y="2437774"/>
              <a:ext cx="1704554" cy="160580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latin typeface="Roboto Light" panose="02000000000000000000" pitchFamily="2" charset="0"/>
                  <a:ea typeface="Roboto Light" panose="02000000000000000000" pitchFamily="2" charset="0"/>
                  <a:cs typeface="Roboto Light" panose="02000000000000000000" pitchFamily="2" charset="0"/>
                </a:rPr>
                <a:t>Datenspeicherung</a:t>
              </a:r>
              <a:endParaRPr lang="en-US" sz="1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Oval 6">
              <a:extLst>
                <a:ext uri="{FF2B5EF4-FFF2-40B4-BE49-F238E27FC236}">
                  <a16:creationId xmlns:a16="http://schemas.microsoft.com/office/drawing/2014/main" id="{52E2DF3B-C66A-0B4D-AD83-8BA3481E42A7}"/>
                </a:ext>
              </a:extLst>
            </p:cNvPr>
            <p:cNvSpPr>
              <a:spLocks noChangeAspect="1"/>
            </p:cNvSpPr>
            <p:nvPr/>
          </p:nvSpPr>
          <p:spPr>
            <a:xfrm>
              <a:off x="6728500" y="2424324"/>
              <a:ext cx="1704554" cy="160580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Roboto Light" panose="02000000000000000000" pitchFamily="2" charset="0"/>
                  <a:ea typeface="Roboto Light" panose="02000000000000000000" pitchFamily="2" charset="0"/>
                  <a:cs typeface="Roboto Light" panose="02000000000000000000" pitchFamily="2" charset="0"/>
                </a:rPr>
                <a:t>Datenauswertung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grpSp>
      <p:cxnSp>
        <p:nvCxnSpPr>
          <p:cNvPr id="9" name="Straight Arrow Connector 8">
            <a:extLst>
              <a:ext uri="{FF2B5EF4-FFF2-40B4-BE49-F238E27FC236}">
                <a16:creationId xmlns:a16="http://schemas.microsoft.com/office/drawing/2014/main" id="{0BE2F28F-0F88-E540-A602-F4A11CA1E750}"/>
              </a:ext>
            </a:extLst>
          </p:cNvPr>
          <p:cNvCxnSpPr>
            <a:stCxn id="4" idx="6"/>
            <a:endCxn id="5" idx="2"/>
          </p:cNvCxnSpPr>
          <p:nvPr/>
        </p:nvCxnSpPr>
        <p:spPr>
          <a:xfrm>
            <a:off x="1843369" y="3229116"/>
            <a:ext cx="4855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E083127-0746-9341-A5C6-D0CA01C3AB3D}"/>
              </a:ext>
            </a:extLst>
          </p:cNvPr>
          <p:cNvCxnSpPr>
            <a:cxnSpLocks/>
            <a:stCxn id="5" idx="6"/>
            <a:endCxn id="6" idx="2"/>
          </p:cNvCxnSpPr>
          <p:nvPr/>
        </p:nvCxnSpPr>
        <p:spPr>
          <a:xfrm>
            <a:off x="4033480" y="3229116"/>
            <a:ext cx="4855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9CBFD54-67A8-444D-924A-BA94399BA227}"/>
              </a:ext>
            </a:extLst>
          </p:cNvPr>
          <p:cNvCxnSpPr>
            <a:cxnSpLocks/>
            <a:endCxn id="7" idx="2"/>
          </p:cNvCxnSpPr>
          <p:nvPr/>
        </p:nvCxnSpPr>
        <p:spPr>
          <a:xfrm>
            <a:off x="6223591" y="3215666"/>
            <a:ext cx="4855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B72E6A-7C1E-2E4D-9C3A-A1EBE6FF39FA}"/>
              </a:ext>
            </a:extLst>
          </p:cNvPr>
          <p:cNvSpPr txBox="1"/>
          <p:nvPr/>
        </p:nvSpPr>
        <p:spPr>
          <a:xfrm>
            <a:off x="2233845" y="1845026"/>
            <a:ext cx="4139607" cy="2581579"/>
          </a:xfrm>
          <a:prstGeom prst="rect">
            <a:avLst/>
          </a:prstGeom>
          <a:noFill/>
          <a:ln w="25400">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35615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4300-F1AD-C741-963C-BB61F7B920C7}"/>
              </a:ext>
            </a:extLst>
          </p:cNvPr>
          <p:cNvSpPr>
            <a:spLocks noGrp="1"/>
          </p:cNvSpPr>
          <p:nvPr>
            <p:ph type="title"/>
          </p:nvPr>
        </p:nvSpPr>
        <p:spPr/>
        <p:txBody>
          <a:bodyPr/>
          <a:lstStyle/>
          <a:p>
            <a:r>
              <a:rPr lang="en-GB" dirty="0"/>
              <a:t>Wie </a:t>
            </a:r>
            <a:r>
              <a:rPr lang="en-GB" dirty="0" err="1"/>
              <a:t>könnt</a:t>
            </a:r>
            <a:r>
              <a:rPr lang="en-GB" dirty="0"/>
              <a:t> </a:t>
            </a:r>
            <a:r>
              <a:rPr lang="en-GB" dirty="0" err="1"/>
              <a:t>ihr</a:t>
            </a:r>
            <a:r>
              <a:rPr lang="en-GB" dirty="0"/>
              <a:t> </a:t>
            </a:r>
            <a:r>
              <a:rPr lang="en-GB" dirty="0" err="1"/>
              <a:t>eure</a:t>
            </a:r>
            <a:r>
              <a:rPr lang="en-GB" dirty="0"/>
              <a:t> </a:t>
            </a:r>
            <a:r>
              <a:rPr lang="en-GB" dirty="0" err="1"/>
              <a:t>Datenqualität</a:t>
            </a:r>
            <a:r>
              <a:rPr lang="en-GB" dirty="0"/>
              <a:t> </a:t>
            </a:r>
            <a:r>
              <a:rPr lang="en-GB" dirty="0" err="1"/>
              <a:t>erhöhen</a:t>
            </a:r>
            <a:r>
              <a:rPr lang="en-GB" dirty="0"/>
              <a:t>? </a:t>
            </a:r>
          </a:p>
        </p:txBody>
      </p:sp>
      <p:sp>
        <p:nvSpPr>
          <p:cNvPr id="3" name="Content Placeholder 2">
            <a:extLst>
              <a:ext uri="{FF2B5EF4-FFF2-40B4-BE49-F238E27FC236}">
                <a16:creationId xmlns:a16="http://schemas.microsoft.com/office/drawing/2014/main" id="{C1ED2D79-4FA1-4847-8AE3-0ED017AD3295}"/>
              </a:ext>
            </a:extLst>
          </p:cNvPr>
          <p:cNvSpPr>
            <a:spLocks noGrp="1"/>
          </p:cNvSpPr>
          <p:nvPr>
            <p:ph sz="half" idx="1"/>
          </p:nvPr>
        </p:nvSpPr>
        <p:spPr/>
        <p:txBody>
          <a:bodyPr/>
          <a:lstStyle/>
          <a:p>
            <a:pPr marL="0" indent="0">
              <a:buNone/>
            </a:pPr>
            <a:r>
              <a:rPr lang="en-GB" b="1" dirty="0" err="1">
                <a:latin typeface="Roboto" panose="02000000000000000000" pitchFamily="2" charset="0"/>
                <a:ea typeface="Roboto" panose="02000000000000000000" pitchFamily="2" charset="0"/>
              </a:rPr>
              <a:t>Datenerhebung</a:t>
            </a:r>
            <a:r>
              <a:rPr lang="en-GB" b="1" dirty="0">
                <a:latin typeface="Roboto" panose="02000000000000000000" pitchFamily="2" charset="0"/>
                <a:ea typeface="Roboto" panose="02000000000000000000" pitchFamily="2" charset="0"/>
              </a:rPr>
              <a:t>/-</a:t>
            </a:r>
            <a:r>
              <a:rPr lang="en-GB" b="1" dirty="0" err="1">
                <a:latin typeface="Roboto" panose="02000000000000000000" pitchFamily="2" charset="0"/>
                <a:ea typeface="Roboto" panose="02000000000000000000" pitchFamily="2" charset="0"/>
              </a:rPr>
              <a:t>generierung</a:t>
            </a:r>
            <a:endParaRPr lang="en-GB" b="1" dirty="0">
              <a:latin typeface="Roboto" panose="02000000000000000000" pitchFamily="2" charset="0"/>
              <a:ea typeface="Roboto" panose="02000000000000000000" pitchFamily="2" charset="0"/>
            </a:endParaRPr>
          </a:p>
          <a:p>
            <a:pPr marL="0" indent="0">
              <a:buNone/>
            </a:pPr>
            <a:r>
              <a:rPr lang="en-GB" dirty="0" err="1"/>
              <a:t>Durch</a:t>
            </a:r>
            <a:r>
              <a:rPr lang="en-GB" dirty="0"/>
              <a:t> </a:t>
            </a:r>
            <a:r>
              <a:rPr lang="en-GB" dirty="0" err="1"/>
              <a:t>Maßnahmen</a:t>
            </a:r>
            <a:r>
              <a:rPr lang="en-GB" dirty="0"/>
              <a:t> </a:t>
            </a:r>
            <a:r>
              <a:rPr lang="en-GB" dirty="0" err="1"/>
              <a:t>bei</a:t>
            </a:r>
            <a:r>
              <a:rPr lang="en-GB" dirty="0"/>
              <a:t> der </a:t>
            </a:r>
            <a:r>
              <a:rPr lang="en-GB" dirty="0" err="1"/>
              <a:t>Datenerhebung</a:t>
            </a:r>
            <a:r>
              <a:rPr lang="en-GB" dirty="0"/>
              <a:t>/-</a:t>
            </a:r>
            <a:r>
              <a:rPr lang="en-GB" dirty="0" err="1"/>
              <a:t>generierung</a:t>
            </a:r>
            <a:r>
              <a:rPr lang="en-GB" dirty="0"/>
              <a:t> </a:t>
            </a:r>
            <a:r>
              <a:rPr lang="en-GB" dirty="0" err="1"/>
              <a:t>könnt</a:t>
            </a:r>
            <a:r>
              <a:rPr lang="en-GB" dirty="0"/>
              <a:t> </a:t>
            </a:r>
            <a:r>
              <a:rPr lang="en-GB" dirty="0" err="1"/>
              <a:t>ihr</a:t>
            </a:r>
            <a:r>
              <a:rPr lang="en-GB" dirty="0"/>
              <a:t> die </a:t>
            </a:r>
            <a:r>
              <a:rPr lang="en-GB" dirty="0" err="1"/>
              <a:t>Korrektheit</a:t>
            </a:r>
            <a:r>
              <a:rPr lang="en-GB" dirty="0"/>
              <a:t>, </a:t>
            </a:r>
            <a:r>
              <a:rPr lang="en-GB" dirty="0" err="1"/>
              <a:t>Konsistenz</a:t>
            </a:r>
            <a:r>
              <a:rPr lang="en-GB" dirty="0"/>
              <a:t>, </a:t>
            </a:r>
            <a:r>
              <a:rPr lang="en-GB" dirty="0" err="1"/>
              <a:t>Zuverlässigkeit</a:t>
            </a:r>
            <a:r>
              <a:rPr lang="en-GB" dirty="0"/>
              <a:t> und </a:t>
            </a:r>
            <a:r>
              <a:rPr lang="en-GB" dirty="0" err="1"/>
              <a:t>Einheitlichkeit</a:t>
            </a:r>
            <a:r>
              <a:rPr lang="en-GB" dirty="0"/>
              <a:t> </a:t>
            </a:r>
            <a:r>
              <a:rPr lang="en-GB" dirty="0" err="1"/>
              <a:t>eurer</a:t>
            </a:r>
            <a:r>
              <a:rPr lang="en-GB" dirty="0"/>
              <a:t> </a:t>
            </a:r>
            <a:r>
              <a:rPr lang="en-GB" dirty="0" err="1"/>
              <a:t>Daten</a:t>
            </a:r>
            <a:r>
              <a:rPr lang="en-GB" dirty="0"/>
              <a:t> </a:t>
            </a:r>
            <a:r>
              <a:rPr lang="en-GB" dirty="0" err="1"/>
              <a:t>erhöhen</a:t>
            </a:r>
            <a:r>
              <a:rPr lang="en-GB" dirty="0"/>
              <a:t>.</a:t>
            </a:r>
          </a:p>
        </p:txBody>
      </p:sp>
      <p:sp>
        <p:nvSpPr>
          <p:cNvPr id="4" name="Content Placeholder 3">
            <a:extLst>
              <a:ext uri="{FF2B5EF4-FFF2-40B4-BE49-F238E27FC236}">
                <a16:creationId xmlns:a16="http://schemas.microsoft.com/office/drawing/2014/main" id="{5CBE04DA-1586-564D-9BE5-A44BCD153C2A}"/>
              </a:ext>
            </a:extLst>
          </p:cNvPr>
          <p:cNvSpPr>
            <a:spLocks noGrp="1"/>
          </p:cNvSpPr>
          <p:nvPr>
            <p:ph sz="half" idx="2"/>
          </p:nvPr>
        </p:nvSpPr>
        <p:spPr/>
        <p:txBody>
          <a:bodyPr/>
          <a:lstStyle/>
          <a:p>
            <a:pPr marL="0" indent="0">
              <a:buNone/>
            </a:pPr>
            <a:r>
              <a:rPr lang="en-GB" b="1" dirty="0" err="1">
                <a:latin typeface="Roboto" panose="02000000000000000000" pitchFamily="2" charset="0"/>
                <a:ea typeface="Roboto" panose="02000000000000000000" pitchFamily="2" charset="0"/>
              </a:rPr>
              <a:t>Datenstrukturierung</a:t>
            </a:r>
            <a:endParaRPr lang="en-GB" b="1" dirty="0">
              <a:latin typeface="Roboto" panose="02000000000000000000" pitchFamily="2" charset="0"/>
              <a:ea typeface="Roboto" panose="02000000000000000000" pitchFamily="2" charset="0"/>
            </a:endParaRPr>
          </a:p>
          <a:p>
            <a:pPr marL="0" indent="0">
              <a:buNone/>
            </a:pPr>
            <a:r>
              <a:rPr lang="en-GB" dirty="0"/>
              <a:t>Wie und in </a:t>
            </a:r>
            <a:r>
              <a:rPr lang="en-GB" dirty="0" err="1"/>
              <a:t>welcher</a:t>
            </a:r>
            <a:r>
              <a:rPr lang="en-GB" dirty="0"/>
              <a:t> </a:t>
            </a:r>
            <a:r>
              <a:rPr lang="en-GB" dirty="0" err="1"/>
              <a:t>Struktur</a:t>
            </a:r>
            <a:r>
              <a:rPr lang="en-GB" dirty="0"/>
              <a:t> </a:t>
            </a:r>
            <a:r>
              <a:rPr lang="en-GB" dirty="0" err="1"/>
              <a:t>ihr</a:t>
            </a:r>
            <a:r>
              <a:rPr lang="en-GB" dirty="0"/>
              <a:t> </a:t>
            </a:r>
            <a:r>
              <a:rPr lang="en-GB" dirty="0" err="1"/>
              <a:t>eure</a:t>
            </a:r>
            <a:r>
              <a:rPr lang="en-GB" dirty="0"/>
              <a:t> </a:t>
            </a:r>
            <a:r>
              <a:rPr lang="en-GB" dirty="0" err="1"/>
              <a:t>Daten</a:t>
            </a:r>
            <a:r>
              <a:rPr lang="en-GB" dirty="0"/>
              <a:t> </a:t>
            </a:r>
            <a:r>
              <a:rPr lang="en-GB" dirty="0" err="1"/>
              <a:t>abspeichert</a:t>
            </a:r>
            <a:r>
              <a:rPr lang="en-GB" dirty="0"/>
              <a:t> / </a:t>
            </a:r>
            <a:r>
              <a:rPr lang="en-GB" dirty="0" err="1"/>
              <a:t>ablegt</a:t>
            </a:r>
            <a:r>
              <a:rPr lang="en-GB" dirty="0"/>
              <a:t>, </a:t>
            </a:r>
            <a:r>
              <a:rPr lang="en-GB" dirty="0" err="1"/>
              <a:t>beeinflusst</a:t>
            </a:r>
            <a:r>
              <a:rPr lang="en-GB" dirty="0"/>
              <a:t>, </a:t>
            </a:r>
            <a:r>
              <a:rPr lang="en-GB" dirty="0" err="1"/>
              <a:t>wofür</a:t>
            </a:r>
            <a:r>
              <a:rPr lang="en-GB" dirty="0"/>
              <a:t> </a:t>
            </a:r>
            <a:r>
              <a:rPr lang="en-GB" dirty="0" err="1"/>
              <a:t>ihr</a:t>
            </a:r>
            <a:r>
              <a:rPr lang="en-GB" dirty="0"/>
              <a:t> </a:t>
            </a:r>
            <a:r>
              <a:rPr lang="en-GB" dirty="0" err="1"/>
              <a:t>sie</a:t>
            </a:r>
            <a:r>
              <a:rPr lang="en-GB" dirty="0"/>
              <a:t> </a:t>
            </a:r>
            <a:r>
              <a:rPr lang="en-GB" dirty="0" err="1"/>
              <a:t>später</a:t>
            </a:r>
            <a:r>
              <a:rPr lang="en-GB" dirty="0"/>
              <a:t> </a:t>
            </a:r>
            <a:r>
              <a:rPr lang="en-GB" i="1" dirty="0" err="1"/>
              <a:t>ohne</a:t>
            </a:r>
            <a:r>
              <a:rPr lang="en-GB" i="1" dirty="0"/>
              <a:t> </a:t>
            </a:r>
            <a:r>
              <a:rPr lang="en-GB" i="1" dirty="0" err="1"/>
              <a:t>großen</a:t>
            </a:r>
            <a:r>
              <a:rPr lang="en-GB" i="1" dirty="0"/>
              <a:t> </a:t>
            </a:r>
            <a:r>
              <a:rPr lang="en-GB" i="1" dirty="0" err="1"/>
              <a:t>Aufwand</a:t>
            </a:r>
            <a:r>
              <a:rPr lang="en-GB" i="1" dirty="0"/>
              <a:t> </a:t>
            </a:r>
            <a:r>
              <a:rPr lang="en-GB" i="1" dirty="0" err="1"/>
              <a:t>nutzen</a:t>
            </a:r>
            <a:r>
              <a:rPr lang="en-GB" dirty="0"/>
              <a:t> </a:t>
            </a:r>
            <a:r>
              <a:rPr lang="en-GB" dirty="0" err="1"/>
              <a:t>könnt</a:t>
            </a:r>
            <a:endParaRPr lang="en-GB" dirty="0"/>
          </a:p>
        </p:txBody>
      </p:sp>
      <p:sp>
        <p:nvSpPr>
          <p:cNvPr id="5" name="Rounded Rectangular Callout 13">
            <a:extLst>
              <a:ext uri="{FF2B5EF4-FFF2-40B4-BE49-F238E27FC236}">
                <a16:creationId xmlns:a16="http://schemas.microsoft.com/office/drawing/2014/main" id="{00A44373-09CF-A348-AA2B-956707EF98FA}"/>
              </a:ext>
            </a:extLst>
          </p:cNvPr>
          <p:cNvSpPr/>
          <p:nvPr/>
        </p:nvSpPr>
        <p:spPr>
          <a:xfrm>
            <a:off x="7264925" y="3038114"/>
            <a:ext cx="1443646" cy="927855"/>
          </a:xfrm>
          <a:prstGeom prst="wedgeRoundRectCallout">
            <a:avLst>
              <a:gd name="adj1" fmla="val 11308"/>
              <a:gd name="adj2" fmla="val 83845"/>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rgbClr val="3D3D3B"/>
                </a:solidFill>
                <a:latin typeface="Roboto Light" panose="02000000000000000000" pitchFamily="2" charset="0"/>
                <a:ea typeface="Roboto Light" panose="02000000000000000000" pitchFamily="2" charset="0"/>
              </a:rPr>
              <a:t>“fit for use”: </a:t>
            </a:r>
            <a:r>
              <a:rPr lang="en-GB" sz="900" dirty="0" err="1">
                <a:solidFill>
                  <a:srgbClr val="3D3D3B"/>
                </a:solidFill>
                <a:latin typeface="Roboto Light" panose="02000000000000000000" pitchFamily="2" charset="0"/>
                <a:ea typeface="Roboto Light" panose="02000000000000000000" pitchFamily="2" charset="0"/>
              </a:rPr>
              <a:t>Daten</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haben</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eine</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hohe</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Qualität</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wenn</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sie</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für</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euch</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funktionieren</a:t>
            </a:r>
            <a:r>
              <a:rPr lang="en-GB" sz="900" dirty="0">
                <a:solidFill>
                  <a:srgbClr val="3D3D3B"/>
                </a:solidFill>
                <a:latin typeface="Roboto Light" panose="02000000000000000000" pitchFamily="2" charset="0"/>
                <a:ea typeface="Roboto Light" panose="02000000000000000000" pitchFamily="2" charset="0"/>
              </a:rPr>
              <a:t>”</a:t>
            </a:r>
          </a:p>
        </p:txBody>
      </p:sp>
      <p:pic>
        <p:nvPicPr>
          <p:cNvPr id="6" name="Grafik 22" descr="Roboter">
            <a:extLst>
              <a:ext uri="{FF2B5EF4-FFF2-40B4-BE49-F238E27FC236}">
                <a16:creationId xmlns:a16="http://schemas.microsoft.com/office/drawing/2014/main" id="{C8FE3750-6BE0-A04D-AC37-1DEBB6F904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5833" y="4074321"/>
            <a:ext cx="914400" cy="914400"/>
          </a:xfrm>
          <a:prstGeom prst="rect">
            <a:avLst/>
          </a:prstGeom>
        </p:spPr>
      </p:pic>
    </p:spTree>
    <p:extLst>
      <p:ext uri="{BB962C8B-B14F-4D97-AF65-F5344CB8AC3E}">
        <p14:creationId xmlns:p14="http://schemas.microsoft.com/office/powerpoint/2010/main" val="866453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BA69-0FD2-9943-83B2-AA666CABD6F2}"/>
              </a:ext>
            </a:extLst>
          </p:cNvPr>
          <p:cNvSpPr>
            <a:spLocks noGrp="1"/>
          </p:cNvSpPr>
          <p:nvPr>
            <p:ph type="title"/>
          </p:nvPr>
        </p:nvSpPr>
        <p:spPr/>
        <p:txBody>
          <a:bodyPr/>
          <a:lstStyle/>
          <a:p>
            <a:r>
              <a:rPr lang="en-GB" dirty="0"/>
              <a:t>User Entry Control - </a:t>
            </a:r>
            <a:r>
              <a:rPr lang="en-GB" dirty="0" err="1"/>
              <a:t>Umfragen</a:t>
            </a:r>
            <a:endParaRPr lang="en-GB" dirty="0"/>
          </a:p>
        </p:txBody>
      </p:sp>
      <p:pic>
        <p:nvPicPr>
          <p:cNvPr id="7" name="Content Placeholder 6" descr="Graphical user interface, text, application&#10;&#10;Description automatically generated">
            <a:extLst>
              <a:ext uri="{FF2B5EF4-FFF2-40B4-BE49-F238E27FC236}">
                <a16:creationId xmlns:a16="http://schemas.microsoft.com/office/drawing/2014/main" id="{78207DEF-8912-2F46-A81E-435BD2B8010B}"/>
              </a:ext>
            </a:extLst>
          </p:cNvPr>
          <p:cNvPicPr>
            <a:picLocks noGrp="1" noChangeAspect="1"/>
          </p:cNvPicPr>
          <p:nvPr>
            <p:ph sz="half" idx="1"/>
          </p:nvPr>
        </p:nvPicPr>
        <p:blipFill>
          <a:blip r:embed="rId3"/>
          <a:stretch>
            <a:fillRect/>
          </a:stretch>
        </p:blipFill>
        <p:spPr>
          <a:xfrm>
            <a:off x="273050" y="2065565"/>
            <a:ext cx="4241800" cy="1766432"/>
          </a:xfrm>
        </p:spPr>
      </p:pic>
      <p:sp>
        <p:nvSpPr>
          <p:cNvPr id="8" name="Content Placeholder 7">
            <a:extLst>
              <a:ext uri="{FF2B5EF4-FFF2-40B4-BE49-F238E27FC236}">
                <a16:creationId xmlns:a16="http://schemas.microsoft.com/office/drawing/2014/main" id="{ABF77243-FC7E-7849-BD1B-A3A63D73C334}"/>
              </a:ext>
            </a:extLst>
          </p:cNvPr>
          <p:cNvSpPr>
            <a:spLocks noGrp="1"/>
          </p:cNvSpPr>
          <p:nvPr>
            <p:ph sz="half" idx="2"/>
          </p:nvPr>
        </p:nvSpPr>
        <p:spPr/>
        <p:txBody>
          <a:bodyPr/>
          <a:lstStyle/>
          <a:p>
            <a:r>
              <a:rPr lang="en-GB" dirty="0" err="1"/>
              <a:t>Wenn</a:t>
            </a:r>
            <a:r>
              <a:rPr lang="en-GB" dirty="0"/>
              <a:t> </a:t>
            </a:r>
            <a:r>
              <a:rPr lang="en-GB" dirty="0" err="1"/>
              <a:t>möglich</a:t>
            </a:r>
            <a:r>
              <a:rPr lang="en-GB" dirty="0"/>
              <a:t>, </a:t>
            </a:r>
            <a:r>
              <a:rPr lang="en-GB" dirty="0" err="1"/>
              <a:t>formuliert</a:t>
            </a:r>
            <a:r>
              <a:rPr lang="en-GB" dirty="0"/>
              <a:t> </a:t>
            </a:r>
            <a:r>
              <a:rPr lang="en-GB" dirty="0" err="1"/>
              <a:t>Fragen</a:t>
            </a:r>
            <a:r>
              <a:rPr lang="en-GB" dirty="0"/>
              <a:t> </a:t>
            </a:r>
            <a:r>
              <a:rPr lang="en-GB" dirty="0" err="1"/>
              <a:t>geschlossen</a:t>
            </a:r>
            <a:r>
              <a:rPr lang="en-GB" dirty="0"/>
              <a:t> (90% / 10% </a:t>
            </a:r>
            <a:r>
              <a:rPr lang="en-GB" dirty="0" err="1"/>
              <a:t>Daumenregel</a:t>
            </a:r>
            <a:r>
              <a:rPr lang="en-GB" dirty="0"/>
              <a:t>)</a:t>
            </a:r>
          </a:p>
          <a:p>
            <a:r>
              <a:rPr lang="en-GB" dirty="0" err="1"/>
              <a:t>Benutzt</a:t>
            </a:r>
            <a:r>
              <a:rPr lang="en-GB" dirty="0"/>
              <a:t> </a:t>
            </a:r>
            <a:r>
              <a:rPr lang="en-GB" dirty="0" err="1"/>
              <a:t>einheitliche</a:t>
            </a:r>
            <a:r>
              <a:rPr lang="en-GB" dirty="0"/>
              <a:t> </a:t>
            </a:r>
            <a:r>
              <a:rPr lang="en-GB" dirty="0" err="1"/>
              <a:t>Skalen</a:t>
            </a:r>
            <a:endParaRPr lang="en-GB" dirty="0"/>
          </a:p>
        </p:txBody>
      </p:sp>
      <p:sp>
        <p:nvSpPr>
          <p:cNvPr id="9" name="TextBox 8">
            <a:extLst>
              <a:ext uri="{FF2B5EF4-FFF2-40B4-BE49-F238E27FC236}">
                <a16:creationId xmlns:a16="http://schemas.microsoft.com/office/drawing/2014/main" id="{BF83C085-3D9E-654F-A3EB-F30FFA5B0D5A}"/>
              </a:ext>
            </a:extLst>
          </p:cNvPr>
          <p:cNvSpPr txBox="1"/>
          <p:nvPr/>
        </p:nvSpPr>
        <p:spPr>
          <a:xfrm>
            <a:off x="3125409" y="4756264"/>
            <a:ext cx="3425373" cy="248209"/>
          </a:xfrm>
          <a:prstGeom prst="rect">
            <a:avLst/>
          </a:prstGeom>
          <a:noFill/>
        </p:spPr>
        <p:txBody>
          <a:bodyPr wrap="square" rtlCol="0">
            <a:spAutoFit/>
          </a:bodyPr>
          <a:lstStyle/>
          <a:p>
            <a:r>
              <a:rPr lang="en-GB" dirty="0">
                <a:latin typeface="Roboto Light" panose="02000000000000000000" pitchFamily="2" charset="0"/>
                <a:ea typeface="Roboto Light" panose="02000000000000000000" pitchFamily="2" charset="0"/>
              </a:rPr>
              <a:t>Link </a:t>
            </a:r>
            <a:r>
              <a:rPr lang="en-GB" dirty="0" err="1">
                <a:latin typeface="Roboto Light" panose="02000000000000000000" pitchFamily="2" charset="0"/>
                <a:ea typeface="Roboto Light" panose="02000000000000000000" pitchFamily="2" charset="0"/>
              </a:rPr>
              <a:t>zur</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Umfrage</a:t>
            </a:r>
            <a:r>
              <a:rPr lang="en-GB" dirty="0">
                <a:latin typeface="Roboto Light" panose="02000000000000000000" pitchFamily="2" charset="0"/>
                <a:ea typeface="Roboto Light" panose="02000000000000000000" pitchFamily="2" charset="0"/>
              </a:rPr>
              <a:t>: https://</a:t>
            </a:r>
            <a:r>
              <a:rPr lang="en-GB" dirty="0" err="1">
                <a:latin typeface="Roboto Light" panose="02000000000000000000" pitchFamily="2" charset="0"/>
                <a:ea typeface="Roboto Light" panose="02000000000000000000" pitchFamily="2" charset="0"/>
              </a:rPr>
              <a:t>ee.correlaid.org</a:t>
            </a:r>
            <a:r>
              <a:rPr lang="en-GB" dirty="0">
                <a:latin typeface="Roboto Light" panose="02000000000000000000" pitchFamily="2" charset="0"/>
                <a:ea typeface="Roboto Light" panose="02000000000000000000" pitchFamily="2" charset="0"/>
              </a:rPr>
              <a:t>/x/</a:t>
            </a:r>
            <a:r>
              <a:rPr lang="en-GB" dirty="0" err="1">
                <a:latin typeface="Roboto Light" panose="02000000000000000000" pitchFamily="2" charset="0"/>
                <a:ea typeface="Roboto Light" panose="02000000000000000000" pitchFamily="2" charset="0"/>
              </a:rPr>
              <a:t>MxHPcjaJ</a:t>
            </a:r>
            <a:endParaRPr lang="en-GB" dirty="0">
              <a:latin typeface="Roboto Light" panose="02000000000000000000" pitchFamily="2" charset="0"/>
              <a:ea typeface="Roboto Light" panose="02000000000000000000" pitchFamily="2" charset="0"/>
            </a:endParaRPr>
          </a:p>
        </p:txBody>
      </p:sp>
      <p:sp>
        <p:nvSpPr>
          <p:cNvPr id="10" name="Abgerundetes Rechteck 63">
            <a:extLst>
              <a:ext uri="{FF2B5EF4-FFF2-40B4-BE49-F238E27FC236}">
                <a16:creationId xmlns:a16="http://schemas.microsoft.com/office/drawing/2014/main" id="{4B09EB6F-B6CE-7542-B9A2-88DF58014BE9}"/>
              </a:ext>
            </a:extLst>
          </p:cNvPr>
          <p:cNvSpPr/>
          <p:nvPr/>
        </p:nvSpPr>
        <p:spPr>
          <a:xfrm>
            <a:off x="273050" y="4077714"/>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Konsistenz</a:t>
            </a:r>
          </a:p>
        </p:txBody>
      </p:sp>
      <p:sp>
        <p:nvSpPr>
          <p:cNvPr id="11" name="Abgerundetes Rechteck 65">
            <a:extLst>
              <a:ext uri="{FF2B5EF4-FFF2-40B4-BE49-F238E27FC236}">
                <a16:creationId xmlns:a16="http://schemas.microsoft.com/office/drawing/2014/main" id="{DE227692-E0AA-E142-83B7-D42D8D24AFE1}"/>
              </a:ext>
            </a:extLst>
          </p:cNvPr>
          <p:cNvSpPr/>
          <p:nvPr/>
        </p:nvSpPr>
        <p:spPr>
          <a:xfrm>
            <a:off x="3772087" y="4077714"/>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Zuverlässigkeit</a:t>
            </a:r>
          </a:p>
        </p:txBody>
      </p:sp>
      <p:sp>
        <p:nvSpPr>
          <p:cNvPr id="12" name="Abgerundetes Rechteck 61">
            <a:extLst>
              <a:ext uri="{FF2B5EF4-FFF2-40B4-BE49-F238E27FC236}">
                <a16:creationId xmlns:a16="http://schemas.microsoft.com/office/drawing/2014/main" id="{0CD956F7-AB86-0549-B069-54AE5229C008}"/>
              </a:ext>
            </a:extLst>
          </p:cNvPr>
          <p:cNvSpPr/>
          <p:nvPr/>
        </p:nvSpPr>
        <p:spPr>
          <a:xfrm>
            <a:off x="2008282" y="4077714"/>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Roboto Light" pitchFamily="2" charset="0"/>
                <a:ea typeface="Roboto Light" pitchFamily="2" charset="0"/>
              </a:rPr>
              <a:t>Einheitlichkeit</a:t>
            </a:r>
          </a:p>
        </p:txBody>
      </p:sp>
    </p:spTree>
    <p:extLst>
      <p:ext uri="{BB962C8B-B14F-4D97-AF65-F5344CB8AC3E}">
        <p14:creationId xmlns:p14="http://schemas.microsoft.com/office/powerpoint/2010/main" val="3213785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BA69-0FD2-9943-83B2-AA666CABD6F2}"/>
              </a:ext>
            </a:extLst>
          </p:cNvPr>
          <p:cNvSpPr>
            <a:spLocks noGrp="1"/>
          </p:cNvSpPr>
          <p:nvPr>
            <p:ph type="title"/>
          </p:nvPr>
        </p:nvSpPr>
        <p:spPr/>
        <p:txBody>
          <a:bodyPr/>
          <a:lstStyle/>
          <a:p>
            <a:r>
              <a:rPr lang="en-GB" dirty="0"/>
              <a:t>User Entry Control - </a:t>
            </a:r>
            <a:r>
              <a:rPr lang="en-GB" dirty="0" err="1"/>
              <a:t>Umfragen</a:t>
            </a:r>
            <a:endParaRPr lang="en-GB" dirty="0"/>
          </a:p>
        </p:txBody>
      </p:sp>
      <p:sp>
        <p:nvSpPr>
          <p:cNvPr id="8" name="Content Placeholder 7">
            <a:extLst>
              <a:ext uri="{FF2B5EF4-FFF2-40B4-BE49-F238E27FC236}">
                <a16:creationId xmlns:a16="http://schemas.microsoft.com/office/drawing/2014/main" id="{ABF77243-FC7E-7849-BD1B-A3A63D73C334}"/>
              </a:ext>
            </a:extLst>
          </p:cNvPr>
          <p:cNvSpPr>
            <a:spLocks noGrp="1"/>
          </p:cNvSpPr>
          <p:nvPr>
            <p:ph sz="half" idx="2"/>
          </p:nvPr>
        </p:nvSpPr>
        <p:spPr/>
        <p:txBody>
          <a:bodyPr/>
          <a:lstStyle/>
          <a:p>
            <a:r>
              <a:rPr lang="en-GB" dirty="0"/>
              <a:t>Je </a:t>
            </a:r>
            <a:r>
              <a:rPr lang="en-GB" dirty="0" err="1"/>
              <a:t>nach</a:t>
            </a:r>
            <a:r>
              <a:rPr lang="en-GB" dirty="0"/>
              <a:t> Tool </a:t>
            </a:r>
            <a:r>
              <a:rPr lang="en-GB" dirty="0" err="1"/>
              <a:t>gibt</a:t>
            </a:r>
            <a:r>
              <a:rPr lang="en-GB" dirty="0"/>
              <a:t> es </a:t>
            </a:r>
            <a:r>
              <a:rPr lang="en-GB" dirty="0" err="1"/>
              <a:t>viele</a:t>
            </a:r>
            <a:r>
              <a:rPr lang="en-GB" dirty="0"/>
              <a:t> </a:t>
            </a:r>
            <a:r>
              <a:rPr lang="en-GB" dirty="0" err="1"/>
              <a:t>Möglichkeiten</a:t>
            </a:r>
            <a:r>
              <a:rPr lang="en-GB" dirty="0"/>
              <a:t> </a:t>
            </a:r>
            <a:r>
              <a:rPr lang="en-GB" dirty="0" err="1"/>
              <a:t>zur</a:t>
            </a:r>
            <a:r>
              <a:rPr lang="en-GB" dirty="0"/>
              <a:t> User Entry Control</a:t>
            </a:r>
          </a:p>
        </p:txBody>
      </p:sp>
      <p:sp>
        <p:nvSpPr>
          <p:cNvPr id="9" name="TextBox 8">
            <a:extLst>
              <a:ext uri="{FF2B5EF4-FFF2-40B4-BE49-F238E27FC236}">
                <a16:creationId xmlns:a16="http://schemas.microsoft.com/office/drawing/2014/main" id="{BF83C085-3D9E-654F-A3EB-F30FFA5B0D5A}"/>
              </a:ext>
            </a:extLst>
          </p:cNvPr>
          <p:cNvSpPr txBox="1"/>
          <p:nvPr/>
        </p:nvSpPr>
        <p:spPr>
          <a:xfrm>
            <a:off x="3125409" y="4756264"/>
            <a:ext cx="3425373" cy="248209"/>
          </a:xfrm>
          <a:prstGeom prst="rect">
            <a:avLst/>
          </a:prstGeom>
          <a:noFill/>
        </p:spPr>
        <p:txBody>
          <a:bodyPr wrap="square" rtlCol="0">
            <a:spAutoFit/>
          </a:bodyPr>
          <a:lstStyle/>
          <a:p>
            <a:r>
              <a:rPr lang="en-GB" dirty="0">
                <a:latin typeface="Roboto Light" panose="02000000000000000000" pitchFamily="2" charset="0"/>
                <a:ea typeface="Roboto Light" panose="02000000000000000000" pitchFamily="2" charset="0"/>
              </a:rPr>
              <a:t>Link </a:t>
            </a:r>
            <a:r>
              <a:rPr lang="en-GB" dirty="0" err="1">
                <a:latin typeface="Roboto Light" panose="02000000000000000000" pitchFamily="2" charset="0"/>
                <a:ea typeface="Roboto Light" panose="02000000000000000000" pitchFamily="2" charset="0"/>
              </a:rPr>
              <a:t>zur</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Umfrage</a:t>
            </a:r>
            <a:r>
              <a:rPr lang="en-GB" dirty="0">
                <a:latin typeface="Roboto Light" panose="02000000000000000000" pitchFamily="2" charset="0"/>
                <a:ea typeface="Roboto Light" panose="02000000000000000000" pitchFamily="2" charset="0"/>
              </a:rPr>
              <a:t>: https://</a:t>
            </a:r>
            <a:r>
              <a:rPr lang="en-GB" dirty="0" err="1">
                <a:latin typeface="Roboto Light" panose="02000000000000000000" pitchFamily="2" charset="0"/>
                <a:ea typeface="Roboto Light" panose="02000000000000000000" pitchFamily="2" charset="0"/>
              </a:rPr>
              <a:t>ee.correlaid.org</a:t>
            </a:r>
            <a:r>
              <a:rPr lang="en-GB" dirty="0">
                <a:latin typeface="Roboto Light" panose="02000000000000000000" pitchFamily="2" charset="0"/>
                <a:ea typeface="Roboto Light" panose="02000000000000000000" pitchFamily="2" charset="0"/>
              </a:rPr>
              <a:t>/x/</a:t>
            </a:r>
            <a:r>
              <a:rPr lang="en-GB" dirty="0" err="1">
                <a:latin typeface="Roboto Light" panose="02000000000000000000" pitchFamily="2" charset="0"/>
                <a:ea typeface="Roboto Light" panose="02000000000000000000" pitchFamily="2" charset="0"/>
              </a:rPr>
              <a:t>MxHPcjaJ</a:t>
            </a:r>
            <a:endParaRPr lang="en-GB" dirty="0">
              <a:latin typeface="Roboto Light" panose="02000000000000000000" pitchFamily="2" charset="0"/>
              <a:ea typeface="Roboto Light" panose="02000000000000000000" pitchFamily="2" charset="0"/>
            </a:endParaRPr>
          </a:p>
        </p:txBody>
      </p:sp>
      <p:sp>
        <p:nvSpPr>
          <p:cNvPr id="10" name="Abgerundetes Rechteck 63">
            <a:extLst>
              <a:ext uri="{FF2B5EF4-FFF2-40B4-BE49-F238E27FC236}">
                <a16:creationId xmlns:a16="http://schemas.microsoft.com/office/drawing/2014/main" id="{4B09EB6F-B6CE-7542-B9A2-88DF58014BE9}"/>
              </a:ext>
            </a:extLst>
          </p:cNvPr>
          <p:cNvSpPr/>
          <p:nvPr/>
        </p:nvSpPr>
        <p:spPr>
          <a:xfrm>
            <a:off x="273106" y="4223848"/>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Konsistenz</a:t>
            </a:r>
          </a:p>
        </p:txBody>
      </p:sp>
      <p:sp>
        <p:nvSpPr>
          <p:cNvPr id="11" name="Abgerundetes Rechteck 65">
            <a:extLst>
              <a:ext uri="{FF2B5EF4-FFF2-40B4-BE49-F238E27FC236}">
                <a16:creationId xmlns:a16="http://schemas.microsoft.com/office/drawing/2014/main" id="{DE227692-E0AA-E142-83B7-D42D8D24AFE1}"/>
              </a:ext>
            </a:extLst>
          </p:cNvPr>
          <p:cNvSpPr/>
          <p:nvPr/>
        </p:nvSpPr>
        <p:spPr>
          <a:xfrm>
            <a:off x="1998773" y="4223848"/>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Zuverlässigkeit</a:t>
            </a:r>
          </a:p>
        </p:txBody>
      </p:sp>
      <p:sp>
        <p:nvSpPr>
          <p:cNvPr id="12" name="Abgerundetes Rechteck 61">
            <a:extLst>
              <a:ext uri="{FF2B5EF4-FFF2-40B4-BE49-F238E27FC236}">
                <a16:creationId xmlns:a16="http://schemas.microsoft.com/office/drawing/2014/main" id="{0CD956F7-AB86-0549-B069-54AE5229C008}"/>
              </a:ext>
            </a:extLst>
          </p:cNvPr>
          <p:cNvSpPr/>
          <p:nvPr/>
        </p:nvSpPr>
        <p:spPr>
          <a:xfrm>
            <a:off x="3724440" y="4219705"/>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Roboto Light" pitchFamily="2" charset="0"/>
                <a:ea typeface="Roboto Light" pitchFamily="2" charset="0"/>
              </a:rPr>
              <a:t>Einheitlichkeit</a:t>
            </a:r>
          </a:p>
        </p:txBody>
      </p:sp>
      <p:pic>
        <p:nvPicPr>
          <p:cNvPr id="6" name="Content Placeholder 5">
            <a:extLst>
              <a:ext uri="{FF2B5EF4-FFF2-40B4-BE49-F238E27FC236}">
                <a16:creationId xmlns:a16="http://schemas.microsoft.com/office/drawing/2014/main" id="{4CD8F36B-9408-964F-BE45-2B4D8E7AFF90}"/>
              </a:ext>
            </a:extLst>
          </p:cNvPr>
          <p:cNvPicPr>
            <a:picLocks noGrp="1" noChangeAspect="1"/>
          </p:cNvPicPr>
          <p:nvPr>
            <p:ph sz="half" idx="1"/>
          </p:nvPr>
        </p:nvPicPr>
        <p:blipFill>
          <a:blip r:embed="rId3"/>
          <a:stretch>
            <a:fillRect/>
          </a:stretch>
        </p:blipFill>
        <p:spPr>
          <a:xfrm>
            <a:off x="434620" y="978279"/>
            <a:ext cx="3945657" cy="3167063"/>
          </a:xfrm>
        </p:spPr>
      </p:pic>
    </p:spTree>
    <p:extLst>
      <p:ext uri="{BB962C8B-B14F-4D97-AF65-F5344CB8AC3E}">
        <p14:creationId xmlns:p14="http://schemas.microsoft.com/office/powerpoint/2010/main" val="3028451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BA69-0FD2-9943-83B2-AA666CABD6F2}"/>
              </a:ext>
            </a:extLst>
          </p:cNvPr>
          <p:cNvSpPr>
            <a:spLocks noGrp="1"/>
          </p:cNvSpPr>
          <p:nvPr>
            <p:ph type="title"/>
          </p:nvPr>
        </p:nvSpPr>
        <p:spPr/>
        <p:txBody>
          <a:bodyPr/>
          <a:lstStyle/>
          <a:p>
            <a:r>
              <a:rPr lang="en-GB" dirty="0"/>
              <a:t>User Entry Control - </a:t>
            </a:r>
            <a:r>
              <a:rPr lang="en-GB" dirty="0" err="1"/>
              <a:t>Umfragen</a:t>
            </a:r>
            <a:endParaRPr lang="en-GB" dirty="0"/>
          </a:p>
        </p:txBody>
      </p:sp>
      <p:sp>
        <p:nvSpPr>
          <p:cNvPr id="8" name="Content Placeholder 7">
            <a:extLst>
              <a:ext uri="{FF2B5EF4-FFF2-40B4-BE49-F238E27FC236}">
                <a16:creationId xmlns:a16="http://schemas.microsoft.com/office/drawing/2014/main" id="{ABF77243-FC7E-7849-BD1B-A3A63D73C334}"/>
              </a:ext>
            </a:extLst>
          </p:cNvPr>
          <p:cNvSpPr>
            <a:spLocks noGrp="1"/>
          </p:cNvSpPr>
          <p:nvPr>
            <p:ph sz="half" idx="2"/>
          </p:nvPr>
        </p:nvSpPr>
        <p:spPr/>
        <p:txBody>
          <a:bodyPr/>
          <a:lstStyle/>
          <a:p>
            <a:r>
              <a:rPr lang="en-GB" dirty="0" err="1"/>
              <a:t>Datenvalidierungen</a:t>
            </a:r>
            <a:r>
              <a:rPr lang="en-GB" dirty="0"/>
              <a:t> </a:t>
            </a:r>
            <a:r>
              <a:rPr lang="en-GB" dirty="0" err="1"/>
              <a:t>verhindern</a:t>
            </a:r>
            <a:r>
              <a:rPr lang="en-GB" dirty="0"/>
              <a:t> </a:t>
            </a:r>
            <a:r>
              <a:rPr lang="en-GB" dirty="0" err="1"/>
              <a:t>unrealistische</a:t>
            </a:r>
            <a:r>
              <a:rPr lang="en-GB" dirty="0"/>
              <a:t> / </a:t>
            </a:r>
            <a:r>
              <a:rPr lang="en-GB" dirty="0" err="1"/>
              <a:t>objektiv</a:t>
            </a:r>
            <a:r>
              <a:rPr lang="en-GB" dirty="0"/>
              <a:t> </a:t>
            </a:r>
            <a:r>
              <a:rPr lang="en-GB" dirty="0" err="1"/>
              <a:t>unmögliche</a:t>
            </a:r>
            <a:r>
              <a:rPr lang="en-GB" dirty="0"/>
              <a:t> </a:t>
            </a:r>
            <a:r>
              <a:rPr lang="en-GB" dirty="0" err="1"/>
              <a:t>Eingaben</a:t>
            </a:r>
            <a:endParaRPr lang="en-GB" dirty="0"/>
          </a:p>
        </p:txBody>
      </p:sp>
      <p:sp>
        <p:nvSpPr>
          <p:cNvPr id="9" name="TextBox 8">
            <a:extLst>
              <a:ext uri="{FF2B5EF4-FFF2-40B4-BE49-F238E27FC236}">
                <a16:creationId xmlns:a16="http://schemas.microsoft.com/office/drawing/2014/main" id="{BF83C085-3D9E-654F-A3EB-F30FFA5B0D5A}"/>
              </a:ext>
            </a:extLst>
          </p:cNvPr>
          <p:cNvSpPr txBox="1"/>
          <p:nvPr/>
        </p:nvSpPr>
        <p:spPr>
          <a:xfrm>
            <a:off x="3125409" y="4756264"/>
            <a:ext cx="3425373" cy="248209"/>
          </a:xfrm>
          <a:prstGeom prst="rect">
            <a:avLst/>
          </a:prstGeom>
          <a:noFill/>
        </p:spPr>
        <p:txBody>
          <a:bodyPr wrap="square" rtlCol="0">
            <a:spAutoFit/>
          </a:bodyPr>
          <a:lstStyle/>
          <a:p>
            <a:r>
              <a:rPr lang="en-GB" dirty="0">
                <a:latin typeface="Roboto Light" panose="02000000000000000000" pitchFamily="2" charset="0"/>
                <a:ea typeface="Roboto Light" panose="02000000000000000000" pitchFamily="2" charset="0"/>
              </a:rPr>
              <a:t>Link </a:t>
            </a:r>
            <a:r>
              <a:rPr lang="en-GB" dirty="0" err="1">
                <a:latin typeface="Roboto Light" panose="02000000000000000000" pitchFamily="2" charset="0"/>
                <a:ea typeface="Roboto Light" panose="02000000000000000000" pitchFamily="2" charset="0"/>
              </a:rPr>
              <a:t>zur</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Umfrage</a:t>
            </a:r>
            <a:r>
              <a:rPr lang="en-GB" dirty="0">
                <a:latin typeface="Roboto Light" panose="02000000000000000000" pitchFamily="2" charset="0"/>
                <a:ea typeface="Roboto Light" panose="02000000000000000000" pitchFamily="2" charset="0"/>
              </a:rPr>
              <a:t>: https://</a:t>
            </a:r>
            <a:r>
              <a:rPr lang="en-GB" dirty="0" err="1">
                <a:latin typeface="Roboto Light" panose="02000000000000000000" pitchFamily="2" charset="0"/>
                <a:ea typeface="Roboto Light" panose="02000000000000000000" pitchFamily="2" charset="0"/>
              </a:rPr>
              <a:t>ee.correlaid.org</a:t>
            </a:r>
            <a:r>
              <a:rPr lang="en-GB" dirty="0">
                <a:latin typeface="Roboto Light" panose="02000000000000000000" pitchFamily="2" charset="0"/>
                <a:ea typeface="Roboto Light" panose="02000000000000000000" pitchFamily="2" charset="0"/>
              </a:rPr>
              <a:t>/x/</a:t>
            </a:r>
            <a:r>
              <a:rPr lang="en-GB" dirty="0" err="1">
                <a:latin typeface="Roboto Light" panose="02000000000000000000" pitchFamily="2" charset="0"/>
                <a:ea typeface="Roboto Light" panose="02000000000000000000" pitchFamily="2" charset="0"/>
              </a:rPr>
              <a:t>MxHPcjaJ</a:t>
            </a:r>
            <a:endParaRPr lang="en-GB" dirty="0">
              <a:latin typeface="Roboto Light" panose="02000000000000000000" pitchFamily="2" charset="0"/>
              <a:ea typeface="Roboto Light" panose="02000000000000000000" pitchFamily="2" charset="0"/>
            </a:endParaRPr>
          </a:p>
        </p:txBody>
      </p:sp>
      <p:pic>
        <p:nvPicPr>
          <p:cNvPr id="11" name="Content Placeholder 10" descr="Graphical user interface, text, application, chat or text message&#10;&#10;Description automatically generated">
            <a:extLst>
              <a:ext uri="{FF2B5EF4-FFF2-40B4-BE49-F238E27FC236}">
                <a16:creationId xmlns:a16="http://schemas.microsoft.com/office/drawing/2014/main" id="{9EEA23F6-9D43-D44F-8D26-2BA7DED3E49A}"/>
              </a:ext>
            </a:extLst>
          </p:cNvPr>
          <p:cNvPicPr>
            <a:picLocks noGrp="1" noChangeAspect="1"/>
          </p:cNvPicPr>
          <p:nvPr>
            <p:ph sz="half" idx="1"/>
          </p:nvPr>
        </p:nvPicPr>
        <p:blipFill>
          <a:blip r:embed="rId3"/>
          <a:stretch>
            <a:fillRect/>
          </a:stretch>
        </p:blipFill>
        <p:spPr>
          <a:xfrm>
            <a:off x="273050" y="2255410"/>
            <a:ext cx="4241800" cy="1386742"/>
          </a:xfrm>
        </p:spPr>
      </p:pic>
      <p:sp>
        <p:nvSpPr>
          <p:cNvPr id="12" name="Abgerundetes Rechteck 61">
            <a:extLst>
              <a:ext uri="{FF2B5EF4-FFF2-40B4-BE49-F238E27FC236}">
                <a16:creationId xmlns:a16="http://schemas.microsoft.com/office/drawing/2014/main" id="{B8D59030-A1CA-584A-BD88-CBBF24BE3BF9}"/>
              </a:ext>
            </a:extLst>
          </p:cNvPr>
          <p:cNvSpPr/>
          <p:nvPr/>
        </p:nvSpPr>
        <p:spPr>
          <a:xfrm>
            <a:off x="2048076" y="4161284"/>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Korrektheit</a:t>
            </a:r>
          </a:p>
        </p:txBody>
      </p:sp>
      <p:sp>
        <p:nvSpPr>
          <p:cNvPr id="13" name="Abgerundetes Rechteck 65">
            <a:extLst>
              <a:ext uri="{FF2B5EF4-FFF2-40B4-BE49-F238E27FC236}">
                <a16:creationId xmlns:a16="http://schemas.microsoft.com/office/drawing/2014/main" id="{8BED8E02-B249-484D-9830-4EF627FD9882}"/>
              </a:ext>
            </a:extLst>
          </p:cNvPr>
          <p:cNvSpPr/>
          <p:nvPr/>
        </p:nvSpPr>
        <p:spPr>
          <a:xfrm>
            <a:off x="3830521" y="4161284"/>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Zuverlässigkeit</a:t>
            </a:r>
          </a:p>
        </p:txBody>
      </p:sp>
      <p:sp>
        <p:nvSpPr>
          <p:cNvPr id="14" name="Abgerundetes Rechteck 63">
            <a:extLst>
              <a:ext uri="{FF2B5EF4-FFF2-40B4-BE49-F238E27FC236}">
                <a16:creationId xmlns:a16="http://schemas.microsoft.com/office/drawing/2014/main" id="{E4CD14B2-64AB-B743-8E6A-1D9D8C9803B1}"/>
              </a:ext>
            </a:extLst>
          </p:cNvPr>
          <p:cNvSpPr/>
          <p:nvPr/>
        </p:nvSpPr>
        <p:spPr>
          <a:xfrm>
            <a:off x="273050" y="4171521"/>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Konsistenz</a:t>
            </a:r>
          </a:p>
        </p:txBody>
      </p:sp>
    </p:spTree>
    <p:extLst>
      <p:ext uri="{BB962C8B-B14F-4D97-AF65-F5344CB8AC3E}">
        <p14:creationId xmlns:p14="http://schemas.microsoft.com/office/powerpoint/2010/main" val="202321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BA69-0FD2-9943-83B2-AA666CABD6F2}"/>
              </a:ext>
            </a:extLst>
          </p:cNvPr>
          <p:cNvSpPr>
            <a:spLocks noGrp="1"/>
          </p:cNvSpPr>
          <p:nvPr>
            <p:ph type="title"/>
          </p:nvPr>
        </p:nvSpPr>
        <p:spPr/>
        <p:txBody>
          <a:bodyPr/>
          <a:lstStyle/>
          <a:p>
            <a:r>
              <a:rPr lang="en-GB" dirty="0"/>
              <a:t>User Entry Control - </a:t>
            </a:r>
            <a:r>
              <a:rPr lang="en-GB" dirty="0" err="1"/>
              <a:t>Umfragen</a:t>
            </a:r>
            <a:endParaRPr lang="en-GB" dirty="0"/>
          </a:p>
        </p:txBody>
      </p:sp>
      <p:sp>
        <p:nvSpPr>
          <p:cNvPr id="8" name="Content Placeholder 7">
            <a:extLst>
              <a:ext uri="{FF2B5EF4-FFF2-40B4-BE49-F238E27FC236}">
                <a16:creationId xmlns:a16="http://schemas.microsoft.com/office/drawing/2014/main" id="{ABF77243-FC7E-7849-BD1B-A3A63D73C334}"/>
              </a:ext>
            </a:extLst>
          </p:cNvPr>
          <p:cNvSpPr>
            <a:spLocks noGrp="1"/>
          </p:cNvSpPr>
          <p:nvPr>
            <p:ph sz="half" idx="2"/>
          </p:nvPr>
        </p:nvSpPr>
        <p:spPr/>
        <p:txBody>
          <a:bodyPr/>
          <a:lstStyle/>
          <a:p>
            <a:r>
              <a:rPr lang="en-GB" dirty="0" err="1"/>
              <a:t>Fragelogik</a:t>
            </a:r>
            <a:r>
              <a:rPr lang="en-GB" dirty="0"/>
              <a:t>: </a:t>
            </a:r>
            <a:r>
              <a:rPr lang="en-GB" dirty="0" err="1"/>
              <a:t>Zeigt</a:t>
            </a:r>
            <a:r>
              <a:rPr lang="en-GB" dirty="0"/>
              <a:t> </a:t>
            </a:r>
            <a:r>
              <a:rPr lang="en-GB" dirty="0" err="1"/>
              <a:t>Fragen</a:t>
            </a:r>
            <a:r>
              <a:rPr lang="en-GB" dirty="0"/>
              <a:t> </a:t>
            </a:r>
            <a:r>
              <a:rPr lang="en-GB" dirty="0" err="1"/>
              <a:t>nur</a:t>
            </a:r>
            <a:r>
              <a:rPr lang="en-GB" dirty="0"/>
              <a:t> an, </a:t>
            </a:r>
            <a:r>
              <a:rPr lang="en-GB" dirty="0" err="1"/>
              <a:t>wenn</a:t>
            </a:r>
            <a:r>
              <a:rPr lang="en-GB" dirty="0"/>
              <a:t> </a:t>
            </a:r>
            <a:r>
              <a:rPr lang="en-GB" dirty="0" err="1"/>
              <a:t>sie</a:t>
            </a:r>
            <a:r>
              <a:rPr lang="en-GB" dirty="0"/>
              <a:t> </a:t>
            </a:r>
            <a:r>
              <a:rPr lang="en-GB" dirty="0" err="1"/>
              <a:t>auch</a:t>
            </a:r>
            <a:r>
              <a:rPr lang="en-GB" dirty="0"/>
              <a:t> relevant </a:t>
            </a:r>
            <a:r>
              <a:rPr lang="en-GB" dirty="0" err="1"/>
              <a:t>für</a:t>
            </a:r>
            <a:r>
              <a:rPr lang="en-GB" dirty="0"/>
              <a:t> die </a:t>
            </a:r>
            <a:r>
              <a:rPr lang="en-GB" dirty="0" err="1"/>
              <a:t>beantwortende</a:t>
            </a:r>
            <a:r>
              <a:rPr lang="en-GB" dirty="0"/>
              <a:t> Person </a:t>
            </a:r>
            <a:r>
              <a:rPr lang="en-GB" dirty="0" err="1"/>
              <a:t>sind</a:t>
            </a:r>
            <a:endParaRPr lang="en-GB" dirty="0"/>
          </a:p>
        </p:txBody>
      </p:sp>
      <p:sp>
        <p:nvSpPr>
          <p:cNvPr id="9" name="TextBox 8">
            <a:extLst>
              <a:ext uri="{FF2B5EF4-FFF2-40B4-BE49-F238E27FC236}">
                <a16:creationId xmlns:a16="http://schemas.microsoft.com/office/drawing/2014/main" id="{BF83C085-3D9E-654F-A3EB-F30FFA5B0D5A}"/>
              </a:ext>
            </a:extLst>
          </p:cNvPr>
          <p:cNvSpPr txBox="1"/>
          <p:nvPr/>
        </p:nvSpPr>
        <p:spPr>
          <a:xfrm>
            <a:off x="3125409" y="4756264"/>
            <a:ext cx="3425373" cy="248209"/>
          </a:xfrm>
          <a:prstGeom prst="rect">
            <a:avLst/>
          </a:prstGeom>
          <a:noFill/>
        </p:spPr>
        <p:txBody>
          <a:bodyPr wrap="square" rtlCol="0">
            <a:spAutoFit/>
          </a:bodyPr>
          <a:lstStyle/>
          <a:p>
            <a:r>
              <a:rPr lang="en-GB" dirty="0">
                <a:latin typeface="Roboto Light" panose="02000000000000000000" pitchFamily="2" charset="0"/>
                <a:ea typeface="Roboto Light" panose="02000000000000000000" pitchFamily="2" charset="0"/>
              </a:rPr>
              <a:t>Link </a:t>
            </a:r>
            <a:r>
              <a:rPr lang="en-GB" dirty="0" err="1">
                <a:latin typeface="Roboto Light" panose="02000000000000000000" pitchFamily="2" charset="0"/>
                <a:ea typeface="Roboto Light" panose="02000000000000000000" pitchFamily="2" charset="0"/>
              </a:rPr>
              <a:t>zur</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Umfrage</a:t>
            </a:r>
            <a:r>
              <a:rPr lang="en-GB" dirty="0">
                <a:latin typeface="Roboto Light" panose="02000000000000000000" pitchFamily="2" charset="0"/>
                <a:ea typeface="Roboto Light" panose="02000000000000000000" pitchFamily="2" charset="0"/>
              </a:rPr>
              <a:t>: https://</a:t>
            </a:r>
            <a:r>
              <a:rPr lang="en-GB" dirty="0" err="1">
                <a:latin typeface="Roboto Light" panose="02000000000000000000" pitchFamily="2" charset="0"/>
                <a:ea typeface="Roboto Light" panose="02000000000000000000" pitchFamily="2" charset="0"/>
              </a:rPr>
              <a:t>ee.correlaid.org</a:t>
            </a:r>
            <a:r>
              <a:rPr lang="en-GB" dirty="0">
                <a:latin typeface="Roboto Light" panose="02000000000000000000" pitchFamily="2" charset="0"/>
                <a:ea typeface="Roboto Light" panose="02000000000000000000" pitchFamily="2" charset="0"/>
              </a:rPr>
              <a:t>/x/</a:t>
            </a:r>
            <a:r>
              <a:rPr lang="en-GB" dirty="0" err="1">
                <a:latin typeface="Roboto Light" panose="02000000000000000000" pitchFamily="2" charset="0"/>
                <a:ea typeface="Roboto Light" panose="02000000000000000000" pitchFamily="2" charset="0"/>
              </a:rPr>
              <a:t>MxHPcjaJ</a:t>
            </a:r>
            <a:endParaRPr lang="en-GB" dirty="0">
              <a:latin typeface="Roboto Light" panose="02000000000000000000" pitchFamily="2" charset="0"/>
              <a:ea typeface="Roboto Light" panose="02000000000000000000" pitchFamily="2" charset="0"/>
            </a:endParaRPr>
          </a:p>
        </p:txBody>
      </p:sp>
      <p:sp>
        <p:nvSpPr>
          <p:cNvPr id="12" name="Abgerundetes Rechteck 61">
            <a:extLst>
              <a:ext uri="{FF2B5EF4-FFF2-40B4-BE49-F238E27FC236}">
                <a16:creationId xmlns:a16="http://schemas.microsoft.com/office/drawing/2014/main" id="{B8D59030-A1CA-584A-BD88-CBBF24BE3BF9}"/>
              </a:ext>
            </a:extLst>
          </p:cNvPr>
          <p:cNvSpPr/>
          <p:nvPr/>
        </p:nvSpPr>
        <p:spPr>
          <a:xfrm>
            <a:off x="2027852" y="4166943"/>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Korrektheit</a:t>
            </a:r>
          </a:p>
        </p:txBody>
      </p:sp>
      <p:sp>
        <p:nvSpPr>
          <p:cNvPr id="13" name="Abgerundetes Rechteck 65">
            <a:extLst>
              <a:ext uri="{FF2B5EF4-FFF2-40B4-BE49-F238E27FC236}">
                <a16:creationId xmlns:a16="http://schemas.microsoft.com/office/drawing/2014/main" id="{8BED8E02-B249-484D-9830-4EF627FD9882}"/>
              </a:ext>
            </a:extLst>
          </p:cNvPr>
          <p:cNvSpPr/>
          <p:nvPr/>
        </p:nvSpPr>
        <p:spPr>
          <a:xfrm>
            <a:off x="3761534" y="4166943"/>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Zuverlässigkeit</a:t>
            </a:r>
          </a:p>
        </p:txBody>
      </p:sp>
      <p:sp>
        <p:nvSpPr>
          <p:cNvPr id="14" name="Abgerundetes Rechteck 63">
            <a:extLst>
              <a:ext uri="{FF2B5EF4-FFF2-40B4-BE49-F238E27FC236}">
                <a16:creationId xmlns:a16="http://schemas.microsoft.com/office/drawing/2014/main" id="{E4CD14B2-64AB-B743-8E6A-1D9D8C9803B1}"/>
              </a:ext>
            </a:extLst>
          </p:cNvPr>
          <p:cNvSpPr/>
          <p:nvPr/>
        </p:nvSpPr>
        <p:spPr>
          <a:xfrm>
            <a:off x="292620" y="4165755"/>
            <a:ext cx="1620931" cy="360000"/>
          </a:xfrm>
          <a:prstGeom prst="roundRect">
            <a:avLst/>
          </a:prstGeom>
          <a:solidFill>
            <a:srgbClr val="B35A76"/>
          </a:solidFill>
          <a:ln>
            <a:solidFill>
              <a:srgbClr val="B35A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Roboto Light" pitchFamily="2" charset="0"/>
                <a:ea typeface="Roboto Light" pitchFamily="2" charset="0"/>
              </a:rPr>
              <a:t>Konsistenz</a:t>
            </a:r>
          </a:p>
        </p:txBody>
      </p:sp>
      <p:pic>
        <p:nvPicPr>
          <p:cNvPr id="6" name="Content Placeholder 5" descr="Graphical user interface, text, application, email&#10;&#10;Description automatically generated">
            <a:extLst>
              <a:ext uri="{FF2B5EF4-FFF2-40B4-BE49-F238E27FC236}">
                <a16:creationId xmlns:a16="http://schemas.microsoft.com/office/drawing/2014/main" id="{70B64434-F625-C641-A922-D41DA7027112}"/>
              </a:ext>
            </a:extLst>
          </p:cNvPr>
          <p:cNvPicPr>
            <a:picLocks noGrp="1" noChangeAspect="1"/>
          </p:cNvPicPr>
          <p:nvPr>
            <p:ph sz="half" idx="1"/>
          </p:nvPr>
        </p:nvPicPr>
        <p:blipFill>
          <a:blip r:embed="rId3"/>
          <a:stretch>
            <a:fillRect/>
          </a:stretch>
        </p:blipFill>
        <p:spPr>
          <a:xfrm>
            <a:off x="273050" y="1962316"/>
            <a:ext cx="4241800" cy="1972930"/>
          </a:xfrm>
        </p:spPr>
      </p:pic>
      <p:sp>
        <p:nvSpPr>
          <p:cNvPr id="7" name="TextBox 6">
            <a:extLst>
              <a:ext uri="{FF2B5EF4-FFF2-40B4-BE49-F238E27FC236}">
                <a16:creationId xmlns:a16="http://schemas.microsoft.com/office/drawing/2014/main" id="{E35985BE-2A9A-3643-A0BE-9932E1E11C60}"/>
              </a:ext>
            </a:extLst>
          </p:cNvPr>
          <p:cNvSpPr txBox="1"/>
          <p:nvPr/>
        </p:nvSpPr>
        <p:spPr>
          <a:xfrm>
            <a:off x="1103086" y="1329829"/>
            <a:ext cx="2022323" cy="559961"/>
          </a:xfrm>
          <a:prstGeom prst="rect">
            <a:avLst/>
          </a:prstGeom>
          <a:noFill/>
        </p:spPr>
        <p:txBody>
          <a:bodyPr wrap="square" rtlCol="0">
            <a:spAutoFit/>
          </a:bodyPr>
          <a:lstStyle/>
          <a:p>
            <a:r>
              <a:rPr lang="en-GB" dirty="0">
                <a:latin typeface="Roboto Light" panose="02000000000000000000" pitchFamily="2" charset="0"/>
                <a:ea typeface="Roboto Light" panose="02000000000000000000" pitchFamily="2" charset="0"/>
              </a:rPr>
              <a:t>Die </a:t>
            </a:r>
            <a:r>
              <a:rPr lang="en-GB" dirty="0" err="1">
                <a:latin typeface="Roboto Light" panose="02000000000000000000" pitchFamily="2" charset="0"/>
                <a:ea typeface="Roboto Light" panose="02000000000000000000" pitchFamily="2" charset="0"/>
              </a:rPr>
              <a:t>offene</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Frage</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wird</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nur</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bei</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sehr</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unzufrieden</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oder</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unzufrieden</a:t>
            </a:r>
            <a:r>
              <a:rPr lang="en-GB" dirty="0">
                <a:latin typeface="Roboto Light" panose="02000000000000000000" pitchFamily="2" charset="0"/>
                <a:ea typeface="Roboto Light" panose="02000000000000000000" pitchFamily="2" charset="0"/>
              </a:rPr>
              <a:t>” </a:t>
            </a:r>
            <a:r>
              <a:rPr lang="en-GB" dirty="0" err="1">
                <a:latin typeface="Roboto Light" panose="02000000000000000000" pitchFamily="2" charset="0"/>
                <a:ea typeface="Roboto Light" panose="02000000000000000000" pitchFamily="2" charset="0"/>
              </a:rPr>
              <a:t>angezeigt</a:t>
            </a:r>
            <a:endParaRPr lang="en-GB" dirty="0">
              <a:latin typeface="Roboto Light" panose="02000000000000000000" pitchFamily="2" charset="0"/>
              <a:ea typeface="Roboto Light" panose="02000000000000000000" pitchFamily="2" charset="0"/>
            </a:endParaRPr>
          </a:p>
        </p:txBody>
      </p:sp>
      <p:sp>
        <p:nvSpPr>
          <p:cNvPr id="15" name="Rounded Rectangular Callout 13">
            <a:extLst>
              <a:ext uri="{FF2B5EF4-FFF2-40B4-BE49-F238E27FC236}">
                <a16:creationId xmlns:a16="http://schemas.microsoft.com/office/drawing/2014/main" id="{61EF9EE7-1396-B943-87D3-CC77659EC8B0}"/>
              </a:ext>
            </a:extLst>
          </p:cNvPr>
          <p:cNvSpPr/>
          <p:nvPr/>
        </p:nvSpPr>
        <p:spPr>
          <a:xfrm>
            <a:off x="7313306" y="2689143"/>
            <a:ext cx="1443646" cy="927855"/>
          </a:xfrm>
          <a:prstGeom prst="wedgeRoundRectCallout">
            <a:avLst>
              <a:gd name="adj1" fmla="val 11308"/>
              <a:gd name="adj2" fmla="val 83845"/>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rgbClr val="3D3D3B"/>
                </a:solidFill>
                <a:latin typeface="Roboto Light" panose="02000000000000000000" pitchFamily="2" charset="0"/>
                <a:ea typeface="Roboto Light" panose="02000000000000000000" pitchFamily="2" charset="0"/>
              </a:rPr>
              <a:t>Mehr</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zum</a:t>
            </a:r>
            <a:r>
              <a:rPr lang="en-GB" sz="900" dirty="0">
                <a:solidFill>
                  <a:srgbClr val="3D3D3B"/>
                </a:solidFill>
                <a:latin typeface="Roboto Light" panose="02000000000000000000" pitchFamily="2" charset="0"/>
                <a:ea typeface="Roboto Light" panose="02000000000000000000" pitchFamily="2" charset="0"/>
              </a:rPr>
              <a:t> </a:t>
            </a:r>
            <a:r>
              <a:rPr lang="en-GB" sz="900" dirty="0" err="1">
                <a:solidFill>
                  <a:srgbClr val="3D3D3B"/>
                </a:solidFill>
                <a:latin typeface="Roboto Light" panose="02000000000000000000" pitchFamily="2" charset="0"/>
                <a:ea typeface="Roboto Light" panose="02000000000000000000" pitchFamily="2" charset="0"/>
              </a:rPr>
              <a:t>Thema</a:t>
            </a:r>
            <a:r>
              <a:rPr lang="en-GB" sz="900" dirty="0">
                <a:solidFill>
                  <a:srgbClr val="3D3D3B"/>
                </a:solidFill>
                <a:latin typeface="Roboto Light" panose="02000000000000000000" pitchFamily="2" charset="0"/>
                <a:ea typeface="Roboto Light" panose="02000000000000000000" pitchFamily="2" charset="0"/>
              </a:rPr>
              <a:t> User Entry Control in Excel in der </a:t>
            </a:r>
            <a:r>
              <a:rPr lang="en-GB" sz="900" dirty="0" err="1">
                <a:solidFill>
                  <a:srgbClr val="3D3D3B"/>
                </a:solidFill>
                <a:latin typeface="Roboto Light" panose="02000000000000000000" pitchFamily="2" charset="0"/>
                <a:ea typeface="Roboto Light" panose="02000000000000000000" pitchFamily="2" charset="0"/>
              </a:rPr>
              <a:t>Übung</a:t>
            </a:r>
            <a:r>
              <a:rPr lang="en-GB" sz="900" dirty="0">
                <a:solidFill>
                  <a:srgbClr val="3D3D3B"/>
                </a:solidFill>
                <a:latin typeface="Roboto Light" panose="02000000000000000000" pitchFamily="2" charset="0"/>
                <a:ea typeface="Roboto Light" panose="02000000000000000000" pitchFamily="2" charset="0"/>
              </a:rPr>
              <a:t>!</a:t>
            </a:r>
          </a:p>
        </p:txBody>
      </p:sp>
      <p:pic>
        <p:nvPicPr>
          <p:cNvPr id="16" name="Grafik 22" descr="Roboter">
            <a:extLst>
              <a:ext uri="{FF2B5EF4-FFF2-40B4-BE49-F238E27FC236}">
                <a16:creationId xmlns:a16="http://schemas.microsoft.com/office/drawing/2014/main" id="{9332D478-B146-7B4A-B882-0CE7B20F32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4214" y="3725350"/>
            <a:ext cx="914400" cy="914400"/>
          </a:xfrm>
          <a:prstGeom prst="rect">
            <a:avLst/>
          </a:prstGeom>
        </p:spPr>
      </p:pic>
    </p:spTree>
    <p:extLst>
      <p:ext uri="{BB962C8B-B14F-4D97-AF65-F5344CB8AC3E}">
        <p14:creationId xmlns:p14="http://schemas.microsoft.com/office/powerpoint/2010/main" val="323205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2EA20-B175-C745-AD36-9CC0C2D882F8}"/>
              </a:ext>
            </a:extLst>
          </p:cNvPr>
          <p:cNvSpPr>
            <a:spLocks noGrp="1"/>
          </p:cNvSpPr>
          <p:nvPr>
            <p:ph type="ctrTitle"/>
          </p:nvPr>
        </p:nvSpPr>
        <p:spPr/>
        <p:txBody>
          <a:bodyPr/>
          <a:lstStyle/>
          <a:p>
            <a:r>
              <a:rPr lang="en-GB" dirty="0" err="1"/>
              <a:t>Übung</a:t>
            </a:r>
            <a:endParaRPr lang="en-GB" dirty="0"/>
          </a:p>
        </p:txBody>
      </p:sp>
      <p:sp>
        <p:nvSpPr>
          <p:cNvPr id="5" name="Subtitle 4">
            <a:extLst>
              <a:ext uri="{FF2B5EF4-FFF2-40B4-BE49-F238E27FC236}">
                <a16:creationId xmlns:a16="http://schemas.microsoft.com/office/drawing/2014/main" id="{D8E645C9-33A4-DF4E-84E1-E421F7754787}"/>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922224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4F440-A1DD-BB41-A7B9-ED20F9373457}"/>
              </a:ext>
            </a:extLst>
          </p:cNvPr>
          <p:cNvSpPr>
            <a:spLocks noGrp="1"/>
          </p:cNvSpPr>
          <p:nvPr>
            <p:ph type="title"/>
          </p:nvPr>
        </p:nvSpPr>
        <p:spPr/>
        <p:txBody>
          <a:bodyPr/>
          <a:lstStyle/>
          <a:p>
            <a:r>
              <a:rPr lang="en-US" dirty="0" err="1"/>
              <a:t>Inhalte</a:t>
            </a:r>
            <a:endParaRPr lang="en-US" dirty="0"/>
          </a:p>
        </p:txBody>
      </p:sp>
      <p:graphicFrame>
        <p:nvGraphicFramePr>
          <p:cNvPr id="4" name="Table 2">
            <a:extLst>
              <a:ext uri="{FF2B5EF4-FFF2-40B4-BE49-F238E27FC236}">
                <a16:creationId xmlns:a16="http://schemas.microsoft.com/office/drawing/2014/main" id="{4825DDC9-B9F9-EC45-B593-A7FDEE536B69}"/>
              </a:ext>
            </a:extLst>
          </p:cNvPr>
          <p:cNvGraphicFramePr>
            <a:graphicFrameLocks noGrp="1"/>
          </p:cNvGraphicFramePr>
          <p:nvPr>
            <p:extLst>
              <p:ext uri="{D42A27DB-BD31-4B8C-83A1-F6EECF244321}">
                <p14:modId xmlns:p14="http://schemas.microsoft.com/office/powerpoint/2010/main" val="3003266591"/>
              </p:ext>
            </p:extLst>
          </p:nvPr>
        </p:nvGraphicFramePr>
        <p:xfrm>
          <a:off x="385510" y="1029803"/>
          <a:ext cx="8372981" cy="1922880"/>
        </p:xfrm>
        <a:graphic>
          <a:graphicData uri="http://schemas.openxmlformats.org/drawingml/2006/table">
            <a:tbl>
              <a:tblPr firstRow="1" bandRow="1">
                <a:tableStyleId>{5C22544A-7EE6-4342-B048-85BDC9FD1C3A}</a:tableStyleId>
              </a:tblPr>
              <a:tblGrid>
                <a:gridCol w="5040777">
                  <a:extLst>
                    <a:ext uri="{9D8B030D-6E8A-4147-A177-3AD203B41FA5}">
                      <a16:colId xmlns:a16="http://schemas.microsoft.com/office/drawing/2014/main" val="20000"/>
                    </a:ext>
                  </a:extLst>
                </a:gridCol>
                <a:gridCol w="2176040">
                  <a:extLst>
                    <a:ext uri="{9D8B030D-6E8A-4147-A177-3AD203B41FA5}">
                      <a16:colId xmlns:a16="http://schemas.microsoft.com/office/drawing/2014/main" val="2411647928"/>
                    </a:ext>
                  </a:extLst>
                </a:gridCol>
                <a:gridCol w="1156164">
                  <a:extLst>
                    <a:ext uri="{9D8B030D-6E8A-4147-A177-3AD203B41FA5}">
                      <a16:colId xmlns:a16="http://schemas.microsoft.com/office/drawing/2014/main" val="2845167643"/>
                    </a:ext>
                  </a:extLst>
                </a:gridCol>
              </a:tblGrid>
              <a:tr h="216000">
                <a:tc>
                  <a:txBody>
                    <a:bodyPr/>
                    <a:lstStyle/>
                    <a:p>
                      <a:pPr marL="0" algn="l" defTabSz="457200" rtl="0" eaLnBrk="1" latinLnBrk="0" hangingPunct="1"/>
                      <a:r>
                        <a:rPr lang="de-DE" sz="1100" b="0" i="0" kern="1200" noProof="0" dirty="0">
                          <a:solidFill>
                            <a:schemeClr val="lt1"/>
                          </a:solidFill>
                          <a:latin typeface="Roboto Light" panose="02000000000000000000" pitchFamily="2" charset="0"/>
                          <a:ea typeface="Roboto Light" panose="02000000000000000000" pitchFamily="2" charset="0"/>
                          <a:cs typeface="Roboto Light" panose="02000000000000000000" pitchFamily="2" charset="0"/>
                        </a:rPr>
                        <a:t>Themen</a:t>
                      </a:r>
                    </a:p>
                  </a:txBody>
                  <a:tcPr marL="45720" marR="45720" marT="9720" marB="9720" anchor="ctr">
                    <a:lnB w="9525" cap="flat" cmpd="sng" algn="ctr">
                      <a:solidFill>
                        <a:srgbClr val="FFFFFF">
                          <a:lumMod val="65000"/>
                        </a:srgbClr>
                      </a:solidFill>
                      <a:prstDash val="sysDot"/>
                      <a:round/>
                      <a:headEnd type="none" w="med" len="med"/>
                      <a:tailEnd type="none" w="med" len="med"/>
                    </a:lnB>
                    <a:solidFill>
                      <a:schemeClr val="accent6"/>
                    </a:solidFill>
                  </a:tcPr>
                </a:tc>
                <a:tc>
                  <a:txBody>
                    <a:bodyPr/>
                    <a:lstStyle/>
                    <a:p>
                      <a:pPr marL="0" algn="ctr" defTabSz="457200" rtl="0" eaLnBrk="1" latinLnBrk="0" hangingPunct="1"/>
                      <a:r>
                        <a:rPr lang="de-DE" sz="1100" b="0" i="0" kern="1200" noProof="0" dirty="0">
                          <a:solidFill>
                            <a:schemeClr val="lt1"/>
                          </a:solidFill>
                          <a:latin typeface="Roboto Light" panose="02000000000000000000" pitchFamily="2" charset="0"/>
                          <a:ea typeface="Roboto Light" panose="02000000000000000000" pitchFamily="2" charset="0"/>
                          <a:cs typeface="Roboto Light" panose="02000000000000000000" pitchFamily="2" charset="0"/>
                        </a:rPr>
                        <a:t>Methodik</a:t>
                      </a:r>
                    </a:p>
                  </a:txBody>
                  <a:tcPr marL="45720" marR="45720" marT="9720" marB="9720" anchor="ctr">
                    <a:lnB w="9525" cap="flat" cmpd="sng" algn="ctr">
                      <a:solidFill>
                        <a:srgbClr val="FFFFFF">
                          <a:lumMod val="65000"/>
                        </a:srgbClr>
                      </a:solidFill>
                      <a:prstDash val="sysDot"/>
                      <a:round/>
                      <a:headEnd type="none" w="med" len="med"/>
                      <a:tailEnd type="none" w="med" len="med"/>
                    </a:lnB>
                    <a:solidFill>
                      <a:schemeClr val="accent6"/>
                    </a:solidFill>
                  </a:tcPr>
                </a:tc>
                <a:tc>
                  <a:txBody>
                    <a:bodyPr/>
                    <a:lstStyle/>
                    <a:p>
                      <a:pPr marL="0" algn="ctr" defTabSz="457200" rtl="0" eaLnBrk="1" latinLnBrk="0" hangingPunct="1"/>
                      <a:r>
                        <a:rPr lang="de-DE" sz="1100" b="0" i="0" kern="1200" noProof="0" dirty="0">
                          <a:solidFill>
                            <a:schemeClr val="lt1"/>
                          </a:solidFill>
                          <a:latin typeface="Roboto Light" panose="02000000000000000000" pitchFamily="2" charset="0"/>
                          <a:ea typeface="Roboto Light" panose="02000000000000000000" pitchFamily="2" charset="0"/>
                          <a:cs typeface="Roboto Light" panose="02000000000000000000" pitchFamily="2" charset="0"/>
                        </a:rPr>
                        <a:t>Zeitaufwand</a:t>
                      </a:r>
                    </a:p>
                  </a:txBody>
                  <a:tcPr marL="45720" marR="45720" marT="9720" marB="9720" anchor="ctr">
                    <a:lnB w="9525" cap="flat" cmpd="sng" algn="ctr">
                      <a:solidFill>
                        <a:srgbClr val="FFFFFF">
                          <a:lumMod val="65000"/>
                        </a:srgbClr>
                      </a:solidFill>
                      <a:prstDash val="sysDot"/>
                      <a:round/>
                      <a:headEnd type="none" w="med" len="med"/>
                      <a:tailEnd type="none" w="med" len="med"/>
                    </a:lnB>
                    <a:solidFill>
                      <a:schemeClr val="accent6"/>
                    </a:solidFill>
                  </a:tcPr>
                </a:tc>
                <a:extLst>
                  <a:ext uri="{0D108BD9-81ED-4DB2-BD59-A6C34878D82A}">
                    <a16:rowId xmlns:a16="http://schemas.microsoft.com/office/drawing/2014/main" val="10000"/>
                  </a:ext>
                </a:extLst>
              </a:tr>
              <a:tr h="426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Grundlagen Datenmanagement</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1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1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45 Min</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extLst>
                  <a:ext uri="{0D108BD9-81ED-4DB2-BD59-A6C34878D82A}">
                    <a16:rowId xmlns:a16="http://schemas.microsoft.com/office/drawing/2014/main" val="10001"/>
                  </a:ext>
                </a:extLst>
              </a:tr>
              <a:tr h="426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Q&amp;A</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1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1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15  Min</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40201126"/>
                  </a:ext>
                </a:extLst>
              </a:tr>
              <a:tr h="426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Übung Excel</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1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1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45 Min </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noFill/>
                  </a:tcPr>
                </a:tc>
                <a:extLst>
                  <a:ext uri="{0D108BD9-81ED-4DB2-BD59-A6C34878D82A}">
                    <a16:rowId xmlns:a16="http://schemas.microsoft.com/office/drawing/2014/main" val="3574329107"/>
                  </a:ext>
                </a:extLst>
              </a:tr>
              <a:tr h="426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0" i="0" kern="1200" baseline="0" noProof="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Q&amp;A</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1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a:solidFill>
                            <a:srgbClr val="4D4D4D"/>
                          </a:solidFill>
                          <a:latin typeface="Roboto Light" panose="02000000000000000000" pitchFamily="2" charset="0"/>
                          <a:ea typeface="Roboto Light" panose="02000000000000000000" pitchFamily="2" charset="0"/>
                          <a:cs typeface="Roboto Light" panose="02000000000000000000" pitchFamily="2" charset="0"/>
                        </a:rPr>
                        <a:t>15 Min</a:t>
                      </a:r>
                    </a:p>
                  </a:txBody>
                  <a:tcPr marL="45720" marR="45720" anchor="ctr">
                    <a:lnL w="9525" cap="flat" cmpd="sng" algn="ctr">
                      <a:solidFill>
                        <a:srgbClr val="FFFFFF">
                          <a:lumMod val="65000"/>
                        </a:srgbClr>
                      </a:solidFill>
                      <a:prstDash val="sysDot"/>
                      <a:round/>
                      <a:headEnd type="none" w="med" len="med"/>
                      <a:tailEnd type="none" w="med" len="med"/>
                    </a:lnL>
                    <a:lnR w="9525" cap="flat" cmpd="sng" algn="ctr">
                      <a:solidFill>
                        <a:srgbClr val="FFFFFF">
                          <a:lumMod val="65000"/>
                        </a:srgbClr>
                      </a:solidFill>
                      <a:prstDash val="sysDot"/>
                      <a:round/>
                      <a:headEnd type="none" w="med" len="med"/>
                      <a:tailEnd type="none" w="med" len="med"/>
                    </a:lnR>
                    <a:lnT w="9525" cap="flat" cmpd="sng" algn="ctr">
                      <a:solidFill>
                        <a:srgbClr val="FFFFFF">
                          <a:lumMod val="65000"/>
                        </a:srgbClr>
                      </a:solidFill>
                      <a:prstDash val="sysDot"/>
                      <a:round/>
                      <a:headEnd type="none" w="med" len="med"/>
                      <a:tailEnd type="none" w="med" len="med"/>
                    </a:lnT>
                    <a:lnB w="9525" cap="flat" cmpd="sng" algn="ctr">
                      <a:solidFill>
                        <a:srgbClr val="FFFFFF">
                          <a:lumMod val="65000"/>
                        </a:srgbClr>
                      </a:solidFill>
                      <a:prstDash val="sys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23176644"/>
                  </a:ext>
                </a:extLst>
              </a:tr>
            </a:tbl>
          </a:graphicData>
        </a:graphic>
      </p:graphicFrame>
      <p:grpSp>
        <p:nvGrpSpPr>
          <p:cNvPr id="269" name="Gruppieren 268">
            <a:extLst>
              <a:ext uri="{FF2B5EF4-FFF2-40B4-BE49-F238E27FC236}">
                <a16:creationId xmlns:a16="http://schemas.microsoft.com/office/drawing/2014/main" id="{195DDB65-E1BF-CC4A-957F-DA3FC1A5A8D0}"/>
              </a:ext>
            </a:extLst>
          </p:cNvPr>
          <p:cNvGrpSpPr/>
          <p:nvPr/>
        </p:nvGrpSpPr>
        <p:grpSpPr>
          <a:xfrm>
            <a:off x="5492464" y="1345276"/>
            <a:ext cx="1992000" cy="216000"/>
            <a:chOff x="5492464" y="1286813"/>
            <a:chExt cx="1992000" cy="216000"/>
          </a:xfrm>
        </p:grpSpPr>
        <p:pic>
          <p:nvPicPr>
            <p:cNvPr id="209" name="Grafik 208">
              <a:extLst>
                <a:ext uri="{FF2B5EF4-FFF2-40B4-BE49-F238E27FC236}">
                  <a16:creationId xmlns:a16="http://schemas.microsoft.com/office/drawing/2014/main" id="{12449819-1518-8D47-96EE-97DFCC963D40}"/>
                </a:ext>
              </a:extLst>
            </p:cNvPr>
            <p:cNvPicPr>
              <a:picLocks noChangeAspect="1"/>
            </p:cNvPicPr>
            <p:nvPr/>
          </p:nvPicPr>
          <p:blipFill>
            <a:blip r:embed="rId3">
              <a:lum bright="70000" contrast="-70000"/>
            </a:blip>
            <a:stretch>
              <a:fillRect/>
            </a:stretch>
          </p:blipFill>
          <p:spPr>
            <a:xfrm>
              <a:off x="6824207" y="1286813"/>
              <a:ext cx="216000" cy="216000"/>
            </a:xfrm>
            <a:prstGeom prst="rect">
              <a:avLst/>
            </a:prstGeom>
          </p:spPr>
        </p:pic>
        <p:pic>
          <p:nvPicPr>
            <p:cNvPr id="207" name="Grafik 206">
              <a:extLst>
                <a:ext uri="{FF2B5EF4-FFF2-40B4-BE49-F238E27FC236}">
                  <a16:creationId xmlns:a16="http://schemas.microsoft.com/office/drawing/2014/main" id="{18B3FB26-9E58-1443-AFC0-94196F11513C}"/>
                </a:ext>
              </a:extLst>
            </p:cNvPr>
            <p:cNvPicPr>
              <a:picLocks noChangeAspect="1"/>
            </p:cNvPicPr>
            <p:nvPr/>
          </p:nvPicPr>
          <p:blipFill>
            <a:blip r:embed="rId4">
              <a:lum bright="70000" contrast="-70000"/>
            </a:blip>
            <a:stretch>
              <a:fillRect/>
            </a:stretch>
          </p:blipFill>
          <p:spPr>
            <a:xfrm>
              <a:off x="5936721" y="1286813"/>
              <a:ext cx="216000" cy="216000"/>
            </a:xfrm>
            <a:prstGeom prst="rect">
              <a:avLst/>
            </a:prstGeom>
          </p:spPr>
        </p:pic>
        <p:pic>
          <p:nvPicPr>
            <p:cNvPr id="211" name="Grafik 210">
              <a:extLst>
                <a:ext uri="{FF2B5EF4-FFF2-40B4-BE49-F238E27FC236}">
                  <a16:creationId xmlns:a16="http://schemas.microsoft.com/office/drawing/2014/main" id="{7455EC2C-CA86-6446-AEDE-556319947768}"/>
                </a:ext>
              </a:extLst>
            </p:cNvPr>
            <p:cNvPicPr>
              <a:picLocks noChangeAspect="1"/>
            </p:cNvPicPr>
            <p:nvPr/>
          </p:nvPicPr>
          <p:blipFill>
            <a:blip r:embed="rId5">
              <a:lum bright="70000" contrast="-70000"/>
            </a:blip>
            <a:stretch>
              <a:fillRect/>
            </a:stretch>
          </p:blipFill>
          <p:spPr>
            <a:xfrm>
              <a:off x="6380464" y="1286813"/>
              <a:ext cx="216000" cy="216000"/>
            </a:xfrm>
            <a:prstGeom prst="rect">
              <a:avLst/>
            </a:prstGeom>
          </p:spPr>
        </p:pic>
        <p:pic>
          <p:nvPicPr>
            <p:cNvPr id="213" name="Grafik 212">
              <a:extLst>
                <a:ext uri="{FF2B5EF4-FFF2-40B4-BE49-F238E27FC236}">
                  <a16:creationId xmlns:a16="http://schemas.microsoft.com/office/drawing/2014/main" id="{E8CFED08-FF79-AC40-9A30-8648A2A11A77}"/>
                </a:ext>
              </a:extLst>
            </p:cNvPr>
            <p:cNvPicPr>
              <a:picLocks noChangeAspect="1"/>
            </p:cNvPicPr>
            <p:nvPr/>
          </p:nvPicPr>
          <p:blipFill>
            <a:blip r:embed="rId6">
              <a:lum bright="70000" contrast="-70000"/>
            </a:blip>
            <a:stretch>
              <a:fillRect/>
            </a:stretch>
          </p:blipFill>
          <p:spPr>
            <a:xfrm>
              <a:off x="7268464" y="1286813"/>
              <a:ext cx="216000" cy="216000"/>
            </a:xfrm>
            <a:prstGeom prst="rect">
              <a:avLst/>
            </a:prstGeom>
          </p:spPr>
        </p:pic>
        <p:pic>
          <p:nvPicPr>
            <p:cNvPr id="215" name="Grafik 214">
              <a:extLst>
                <a:ext uri="{FF2B5EF4-FFF2-40B4-BE49-F238E27FC236}">
                  <a16:creationId xmlns:a16="http://schemas.microsoft.com/office/drawing/2014/main" id="{DA2DAE30-D616-2F4D-854C-A3F949A9EE12}"/>
                </a:ext>
              </a:extLst>
            </p:cNvPr>
            <p:cNvPicPr>
              <a:picLocks noChangeAspect="1"/>
            </p:cNvPicPr>
            <p:nvPr/>
          </p:nvPicPr>
          <p:blipFill>
            <a:blip r:embed="rId7"/>
            <a:stretch>
              <a:fillRect/>
            </a:stretch>
          </p:blipFill>
          <p:spPr>
            <a:xfrm>
              <a:off x="5492464" y="1286813"/>
              <a:ext cx="216000" cy="216000"/>
            </a:xfrm>
            <a:prstGeom prst="rect">
              <a:avLst/>
            </a:prstGeom>
          </p:spPr>
        </p:pic>
      </p:grpSp>
      <p:grpSp>
        <p:nvGrpSpPr>
          <p:cNvPr id="270" name="Gruppieren 269">
            <a:extLst>
              <a:ext uri="{FF2B5EF4-FFF2-40B4-BE49-F238E27FC236}">
                <a16:creationId xmlns:a16="http://schemas.microsoft.com/office/drawing/2014/main" id="{D2D0DB09-E043-0649-AF0E-46210BD640A7}"/>
              </a:ext>
            </a:extLst>
          </p:cNvPr>
          <p:cNvGrpSpPr/>
          <p:nvPr/>
        </p:nvGrpSpPr>
        <p:grpSpPr>
          <a:xfrm>
            <a:off x="5492464" y="2202676"/>
            <a:ext cx="1992000" cy="216000"/>
            <a:chOff x="5492464" y="1286813"/>
            <a:chExt cx="1992000" cy="216000"/>
          </a:xfrm>
        </p:grpSpPr>
        <p:pic>
          <p:nvPicPr>
            <p:cNvPr id="271" name="Grafik 270">
              <a:extLst>
                <a:ext uri="{FF2B5EF4-FFF2-40B4-BE49-F238E27FC236}">
                  <a16:creationId xmlns:a16="http://schemas.microsoft.com/office/drawing/2014/main" id="{6CEFACAA-C750-3244-970D-8E1BE39926A7}"/>
                </a:ext>
              </a:extLst>
            </p:cNvPr>
            <p:cNvPicPr>
              <a:picLocks noChangeAspect="1"/>
            </p:cNvPicPr>
            <p:nvPr/>
          </p:nvPicPr>
          <p:blipFill>
            <a:blip r:embed="rId3"/>
            <a:stretch>
              <a:fillRect/>
            </a:stretch>
          </p:blipFill>
          <p:spPr>
            <a:xfrm>
              <a:off x="6824207" y="1286813"/>
              <a:ext cx="216000" cy="216000"/>
            </a:xfrm>
            <a:prstGeom prst="rect">
              <a:avLst/>
            </a:prstGeom>
          </p:spPr>
        </p:pic>
        <p:pic>
          <p:nvPicPr>
            <p:cNvPr id="272" name="Grafik 271">
              <a:extLst>
                <a:ext uri="{FF2B5EF4-FFF2-40B4-BE49-F238E27FC236}">
                  <a16:creationId xmlns:a16="http://schemas.microsoft.com/office/drawing/2014/main" id="{7F511270-57DF-D14F-A4DF-E799429FCC60}"/>
                </a:ext>
              </a:extLst>
            </p:cNvPr>
            <p:cNvPicPr>
              <a:picLocks noChangeAspect="1"/>
            </p:cNvPicPr>
            <p:nvPr/>
          </p:nvPicPr>
          <p:blipFill>
            <a:blip r:embed="rId4"/>
            <a:stretch>
              <a:fillRect/>
            </a:stretch>
          </p:blipFill>
          <p:spPr>
            <a:xfrm>
              <a:off x="5936721" y="1286813"/>
              <a:ext cx="216000" cy="216000"/>
            </a:xfrm>
            <a:prstGeom prst="rect">
              <a:avLst/>
            </a:prstGeom>
          </p:spPr>
        </p:pic>
        <p:pic>
          <p:nvPicPr>
            <p:cNvPr id="273" name="Grafik 272">
              <a:extLst>
                <a:ext uri="{FF2B5EF4-FFF2-40B4-BE49-F238E27FC236}">
                  <a16:creationId xmlns:a16="http://schemas.microsoft.com/office/drawing/2014/main" id="{1EBF1092-2665-1B4A-A4A8-ABA3727A1C90}"/>
                </a:ext>
              </a:extLst>
            </p:cNvPr>
            <p:cNvPicPr>
              <a:picLocks noChangeAspect="1"/>
            </p:cNvPicPr>
            <p:nvPr/>
          </p:nvPicPr>
          <p:blipFill>
            <a:blip r:embed="rId5"/>
            <a:stretch>
              <a:fillRect/>
            </a:stretch>
          </p:blipFill>
          <p:spPr>
            <a:xfrm>
              <a:off x="6380464" y="1286813"/>
              <a:ext cx="216000" cy="216000"/>
            </a:xfrm>
            <a:prstGeom prst="rect">
              <a:avLst/>
            </a:prstGeom>
          </p:spPr>
        </p:pic>
        <p:pic>
          <p:nvPicPr>
            <p:cNvPr id="274" name="Grafik 273">
              <a:extLst>
                <a:ext uri="{FF2B5EF4-FFF2-40B4-BE49-F238E27FC236}">
                  <a16:creationId xmlns:a16="http://schemas.microsoft.com/office/drawing/2014/main" id="{5539135A-5DF6-5343-B714-6077B8830E6A}"/>
                </a:ext>
              </a:extLst>
            </p:cNvPr>
            <p:cNvPicPr>
              <a:picLocks noChangeAspect="1"/>
            </p:cNvPicPr>
            <p:nvPr/>
          </p:nvPicPr>
          <p:blipFill>
            <a:blip r:embed="rId6">
              <a:lum bright="70000" contrast="-70000"/>
            </a:blip>
            <a:stretch>
              <a:fillRect/>
            </a:stretch>
          </p:blipFill>
          <p:spPr>
            <a:xfrm>
              <a:off x="7268464" y="1286813"/>
              <a:ext cx="216000" cy="216000"/>
            </a:xfrm>
            <a:prstGeom prst="rect">
              <a:avLst/>
            </a:prstGeom>
          </p:spPr>
        </p:pic>
        <p:pic>
          <p:nvPicPr>
            <p:cNvPr id="275" name="Grafik 274">
              <a:extLst>
                <a:ext uri="{FF2B5EF4-FFF2-40B4-BE49-F238E27FC236}">
                  <a16:creationId xmlns:a16="http://schemas.microsoft.com/office/drawing/2014/main" id="{54705A38-60E9-5549-9FD6-790A64D4F87D}"/>
                </a:ext>
              </a:extLst>
            </p:cNvPr>
            <p:cNvPicPr>
              <a:picLocks noChangeAspect="1"/>
            </p:cNvPicPr>
            <p:nvPr/>
          </p:nvPicPr>
          <p:blipFill>
            <a:blip r:embed="rId7">
              <a:lum bright="70000" contrast="-70000"/>
            </a:blip>
            <a:stretch>
              <a:fillRect/>
            </a:stretch>
          </p:blipFill>
          <p:spPr>
            <a:xfrm>
              <a:off x="5492464" y="1286813"/>
              <a:ext cx="216000" cy="216000"/>
            </a:xfrm>
            <a:prstGeom prst="rect">
              <a:avLst/>
            </a:prstGeom>
          </p:spPr>
        </p:pic>
      </p:grpSp>
      <p:grpSp>
        <p:nvGrpSpPr>
          <p:cNvPr id="346" name="Gruppieren 345">
            <a:extLst>
              <a:ext uri="{FF2B5EF4-FFF2-40B4-BE49-F238E27FC236}">
                <a16:creationId xmlns:a16="http://schemas.microsoft.com/office/drawing/2014/main" id="{DE2B651F-FEF2-634B-9462-2C57FB184A3E}"/>
              </a:ext>
            </a:extLst>
          </p:cNvPr>
          <p:cNvGrpSpPr/>
          <p:nvPr/>
        </p:nvGrpSpPr>
        <p:grpSpPr>
          <a:xfrm>
            <a:off x="2544516" y="4762117"/>
            <a:ext cx="4054970" cy="276999"/>
            <a:chOff x="2320302" y="4755942"/>
            <a:chExt cx="4054970" cy="276999"/>
          </a:xfrm>
        </p:grpSpPr>
        <p:grpSp>
          <p:nvGrpSpPr>
            <p:cNvPr id="345" name="Gruppieren 344">
              <a:extLst>
                <a:ext uri="{FF2B5EF4-FFF2-40B4-BE49-F238E27FC236}">
                  <a16:creationId xmlns:a16="http://schemas.microsoft.com/office/drawing/2014/main" id="{4897A3D0-BBA7-CC45-B94D-34D7C26B2878}"/>
                </a:ext>
              </a:extLst>
            </p:cNvPr>
            <p:cNvGrpSpPr/>
            <p:nvPr/>
          </p:nvGrpSpPr>
          <p:grpSpPr>
            <a:xfrm>
              <a:off x="2320302" y="4755942"/>
              <a:ext cx="663119" cy="276999"/>
              <a:chOff x="1107292" y="4729763"/>
              <a:chExt cx="663119" cy="276999"/>
            </a:xfrm>
          </p:grpSpPr>
          <p:pic>
            <p:nvPicPr>
              <p:cNvPr id="335" name="Grafik 334">
                <a:extLst>
                  <a:ext uri="{FF2B5EF4-FFF2-40B4-BE49-F238E27FC236}">
                    <a16:creationId xmlns:a16="http://schemas.microsoft.com/office/drawing/2014/main" id="{0FDE7182-8AE7-7349-8F11-19FE4BC6F7B3}"/>
                  </a:ext>
                </a:extLst>
              </p:cNvPr>
              <p:cNvPicPr>
                <a:picLocks noChangeAspect="1"/>
              </p:cNvPicPr>
              <p:nvPr/>
            </p:nvPicPr>
            <p:blipFill>
              <a:blip r:embed="rId7"/>
              <a:stretch>
                <a:fillRect/>
              </a:stretch>
            </p:blipFill>
            <p:spPr>
              <a:xfrm>
                <a:off x="1107292" y="4760263"/>
                <a:ext cx="216000" cy="216000"/>
              </a:xfrm>
              <a:prstGeom prst="rect">
                <a:avLst/>
              </a:prstGeom>
            </p:spPr>
          </p:pic>
          <p:sp>
            <p:nvSpPr>
              <p:cNvPr id="336" name="Textfeld 335">
                <a:extLst>
                  <a:ext uri="{FF2B5EF4-FFF2-40B4-BE49-F238E27FC236}">
                    <a16:creationId xmlns:a16="http://schemas.microsoft.com/office/drawing/2014/main" id="{187DB98C-28DD-9F42-AB36-4212FBAF3DC2}"/>
                  </a:ext>
                </a:extLst>
              </p:cNvPr>
              <p:cNvSpPr txBox="1"/>
              <p:nvPr/>
            </p:nvSpPr>
            <p:spPr>
              <a:xfrm>
                <a:off x="1246940" y="4729763"/>
                <a:ext cx="523471" cy="276999"/>
              </a:xfrm>
              <a:prstGeom prst="rect">
                <a:avLst/>
              </a:prstGeom>
              <a:noFill/>
            </p:spPr>
            <p:txBody>
              <a:bodyPr wrap="square" rtlCol="0">
                <a:spAutoFit/>
              </a:bodyPr>
              <a:lstStyle/>
              <a:p>
                <a:r>
                  <a:rPr lang="en-US" sz="600" dirty="0">
                    <a:latin typeface="Roboto Light" panose="02000000000000000000" pitchFamily="2" charset="0"/>
                    <a:ea typeface="Roboto Light" panose="02000000000000000000" pitchFamily="2" charset="0"/>
                    <a:cs typeface="Roboto Light" panose="02000000000000000000" pitchFamily="2" charset="0"/>
                  </a:rPr>
                  <a:t>Input von </a:t>
                </a:r>
                <a:r>
                  <a:rPr lang="en-US" sz="600" dirty="0" err="1">
                    <a:latin typeface="Roboto Light" panose="02000000000000000000" pitchFamily="2" charset="0"/>
                    <a:ea typeface="Roboto Light" panose="02000000000000000000" pitchFamily="2" charset="0"/>
                    <a:cs typeface="Roboto Light" panose="02000000000000000000" pitchFamily="2" charset="0"/>
                  </a:rPr>
                  <a:t>CorrelAid</a:t>
                </a:r>
                <a:endParaRPr lang="en-US" sz="600" dirty="0">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344" name="Gruppieren 343">
              <a:extLst>
                <a:ext uri="{FF2B5EF4-FFF2-40B4-BE49-F238E27FC236}">
                  <a16:creationId xmlns:a16="http://schemas.microsoft.com/office/drawing/2014/main" id="{B586CA49-8A10-8444-9472-CAFAAE4A76E2}"/>
                </a:ext>
              </a:extLst>
            </p:cNvPr>
            <p:cNvGrpSpPr/>
            <p:nvPr/>
          </p:nvGrpSpPr>
          <p:grpSpPr>
            <a:xfrm>
              <a:off x="3061265" y="4755942"/>
              <a:ext cx="761243" cy="276999"/>
              <a:chOff x="2135749" y="4729763"/>
              <a:chExt cx="761243" cy="276999"/>
            </a:xfrm>
          </p:grpSpPr>
          <p:pic>
            <p:nvPicPr>
              <p:cNvPr id="332" name="Grafik 331">
                <a:extLst>
                  <a:ext uri="{FF2B5EF4-FFF2-40B4-BE49-F238E27FC236}">
                    <a16:creationId xmlns:a16="http://schemas.microsoft.com/office/drawing/2014/main" id="{C92F6B91-1215-5E45-B143-9EE89CCEFCFC}"/>
                  </a:ext>
                </a:extLst>
              </p:cNvPr>
              <p:cNvPicPr>
                <a:picLocks noChangeAspect="1"/>
              </p:cNvPicPr>
              <p:nvPr/>
            </p:nvPicPr>
            <p:blipFill>
              <a:blip r:embed="rId4"/>
              <a:stretch>
                <a:fillRect/>
              </a:stretch>
            </p:blipFill>
            <p:spPr>
              <a:xfrm>
                <a:off x="2135749" y="4760263"/>
                <a:ext cx="216000" cy="216000"/>
              </a:xfrm>
              <a:prstGeom prst="rect">
                <a:avLst/>
              </a:prstGeom>
            </p:spPr>
          </p:pic>
          <p:sp>
            <p:nvSpPr>
              <p:cNvPr id="337" name="Textfeld 336">
                <a:extLst>
                  <a:ext uri="{FF2B5EF4-FFF2-40B4-BE49-F238E27FC236}">
                    <a16:creationId xmlns:a16="http://schemas.microsoft.com/office/drawing/2014/main" id="{CF66E510-7056-0B43-8809-735A5DF99A74}"/>
                  </a:ext>
                </a:extLst>
              </p:cNvPr>
              <p:cNvSpPr txBox="1"/>
              <p:nvPr/>
            </p:nvSpPr>
            <p:spPr>
              <a:xfrm>
                <a:off x="2333977" y="4729763"/>
                <a:ext cx="563015" cy="276999"/>
              </a:xfrm>
              <a:prstGeom prst="rect">
                <a:avLst/>
              </a:prstGeom>
              <a:noFill/>
            </p:spPr>
            <p:txBody>
              <a:bodyPr wrap="square" rtlCol="0">
                <a:spAutoFit/>
              </a:bodyPr>
              <a:lstStyle/>
              <a:p>
                <a:r>
                  <a:rPr lang="en-US" sz="600" dirty="0" err="1">
                    <a:latin typeface="Roboto Light" panose="02000000000000000000" pitchFamily="2" charset="0"/>
                    <a:ea typeface="Roboto Light" panose="02000000000000000000" pitchFamily="2" charset="0"/>
                    <a:cs typeface="Roboto Light" panose="02000000000000000000" pitchFamily="2" charset="0"/>
                  </a:rPr>
                  <a:t>Diskussion</a:t>
                </a:r>
                <a:r>
                  <a:rPr lang="en-US" sz="600" dirty="0">
                    <a:latin typeface="Roboto Light" panose="02000000000000000000" pitchFamily="2" charset="0"/>
                    <a:ea typeface="Roboto Light" panose="02000000000000000000" pitchFamily="2" charset="0"/>
                    <a:cs typeface="Roboto Light" panose="02000000000000000000" pitchFamily="2" charset="0"/>
                  </a:rPr>
                  <a:t> </a:t>
                </a:r>
                <a:r>
                  <a:rPr lang="en-US" sz="600" dirty="0" err="1">
                    <a:latin typeface="Roboto Light" panose="02000000000000000000" pitchFamily="2" charset="0"/>
                    <a:ea typeface="Roboto Light" panose="02000000000000000000" pitchFamily="2" charset="0"/>
                    <a:cs typeface="Roboto Light" panose="02000000000000000000" pitchFamily="2" charset="0"/>
                  </a:rPr>
                  <a:t>im</a:t>
                </a:r>
                <a:r>
                  <a:rPr lang="en-US" sz="600" dirty="0">
                    <a:latin typeface="Roboto Light" panose="02000000000000000000" pitchFamily="2" charset="0"/>
                    <a:ea typeface="Roboto Light" panose="02000000000000000000" pitchFamily="2" charset="0"/>
                    <a:cs typeface="Roboto Light" panose="02000000000000000000" pitchFamily="2" charset="0"/>
                  </a:rPr>
                  <a:t> Plenum</a:t>
                </a:r>
              </a:p>
            </p:txBody>
          </p:sp>
        </p:grpSp>
        <p:grpSp>
          <p:nvGrpSpPr>
            <p:cNvPr id="343" name="Gruppieren 342">
              <a:extLst>
                <a:ext uri="{FF2B5EF4-FFF2-40B4-BE49-F238E27FC236}">
                  <a16:creationId xmlns:a16="http://schemas.microsoft.com/office/drawing/2014/main" id="{D5CBFC39-6074-F74C-B47F-BC2D26E73EA6}"/>
                </a:ext>
              </a:extLst>
            </p:cNvPr>
            <p:cNvGrpSpPr/>
            <p:nvPr/>
          </p:nvGrpSpPr>
          <p:grpSpPr>
            <a:xfrm>
              <a:off x="3900352" y="4755942"/>
              <a:ext cx="726107" cy="276999"/>
              <a:chOff x="3125592" y="4729763"/>
              <a:chExt cx="726107" cy="276999"/>
            </a:xfrm>
          </p:grpSpPr>
          <p:pic>
            <p:nvPicPr>
              <p:cNvPr id="333" name="Grafik 332">
                <a:extLst>
                  <a:ext uri="{FF2B5EF4-FFF2-40B4-BE49-F238E27FC236}">
                    <a16:creationId xmlns:a16="http://schemas.microsoft.com/office/drawing/2014/main" id="{1635313B-3F49-AD48-8A03-C735A0766AD5}"/>
                  </a:ext>
                </a:extLst>
              </p:cNvPr>
              <p:cNvPicPr>
                <a:picLocks noChangeAspect="1"/>
              </p:cNvPicPr>
              <p:nvPr/>
            </p:nvPicPr>
            <p:blipFill>
              <a:blip r:embed="rId5"/>
              <a:stretch>
                <a:fillRect/>
              </a:stretch>
            </p:blipFill>
            <p:spPr>
              <a:xfrm>
                <a:off x="3125592" y="4760263"/>
                <a:ext cx="216000" cy="216000"/>
              </a:xfrm>
              <a:prstGeom prst="rect">
                <a:avLst/>
              </a:prstGeom>
            </p:spPr>
          </p:pic>
          <p:sp>
            <p:nvSpPr>
              <p:cNvPr id="338" name="Textfeld 337">
                <a:extLst>
                  <a:ext uri="{FF2B5EF4-FFF2-40B4-BE49-F238E27FC236}">
                    <a16:creationId xmlns:a16="http://schemas.microsoft.com/office/drawing/2014/main" id="{59345368-36E0-7E41-A788-F43E500C89F5}"/>
                  </a:ext>
                </a:extLst>
              </p:cNvPr>
              <p:cNvSpPr txBox="1"/>
              <p:nvPr/>
            </p:nvSpPr>
            <p:spPr>
              <a:xfrm>
                <a:off x="3288684" y="4729763"/>
                <a:ext cx="563015" cy="276999"/>
              </a:xfrm>
              <a:prstGeom prst="rect">
                <a:avLst/>
              </a:prstGeom>
              <a:noFill/>
            </p:spPr>
            <p:txBody>
              <a:bodyPr wrap="square" rtlCol="0">
                <a:spAutoFit/>
              </a:bodyPr>
              <a:lstStyle/>
              <a:p>
                <a:r>
                  <a:rPr lang="en-US" sz="600" dirty="0">
                    <a:latin typeface="Roboto Light" panose="02000000000000000000" pitchFamily="2" charset="0"/>
                    <a:ea typeface="Roboto Light" panose="02000000000000000000" pitchFamily="2" charset="0"/>
                    <a:cs typeface="Roboto Light" panose="02000000000000000000" pitchFamily="2" charset="0"/>
                  </a:rPr>
                  <a:t>Arbeit </a:t>
                </a:r>
                <a:r>
                  <a:rPr lang="en-US" sz="600" dirty="0" err="1">
                    <a:latin typeface="Roboto Light" panose="02000000000000000000" pitchFamily="2" charset="0"/>
                    <a:ea typeface="Roboto Light" panose="02000000000000000000" pitchFamily="2" charset="0"/>
                    <a:cs typeface="Roboto Light" panose="02000000000000000000" pitchFamily="2" charset="0"/>
                  </a:rPr>
                  <a:t>mit</a:t>
                </a:r>
                <a:r>
                  <a:rPr lang="en-US" sz="600" dirty="0">
                    <a:latin typeface="Roboto Light" panose="02000000000000000000" pitchFamily="2" charset="0"/>
                    <a:ea typeface="Roboto Light" panose="02000000000000000000" pitchFamily="2" charset="0"/>
                    <a:cs typeface="Roboto Light" panose="02000000000000000000" pitchFamily="2" charset="0"/>
                  </a:rPr>
                  <a:t> Coaches</a:t>
                </a:r>
              </a:p>
            </p:txBody>
          </p:sp>
        </p:grpSp>
        <p:grpSp>
          <p:nvGrpSpPr>
            <p:cNvPr id="342" name="Gruppieren 341">
              <a:extLst>
                <a:ext uri="{FF2B5EF4-FFF2-40B4-BE49-F238E27FC236}">
                  <a16:creationId xmlns:a16="http://schemas.microsoft.com/office/drawing/2014/main" id="{2CB94288-1825-2348-9A68-9E8B68E74EC5}"/>
                </a:ext>
              </a:extLst>
            </p:cNvPr>
            <p:cNvGrpSpPr/>
            <p:nvPr/>
          </p:nvGrpSpPr>
          <p:grpSpPr>
            <a:xfrm>
              <a:off x="4704303" y="4755942"/>
              <a:ext cx="863242" cy="276999"/>
              <a:chOff x="3886835" y="4729763"/>
              <a:chExt cx="863242" cy="276999"/>
            </a:xfrm>
          </p:grpSpPr>
          <p:pic>
            <p:nvPicPr>
              <p:cNvPr id="331" name="Grafik 330">
                <a:extLst>
                  <a:ext uri="{FF2B5EF4-FFF2-40B4-BE49-F238E27FC236}">
                    <a16:creationId xmlns:a16="http://schemas.microsoft.com/office/drawing/2014/main" id="{4208DD80-C5EB-8A4D-A10B-E78676A7C2C1}"/>
                  </a:ext>
                </a:extLst>
              </p:cNvPr>
              <p:cNvPicPr>
                <a:picLocks noChangeAspect="1"/>
              </p:cNvPicPr>
              <p:nvPr/>
            </p:nvPicPr>
            <p:blipFill>
              <a:blip r:embed="rId3"/>
              <a:stretch>
                <a:fillRect/>
              </a:stretch>
            </p:blipFill>
            <p:spPr>
              <a:xfrm>
                <a:off x="3886835" y="4760263"/>
                <a:ext cx="216000" cy="216000"/>
              </a:xfrm>
              <a:prstGeom prst="rect">
                <a:avLst/>
              </a:prstGeom>
            </p:spPr>
          </p:pic>
          <p:sp>
            <p:nvSpPr>
              <p:cNvPr id="339" name="Textfeld 338">
                <a:extLst>
                  <a:ext uri="{FF2B5EF4-FFF2-40B4-BE49-F238E27FC236}">
                    <a16:creationId xmlns:a16="http://schemas.microsoft.com/office/drawing/2014/main" id="{30B780A9-1874-A14B-9CB4-D0CD00FDC493}"/>
                  </a:ext>
                </a:extLst>
              </p:cNvPr>
              <p:cNvSpPr txBox="1"/>
              <p:nvPr/>
            </p:nvSpPr>
            <p:spPr>
              <a:xfrm>
                <a:off x="4076504" y="4729763"/>
                <a:ext cx="673573" cy="276999"/>
              </a:xfrm>
              <a:prstGeom prst="rect">
                <a:avLst/>
              </a:prstGeom>
              <a:noFill/>
            </p:spPr>
            <p:txBody>
              <a:bodyPr wrap="square" rtlCol="0">
                <a:spAutoFit/>
              </a:bodyPr>
              <a:lstStyle/>
              <a:p>
                <a:r>
                  <a:rPr lang="en-US" sz="600" dirty="0">
                    <a:latin typeface="Roboto Light" panose="02000000000000000000" pitchFamily="2" charset="0"/>
                    <a:ea typeface="Roboto Light" panose="02000000000000000000" pitchFamily="2" charset="0"/>
                    <a:cs typeface="Roboto Light" panose="02000000000000000000" pitchFamily="2" charset="0"/>
                  </a:rPr>
                  <a:t>Peer.-to-Peer </a:t>
                </a:r>
                <a:r>
                  <a:rPr lang="en-US" sz="600" dirty="0" err="1">
                    <a:latin typeface="Roboto Light" panose="02000000000000000000" pitchFamily="2" charset="0"/>
                    <a:ea typeface="Roboto Light" panose="02000000000000000000" pitchFamily="2" charset="0"/>
                    <a:cs typeface="Roboto Light" panose="02000000000000000000" pitchFamily="2" charset="0"/>
                  </a:rPr>
                  <a:t>Austausch</a:t>
                </a:r>
                <a:endParaRPr lang="en-US" sz="600" dirty="0">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341" name="Gruppieren 340">
              <a:extLst>
                <a:ext uri="{FF2B5EF4-FFF2-40B4-BE49-F238E27FC236}">
                  <a16:creationId xmlns:a16="http://schemas.microsoft.com/office/drawing/2014/main" id="{F6259824-D9D9-9B45-9DA7-CC873AF77A45}"/>
                </a:ext>
              </a:extLst>
            </p:cNvPr>
            <p:cNvGrpSpPr/>
            <p:nvPr/>
          </p:nvGrpSpPr>
          <p:grpSpPr>
            <a:xfrm>
              <a:off x="5645390" y="4755942"/>
              <a:ext cx="729882" cy="276999"/>
              <a:chOff x="7162678" y="4729763"/>
              <a:chExt cx="729882" cy="276999"/>
            </a:xfrm>
          </p:grpSpPr>
          <p:pic>
            <p:nvPicPr>
              <p:cNvPr id="334" name="Grafik 333">
                <a:extLst>
                  <a:ext uri="{FF2B5EF4-FFF2-40B4-BE49-F238E27FC236}">
                    <a16:creationId xmlns:a16="http://schemas.microsoft.com/office/drawing/2014/main" id="{D98D9296-F404-CA40-B1B7-6B715F98C353}"/>
                  </a:ext>
                </a:extLst>
              </p:cNvPr>
              <p:cNvPicPr>
                <a:picLocks noChangeAspect="1"/>
              </p:cNvPicPr>
              <p:nvPr/>
            </p:nvPicPr>
            <p:blipFill>
              <a:blip r:embed="rId6"/>
              <a:stretch>
                <a:fillRect/>
              </a:stretch>
            </p:blipFill>
            <p:spPr>
              <a:xfrm>
                <a:off x="7162678" y="4760263"/>
                <a:ext cx="216000" cy="216000"/>
              </a:xfrm>
              <a:prstGeom prst="rect">
                <a:avLst/>
              </a:prstGeom>
            </p:spPr>
          </p:pic>
          <p:sp>
            <p:nvSpPr>
              <p:cNvPr id="340" name="Textfeld 339">
                <a:extLst>
                  <a:ext uri="{FF2B5EF4-FFF2-40B4-BE49-F238E27FC236}">
                    <a16:creationId xmlns:a16="http://schemas.microsoft.com/office/drawing/2014/main" id="{40180760-6489-0E4C-9965-B31CBF29C834}"/>
                  </a:ext>
                </a:extLst>
              </p:cNvPr>
              <p:cNvSpPr txBox="1"/>
              <p:nvPr/>
            </p:nvSpPr>
            <p:spPr>
              <a:xfrm>
                <a:off x="7329545" y="4729763"/>
                <a:ext cx="563015" cy="276999"/>
              </a:xfrm>
              <a:prstGeom prst="rect">
                <a:avLst/>
              </a:prstGeom>
              <a:noFill/>
            </p:spPr>
            <p:txBody>
              <a:bodyPr wrap="square" rtlCol="0">
                <a:spAutoFit/>
              </a:bodyPr>
              <a:lstStyle/>
              <a:p>
                <a:r>
                  <a:rPr lang="en-US" sz="600" dirty="0" err="1">
                    <a:latin typeface="Roboto Light" panose="02000000000000000000" pitchFamily="2" charset="0"/>
                    <a:ea typeface="Roboto Light" panose="02000000000000000000" pitchFamily="2" charset="0"/>
                    <a:cs typeface="Roboto Light" panose="02000000000000000000" pitchFamily="2" charset="0"/>
                  </a:rPr>
                  <a:t>Externer</a:t>
                </a:r>
                <a:r>
                  <a:rPr lang="en-US" sz="600" dirty="0">
                    <a:latin typeface="Roboto Light" panose="02000000000000000000" pitchFamily="2" charset="0"/>
                    <a:ea typeface="Roboto Light" panose="02000000000000000000" pitchFamily="2" charset="0"/>
                    <a:cs typeface="Roboto Light" panose="02000000000000000000" pitchFamily="2" charset="0"/>
                  </a:rPr>
                  <a:t> Input</a:t>
                </a:r>
              </a:p>
            </p:txBody>
          </p:sp>
        </p:grpSp>
      </p:grpSp>
      <p:sp>
        <p:nvSpPr>
          <p:cNvPr id="347" name="Textfeld 346">
            <a:extLst>
              <a:ext uri="{FF2B5EF4-FFF2-40B4-BE49-F238E27FC236}">
                <a16:creationId xmlns:a16="http://schemas.microsoft.com/office/drawing/2014/main" id="{EEDAE3C3-E90B-2F4B-AF87-8CC29622E4DE}"/>
              </a:ext>
            </a:extLst>
          </p:cNvPr>
          <p:cNvSpPr txBox="1"/>
          <p:nvPr/>
        </p:nvSpPr>
        <p:spPr>
          <a:xfrm>
            <a:off x="2006708" y="4790327"/>
            <a:ext cx="523471" cy="184666"/>
          </a:xfrm>
          <a:prstGeom prst="rect">
            <a:avLst/>
          </a:prstGeom>
          <a:noFill/>
        </p:spPr>
        <p:txBody>
          <a:bodyPr wrap="square" rtlCol="0">
            <a:spAutoFit/>
          </a:bodyPr>
          <a:lstStyle/>
          <a:p>
            <a:r>
              <a:rPr lang="en-US" sz="600" dirty="0" err="1">
                <a:latin typeface="Roboto Light" panose="02000000000000000000" pitchFamily="2" charset="0"/>
                <a:ea typeface="Roboto Light" panose="02000000000000000000" pitchFamily="2" charset="0"/>
                <a:cs typeface="Roboto Light" panose="02000000000000000000" pitchFamily="2" charset="0"/>
              </a:rPr>
              <a:t>Legende</a:t>
            </a:r>
            <a:r>
              <a:rPr lang="en-US" sz="600" dirty="0">
                <a:latin typeface="Roboto Light" panose="02000000000000000000" pitchFamily="2" charset="0"/>
                <a:ea typeface="Roboto Light" panose="02000000000000000000" pitchFamily="2" charset="0"/>
                <a:cs typeface="Roboto Light" panose="02000000000000000000" pitchFamily="2" charset="0"/>
              </a:rPr>
              <a:t>:</a:t>
            </a:r>
          </a:p>
        </p:txBody>
      </p:sp>
      <p:grpSp>
        <p:nvGrpSpPr>
          <p:cNvPr id="39" name="Gruppieren 268">
            <a:extLst>
              <a:ext uri="{FF2B5EF4-FFF2-40B4-BE49-F238E27FC236}">
                <a16:creationId xmlns:a16="http://schemas.microsoft.com/office/drawing/2014/main" id="{89D82858-FA41-A849-A9A9-0D51DC057D8B}"/>
              </a:ext>
            </a:extLst>
          </p:cNvPr>
          <p:cNvGrpSpPr/>
          <p:nvPr/>
        </p:nvGrpSpPr>
        <p:grpSpPr>
          <a:xfrm>
            <a:off x="5492464" y="1790703"/>
            <a:ext cx="1992000" cy="216000"/>
            <a:chOff x="5492464" y="1286813"/>
            <a:chExt cx="1992000" cy="216000"/>
          </a:xfrm>
        </p:grpSpPr>
        <p:pic>
          <p:nvPicPr>
            <p:cNvPr id="40" name="Grafik 208">
              <a:extLst>
                <a:ext uri="{FF2B5EF4-FFF2-40B4-BE49-F238E27FC236}">
                  <a16:creationId xmlns:a16="http://schemas.microsoft.com/office/drawing/2014/main" id="{575E5D4A-A227-D648-9DF4-83C34E58602E}"/>
                </a:ext>
              </a:extLst>
            </p:cNvPr>
            <p:cNvPicPr>
              <a:picLocks noChangeAspect="1"/>
            </p:cNvPicPr>
            <p:nvPr/>
          </p:nvPicPr>
          <p:blipFill>
            <a:blip r:embed="rId3">
              <a:lum bright="70000" contrast="-70000"/>
            </a:blip>
            <a:stretch>
              <a:fillRect/>
            </a:stretch>
          </p:blipFill>
          <p:spPr>
            <a:xfrm>
              <a:off x="6824207" y="1286813"/>
              <a:ext cx="216000" cy="216000"/>
            </a:xfrm>
            <a:prstGeom prst="rect">
              <a:avLst/>
            </a:prstGeom>
          </p:spPr>
        </p:pic>
        <p:pic>
          <p:nvPicPr>
            <p:cNvPr id="41" name="Grafik 206">
              <a:extLst>
                <a:ext uri="{FF2B5EF4-FFF2-40B4-BE49-F238E27FC236}">
                  <a16:creationId xmlns:a16="http://schemas.microsoft.com/office/drawing/2014/main" id="{69347879-094F-0B49-8CB0-CDE77C9A0659}"/>
                </a:ext>
              </a:extLst>
            </p:cNvPr>
            <p:cNvPicPr>
              <a:picLocks noChangeAspect="1"/>
            </p:cNvPicPr>
            <p:nvPr/>
          </p:nvPicPr>
          <p:blipFill>
            <a:blip r:embed="rId4">
              <a:lum bright="70000" contrast="-70000"/>
            </a:blip>
            <a:stretch>
              <a:fillRect/>
            </a:stretch>
          </p:blipFill>
          <p:spPr>
            <a:xfrm>
              <a:off x="5936721" y="1286813"/>
              <a:ext cx="216000" cy="216000"/>
            </a:xfrm>
            <a:prstGeom prst="rect">
              <a:avLst/>
            </a:prstGeom>
          </p:spPr>
        </p:pic>
        <p:pic>
          <p:nvPicPr>
            <p:cNvPr id="42" name="Grafik 210">
              <a:extLst>
                <a:ext uri="{FF2B5EF4-FFF2-40B4-BE49-F238E27FC236}">
                  <a16:creationId xmlns:a16="http://schemas.microsoft.com/office/drawing/2014/main" id="{4EC6B88B-E146-B04D-AA48-DE682797FC08}"/>
                </a:ext>
              </a:extLst>
            </p:cNvPr>
            <p:cNvPicPr>
              <a:picLocks noChangeAspect="1"/>
            </p:cNvPicPr>
            <p:nvPr/>
          </p:nvPicPr>
          <p:blipFill>
            <a:blip r:embed="rId5">
              <a:lum bright="70000" contrast="-70000"/>
            </a:blip>
            <a:stretch>
              <a:fillRect/>
            </a:stretch>
          </p:blipFill>
          <p:spPr>
            <a:xfrm>
              <a:off x="6380464" y="1286813"/>
              <a:ext cx="216000" cy="216000"/>
            </a:xfrm>
            <a:prstGeom prst="rect">
              <a:avLst/>
            </a:prstGeom>
          </p:spPr>
        </p:pic>
        <p:pic>
          <p:nvPicPr>
            <p:cNvPr id="43" name="Grafik 212">
              <a:extLst>
                <a:ext uri="{FF2B5EF4-FFF2-40B4-BE49-F238E27FC236}">
                  <a16:creationId xmlns:a16="http://schemas.microsoft.com/office/drawing/2014/main" id="{B18C5ECC-7E39-194C-BD1B-C4A865B86137}"/>
                </a:ext>
              </a:extLst>
            </p:cNvPr>
            <p:cNvPicPr>
              <a:picLocks noChangeAspect="1"/>
            </p:cNvPicPr>
            <p:nvPr/>
          </p:nvPicPr>
          <p:blipFill>
            <a:blip r:embed="rId6">
              <a:lum bright="70000" contrast="-70000"/>
            </a:blip>
            <a:stretch>
              <a:fillRect/>
            </a:stretch>
          </p:blipFill>
          <p:spPr>
            <a:xfrm>
              <a:off x="7268464" y="1286813"/>
              <a:ext cx="216000" cy="216000"/>
            </a:xfrm>
            <a:prstGeom prst="rect">
              <a:avLst/>
            </a:prstGeom>
          </p:spPr>
        </p:pic>
        <p:pic>
          <p:nvPicPr>
            <p:cNvPr id="44" name="Grafik 214">
              <a:extLst>
                <a:ext uri="{FF2B5EF4-FFF2-40B4-BE49-F238E27FC236}">
                  <a16:creationId xmlns:a16="http://schemas.microsoft.com/office/drawing/2014/main" id="{740FEC77-902D-4A44-AA15-FF03A73DD07C}"/>
                </a:ext>
              </a:extLst>
            </p:cNvPr>
            <p:cNvPicPr>
              <a:picLocks noChangeAspect="1"/>
            </p:cNvPicPr>
            <p:nvPr/>
          </p:nvPicPr>
          <p:blipFill>
            <a:blip r:embed="rId7"/>
            <a:stretch>
              <a:fillRect/>
            </a:stretch>
          </p:blipFill>
          <p:spPr>
            <a:xfrm>
              <a:off x="5492464" y="1286813"/>
              <a:ext cx="216000" cy="216000"/>
            </a:xfrm>
            <a:prstGeom prst="rect">
              <a:avLst/>
            </a:prstGeom>
          </p:spPr>
        </p:pic>
      </p:grpSp>
      <p:grpSp>
        <p:nvGrpSpPr>
          <p:cNvPr id="45" name="Gruppieren 269">
            <a:extLst>
              <a:ext uri="{FF2B5EF4-FFF2-40B4-BE49-F238E27FC236}">
                <a16:creationId xmlns:a16="http://schemas.microsoft.com/office/drawing/2014/main" id="{F37117D1-510B-5141-92DC-486B07436E52}"/>
              </a:ext>
            </a:extLst>
          </p:cNvPr>
          <p:cNvGrpSpPr/>
          <p:nvPr/>
        </p:nvGrpSpPr>
        <p:grpSpPr>
          <a:xfrm>
            <a:off x="5492464" y="2620464"/>
            <a:ext cx="1992000" cy="216000"/>
            <a:chOff x="5492464" y="1286813"/>
            <a:chExt cx="1992000" cy="216000"/>
          </a:xfrm>
        </p:grpSpPr>
        <p:pic>
          <p:nvPicPr>
            <p:cNvPr id="46" name="Grafik 270">
              <a:extLst>
                <a:ext uri="{FF2B5EF4-FFF2-40B4-BE49-F238E27FC236}">
                  <a16:creationId xmlns:a16="http://schemas.microsoft.com/office/drawing/2014/main" id="{6ECD0E00-93E3-C148-849B-6F91D12CB258}"/>
                </a:ext>
              </a:extLst>
            </p:cNvPr>
            <p:cNvPicPr>
              <a:picLocks noChangeAspect="1"/>
            </p:cNvPicPr>
            <p:nvPr/>
          </p:nvPicPr>
          <p:blipFill>
            <a:blip r:embed="rId3"/>
            <a:stretch>
              <a:fillRect/>
            </a:stretch>
          </p:blipFill>
          <p:spPr>
            <a:xfrm>
              <a:off x="6824207" y="1286813"/>
              <a:ext cx="216000" cy="216000"/>
            </a:xfrm>
            <a:prstGeom prst="rect">
              <a:avLst/>
            </a:prstGeom>
          </p:spPr>
        </p:pic>
        <p:pic>
          <p:nvPicPr>
            <p:cNvPr id="47" name="Grafik 271">
              <a:extLst>
                <a:ext uri="{FF2B5EF4-FFF2-40B4-BE49-F238E27FC236}">
                  <a16:creationId xmlns:a16="http://schemas.microsoft.com/office/drawing/2014/main" id="{61DA0C07-A56C-954D-8BC8-217EA77AB962}"/>
                </a:ext>
              </a:extLst>
            </p:cNvPr>
            <p:cNvPicPr>
              <a:picLocks noChangeAspect="1"/>
            </p:cNvPicPr>
            <p:nvPr/>
          </p:nvPicPr>
          <p:blipFill>
            <a:blip r:embed="rId4"/>
            <a:stretch>
              <a:fillRect/>
            </a:stretch>
          </p:blipFill>
          <p:spPr>
            <a:xfrm>
              <a:off x="5936721" y="1286813"/>
              <a:ext cx="216000" cy="216000"/>
            </a:xfrm>
            <a:prstGeom prst="rect">
              <a:avLst/>
            </a:prstGeom>
          </p:spPr>
        </p:pic>
        <p:pic>
          <p:nvPicPr>
            <p:cNvPr id="48" name="Grafik 272">
              <a:extLst>
                <a:ext uri="{FF2B5EF4-FFF2-40B4-BE49-F238E27FC236}">
                  <a16:creationId xmlns:a16="http://schemas.microsoft.com/office/drawing/2014/main" id="{DDEA110E-4A35-2F4C-B924-C553FA85F84B}"/>
                </a:ext>
              </a:extLst>
            </p:cNvPr>
            <p:cNvPicPr>
              <a:picLocks noChangeAspect="1"/>
            </p:cNvPicPr>
            <p:nvPr/>
          </p:nvPicPr>
          <p:blipFill>
            <a:blip r:embed="rId5"/>
            <a:stretch>
              <a:fillRect/>
            </a:stretch>
          </p:blipFill>
          <p:spPr>
            <a:xfrm>
              <a:off x="6380464" y="1286813"/>
              <a:ext cx="216000" cy="216000"/>
            </a:xfrm>
            <a:prstGeom prst="rect">
              <a:avLst/>
            </a:prstGeom>
          </p:spPr>
        </p:pic>
        <p:pic>
          <p:nvPicPr>
            <p:cNvPr id="49" name="Grafik 273">
              <a:extLst>
                <a:ext uri="{FF2B5EF4-FFF2-40B4-BE49-F238E27FC236}">
                  <a16:creationId xmlns:a16="http://schemas.microsoft.com/office/drawing/2014/main" id="{C9AD63BE-5148-5348-BFA1-6CF4C9A3E2C3}"/>
                </a:ext>
              </a:extLst>
            </p:cNvPr>
            <p:cNvPicPr>
              <a:picLocks noChangeAspect="1"/>
            </p:cNvPicPr>
            <p:nvPr/>
          </p:nvPicPr>
          <p:blipFill>
            <a:blip r:embed="rId6">
              <a:lum bright="70000" contrast="-70000"/>
            </a:blip>
            <a:stretch>
              <a:fillRect/>
            </a:stretch>
          </p:blipFill>
          <p:spPr>
            <a:xfrm>
              <a:off x="7268464" y="1286813"/>
              <a:ext cx="216000" cy="216000"/>
            </a:xfrm>
            <a:prstGeom prst="rect">
              <a:avLst/>
            </a:prstGeom>
          </p:spPr>
        </p:pic>
        <p:pic>
          <p:nvPicPr>
            <p:cNvPr id="50" name="Grafik 274">
              <a:extLst>
                <a:ext uri="{FF2B5EF4-FFF2-40B4-BE49-F238E27FC236}">
                  <a16:creationId xmlns:a16="http://schemas.microsoft.com/office/drawing/2014/main" id="{6814F336-85C3-DD44-83BA-FA80AA998564}"/>
                </a:ext>
              </a:extLst>
            </p:cNvPr>
            <p:cNvPicPr>
              <a:picLocks noChangeAspect="1"/>
            </p:cNvPicPr>
            <p:nvPr/>
          </p:nvPicPr>
          <p:blipFill>
            <a:blip r:embed="rId7">
              <a:lum bright="70000" contrast="-70000"/>
            </a:blip>
            <a:stretch>
              <a:fillRect/>
            </a:stretch>
          </p:blipFill>
          <p:spPr>
            <a:xfrm>
              <a:off x="5492464" y="1286813"/>
              <a:ext cx="216000" cy="216000"/>
            </a:xfrm>
            <a:prstGeom prst="rect">
              <a:avLst/>
            </a:prstGeom>
            <a:noFill/>
            <a:ln>
              <a:noFill/>
            </a:ln>
          </p:spPr>
        </p:pic>
      </p:grpSp>
    </p:spTree>
    <p:extLst>
      <p:ext uri="{BB962C8B-B14F-4D97-AF65-F5344CB8AC3E}">
        <p14:creationId xmlns:p14="http://schemas.microsoft.com/office/powerpoint/2010/main" val="169568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4F440-A1DD-BB41-A7B9-ED20F9373457}"/>
              </a:ext>
            </a:extLst>
          </p:cNvPr>
          <p:cNvSpPr>
            <a:spLocks noGrp="1"/>
          </p:cNvSpPr>
          <p:nvPr>
            <p:ph type="title"/>
          </p:nvPr>
        </p:nvSpPr>
        <p:spPr/>
        <p:txBody>
          <a:bodyPr/>
          <a:lstStyle/>
          <a:p>
            <a:r>
              <a:rPr lang="de-DE" dirty="0"/>
              <a:t>Lernziele</a:t>
            </a:r>
          </a:p>
        </p:txBody>
      </p:sp>
      <p:sp>
        <p:nvSpPr>
          <p:cNvPr id="3" name="Inhaltsplatzhalter 2">
            <a:extLst>
              <a:ext uri="{FF2B5EF4-FFF2-40B4-BE49-F238E27FC236}">
                <a16:creationId xmlns:a16="http://schemas.microsoft.com/office/drawing/2014/main" id="{039C1173-6E12-8445-B220-5212654D4141}"/>
              </a:ext>
            </a:extLst>
          </p:cNvPr>
          <p:cNvSpPr>
            <a:spLocks noGrp="1"/>
          </p:cNvSpPr>
          <p:nvPr>
            <p:ph idx="1"/>
          </p:nvPr>
        </p:nvSpPr>
        <p:spPr/>
        <p:txBody>
          <a:bodyPr>
            <a:normAutofit/>
          </a:bodyPr>
          <a:lstStyle/>
          <a:p>
            <a:pPr marL="385763" indent="-385763">
              <a:buFont typeface="+mj-lt"/>
              <a:buAutoNum type="arabicParenR"/>
            </a:pPr>
            <a:r>
              <a:rPr lang="de-DE" dirty="0" err="1"/>
              <a:t>Teilnehmer:innen</a:t>
            </a:r>
            <a:r>
              <a:rPr lang="de-DE" dirty="0"/>
              <a:t> kennen typische Datenquellen in gemeinnützigen Organisationen</a:t>
            </a:r>
          </a:p>
          <a:p>
            <a:pPr marL="385763" indent="-385763">
              <a:buFont typeface="+mj-lt"/>
              <a:buAutoNum type="arabicParenR"/>
            </a:pPr>
            <a:r>
              <a:rPr lang="de-DE" dirty="0" err="1"/>
              <a:t>Teilnehmer:innen</a:t>
            </a:r>
            <a:r>
              <a:rPr lang="de-DE" dirty="0"/>
              <a:t> kennen Möglichkeiten der Datenspeicherung</a:t>
            </a:r>
          </a:p>
          <a:p>
            <a:pPr marL="385763" indent="-385763">
              <a:buFont typeface="+mj-lt"/>
              <a:buAutoNum type="arabicParenR"/>
            </a:pPr>
            <a:r>
              <a:rPr lang="de-DE" dirty="0" err="1"/>
              <a:t>Teilnehmer:innen</a:t>
            </a:r>
            <a:r>
              <a:rPr lang="de-DE" dirty="0"/>
              <a:t> kennen grundlegende Konzepte der Datenqualität und Datenstrukturierung</a:t>
            </a:r>
          </a:p>
          <a:p>
            <a:pPr marL="385763" indent="-385763">
              <a:buFont typeface="+mj-lt"/>
              <a:buAutoNum type="arabicParenR"/>
            </a:pPr>
            <a:r>
              <a:rPr lang="de-DE" dirty="0" err="1"/>
              <a:t>Teilnehmer:innen</a:t>
            </a:r>
            <a:r>
              <a:rPr lang="de-DE" dirty="0"/>
              <a:t> können die theoretischen Konzepte in der Praxis mit Excel umsetzen</a:t>
            </a:r>
          </a:p>
          <a:p>
            <a:pPr marL="385763" indent="-385763">
              <a:buFont typeface="+mj-lt"/>
              <a:buAutoNum type="arabicParenR"/>
            </a:pPr>
            <a:r>
              <a:rPr lang="de-DE" dirty="0" err="1"/>
              <a:t>Teilnehmer:innen</a:t>
            </a:r>
            <a:r>
              <a:rPr lang="de-DE" dirty="0"/>
              <a:t> kennen weiterführende Ressourcen</a:t>
            </a:r>
          </a:p>
        </p:txBody>
      </p:sp>
    </p:spTree>
    <p:extLst>
      <p:ext uri="{BB962C8B-B14F-4D97-AF65-F5344CB8AC3E}">
        <p14:creationId xmlns:p14="http://schemas.microsoft.com/office/powerpoint/2010/main" val="85326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D1FE-B175-F24C-B898-25A89F22A50A}"/>
              </a:ext>
            </a:extLst>
          </p:cNvPr>
          <p:cNvSpPr>
            <a:spLocks noGrp="1"/>
          </p:cNvSpPr>
          <p:nvPr>
            <p:ph type="ctrTitle"/>
          </p:nvPr>
        </p:nvSpPr>
        <p:spPr/>
        <p:txBody>
          <a:bodyPr/>
          <a:lstStyle/>
          <a:p>
            <a:r>
              <a:rPr lang="en-GB" dirty="0" err="1"/>
              <a:t>Datenquellen</a:t>
            </a:r>
            <a:r>
              <a:rPr lang="en-GB" dirty="0"/>
              <a:t> in </a:t>
            </a:r>
            <a:r>
              <a:rPr lang="en-GB" dirty="0" err="1"/>
              <a:t>sozialen</a:t>
            </a:r>
            <a:r>
              <a:rPr lang="en-GB" dirty="0"/>
              <a:t> </a:t>
            </a:r>
            <a:r>
              <a:rPr lang="en-GB" dirty="0" err="1"/>
              <a:t>Organisationen</a:t>
            </a:r>
            <a:r>
              <a:rPr lang="en-GB" dirty="0"/>
              <a:t> </a:t>
            </a:r>
          </a:p>
        </p:txBody>
      </p:sp>
      <p:sp>
        <p:nvSpPr>
          <p:cNvPr id="4" name="Subtitle 3">
            <a:extLst>
              <a:ext uri="{FF2B5EF4-FFF2-40B4-BE49-F238E27FC236}">
                <a16:creationId xmlns:a16="http://schemas.microsoft.com/office/drawing/2014/main" id="{396E1686-5C49-7241-B4E9-D76C80D6983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6282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39BF79-C6D7-FE47-9ABC-083905709A58}"/>
              </a:ext>
            </a:extLst>
          </p:cNvPr>
          <p:cNvSpPr txBox="1"/>
          <p:nvPr/>
        </p:nvSpPr>
        <p:spPr>
          <a:xfrm>
            <a:off x="2152953" y="3540630"/>
            <a:ext cx="2419047" cy="404085"/>
          </a:xfrm>
          <a:prstGeom prst="rect">
            <a:avLst/>
          </a:prstGeom>
          <a:noFill/>
        </p:spPr>
        <p:txBody>
          <a:bodyPr wrap="square" rtlCol="0">
            <a:spAutoFit/>
          </a:bodyPr>
          <a:lstStyle/>
          <a:p>
            <a:r>
              <a:rPr lang="en-GB" dirty="0" err="1"/>
              <a:t>Daten</a:t>
            </a:r>
            <a:endParaRPr lang="en-GB" dirty="0"/>
          </a:p>
          <a:p>
            <a:endParaRPr lang="en-GB" dirty="0"/>
          </a:p>
        </p:txBody>
      </p:sp>
      <p:sp>
        <p:nvSpPr>
          <p:cNvPr id="5" name="TextBox 4">
            <a:extLst>
              <a:ext uri="{FF2B5EF4-FFF2-40B4-BE49-F238E27FC236}">
                <a16:creationId xmlns:a16="http://schemas.microsoft.com/office/drawing/2014/main" id="{5E20D876-A996-9746-B728-3319EDF830F4}"/>
              </a:ext>
            </a:extLst>
          </p:cNvPr>
          <p:cNvSpPr txBox="1"/>
          <p:nvPr/>
        </p:nvSpPr>
        <p:spPr>
          <a:xfrm>
            <a:off x="2489200" y="1473200"/>
            <a:ext cx="2419047" cy="404085"/>
          </a:xfrm>
          <a:prstGeom prst="rect">
            <a:avLst/>
          </a:prstGeom>
          <a:noFill/>
        </p:spPr>
        <p:txBody>
          <a:bodyPr wrap="square" rtlCol="0">
            <a:spAutoFit/>
          </a:bodyPr>
          <a:lstStyle/>
          <a:p>
            <a:r>
              <a:rPr lang="en-GB" dirty="0" err="1"/>
              <a:t>Daten</a:t>
            </a:r>
            <a:endParaRPr lang="en-GB" dirty="0"/>
          </a:p>
          <a:p>
            <a:endParaRPr lang="en-GB" dirty="0"/>
          </a:p>
        </p:txBody>
      </p:sp>
      <p:sp>
        <p:nvSpPr>
          <p:cNvPr id="6" name="TextBox 5">
            <a:extLst>
              <a:ext uri="{FF2B5EF4-FFF2-40B4-BE49-F238E27FC236}">
                <a16:creationId xmlns:a16="http://schemas.microsoft.com/office/drawing/2014/main" id="{115A0287-8E6A-5B47-B1D0-451938975CCB}"/>
              </a:ext>
            </a:extLst>
          </p:cNvPr>
          <p:cNvSpPr txBox="1"/>
          <p:nvPr/>
        </p:nvSpPr>
        <p:spPr>
          <a:xfrm>
            <a:off x="4163181" y="2167665"/>
            <a:ext cx="2419047" cy="404085"/>
          </a:xfrm>
          <a:prstGeom prst="rect">
            <a:avLst/>
          </a:prstGeom>
          <a:noFill/>
        </p:spPr>
        <p:txBody>
          <a:bodyPr wrap="square" rtlCol="0">
            <a:spAutoFit/>
          </a:bodyPr>
          <a:lstStyle/>
          <a:p>
            <a:r>
              <a:rPr lang="en-GB" dirty="0" err="1"/>
              <a:t>Daten</a:t>
            </a:r>
            <a:endParaRPr lang="en-GB" dirty="0"/>
          </a:p>
          <a:p>
            <a:endParaRPr lang="en-GB" dirty="0"/>
          </a:p>
        </p:txBody>
      </p:sp>
      <p:sp>
        <p:nvSpPr>
          <p:cNvPr id="7" name="TextBox 6">
            <a:extLst>
              <a:ext uri="{FF2B5EF4-FFF2-40B4-BE49-F238E27FC236}">
                <a16:creationId xmlns:a16="http://schemas.microsoft.com/office/drawing/2014/main" id="{D0B9C9E5-D037-1648-8076-4837F2DE25EF}"/>
              </a:ext>
            </a:extLst>
          </p:cNvPr>
          <p:cNvSpPr txBox="1"/>
          <p:nvPr/>
        </p:nvSpPr>
        <p:spPr>
          <a:xfrm>
            <a:off x="1037772" y="2663372"/>
            <a:ext cx="2419047" cy="404085"/>
          </a:xfrm>
          <a:prstGeom prst="rect">
            <a:avLst/>
          </a:prstGeom>
          <a:noFill/>
        </p:spPr>
        <p:txBody>
          <a:bodyPr wrap="square" rtlCol="0">
            <a:spAutoFit/>
          </a:bodyPr>
          <a:lstStyle/>
          <a:p>
            <a:r>
              <a:rPr lang="en-GB" dirty="0" err="1"/>
              <a:t>Daten</a:t>
            </a:r>
            <a:endParaRPr lang="en-GB" dirty="0"/>
          </a:p>
          <a:p>
            <a:endParaRPr lang="en-GB" dirty="0"/>
          </a:p>
        </p:txBody>
      </p:sp>
      <p:sp>
        <p:nvSpPr>
          <p:cNvPr id="8" name="TextBox 7">
            <a:extLst>
              <a:ext uri="{FF2B5EF4-FFF2-40B4-BE49-F238E27FC236}">
                <a16:creationId xmlns:a16="http://schemas.microsoft.com/office/drawing/2014/main" id="{E88EB501-6CAB-B942-9576-204BEC4D9F97}"/>
              </a:ext>
            </a:extLst>
          </p:cNvPr>
          <p:cNvSpPr txBox="1"/>
          <p:nvPr/>
        </p:nvSpPr>
        <p:spPr>
          <a:xfrm>
            <a:off x="5411408" y="3559879"/>
            <a:ext cx="2419047" cy="404085"/>
          </a:xfrm>
          <a:prstGeom prst="rect">
            <a:avLst/>
          </a:prstGeom>
          <a:noFill/>
        </p:spPr>
        <p:txBody>
          <a:bodyPr wrap="square" rtlCol="0">
            <a:spAutoFit/>
          </a:bodyPr>
          <a:lstStyle/>
          <a:p>
            <a:r>
              <a:rPr lang="en-GB" dirty="0" err="1"/>
              <a:t>Daten</a:t>
            </a:r>
            <a:endParaRPr lang="en-GB" dirty="0"/>
          </a:p>
          <a:p>
            <a:endParaRPr lang="en-GB" dirty="0"/>
          </a:p>
        </p:txBody>
      </p:sp>
      <p:sp>
        <p:nvSpPr>
          <p:cNvPr id="9" name="TextBox 8">
            <a:extLst>
              <a:ext uri="{FF2B5EF4-FFF2-40B4-BE49-F238E27FC236}">
                <a16:creationId xmlns:a16="http://schemas.microsoft.com/office/drawing/2014/main" id="{EA6A89AD-1794-A34E-B616-2A99BE09E3A0}"/>
              </a:ext>
            </a:extLst>
          </p:cNvPr>
          <p:cNvSpPr txBox="1"/>
          <p:nvPr/>
        </p:nvSpPr>
        <p:spPr>
          <a:xfrm>
            <a:off x="3863220" y="3067457"/>
            <a:ext cx="2419047" cy="404085"/>
          </a:xfrm>
          <a:prstGeom prst="rect">
            <a:avLst/>
          </a:prstGeom>
          <a:noFill/>
        </p:spPr>
        <p:txBody>
          <a:bodyPr wrap="square" rtlCol="0">
            <a:spAutoFit/>
          </a:bodyPr>
          <a:lstStyle/>
          <a:p>
            <a:r>
              <a:rPr lang="en-GB" dirty="0" err="1"/>
              <a:t>Daten</a:t>
            </a:r>
            <a:endParaRPr lang="en-GB" dirty="0"/>
          </a:p>
          <a:p>
            <a:endParaRPr lang="en-GB" dirty="0"/>
          </a:p>
        </p:txBody>
      </p:sp>
      <p:sp>
        <p:nvSpPr>
          <p:cNvPr id="10" name="TextBox 9">
            <a:extLst>
              <a:ext uri="{FF2B5EF4-FFF2-40B4-BE49-F238E27FC236}">
                <a16:creationId xmlns:a16="http://schemas.microsoft.com/office/drawing/2014/main" id="{55423F4A-E1FD-634D-982D-FD7291E481F6}"/>
              </a:ext>
            </a:extLst>
          </p:cNvPr>
          <p:cNvSpPr txBox="1"/>
          <p:nvPr/>
        </p:nvSpPr>
        <p:spPr>
          <a:xfrm>
            <a:off x="6035524" y="2394962"/>
            <a:ext cx="2419047" cy="404085"/>
          </a:xfrm>
          <a:prstGeom prst="rect">
            <a:avLst/>
          </a:prstGeom>
          <a:noFill/>
        </p:spPr>
        <p:txBody>
          <a:bodyPr wrap="square" rtlCol="0">
            <a:spAutoFit/>
          </a:bodyPr>
          <a:lstStyle/>
          <a:p>
            <a:r>
              <a:rPr lang="en-GB" dirty="0" err="1"/>
              <a:t>Daten</a:t>
            </a:r>
            <a:endParaRPr lang="en-GB" dirty="0"/>
          </a:p>
          <a:p>
            <a:endParaRPr lang="en-GB" dirty="0"/>
          </a:p>
        </p:txBody>
      </p:sp>
      <p:sp>
        <p:nvSpPr>
          <p:cNvPr id="13" name="Title 12">
            <a:extLst>
              <a:ext uri="{FF2B5EF4-FFF2-40B4-BE49-F238E27FC236}">
                <a16:creationId xmlns:a16="http://schemas.microsoft.com/office/drawing/2014/main" id="{497FD66B-1B28-F942-B0BD-B0DB997770E7}"/>
              </a:ext>
            </a:extLst>
          </p:cNvPr>
          <p:cNvSpPr>
            <a:spLocks noGrp="1"/>
          </p:cNvSpPr>
          <p:nvPr>
            <p:ph type="title"/>
          </p:nvPr>
        </p:nvSpPr>
        <p:spPr/>
        <p:txBody>
          <a:bodyPr/>
          <a:lstStyle/>
          <a:p>
            <a:r>
              <a:rPr lang="en-GB" dirty="0" err="1"/>
              <a:t>Manchen</a:t>
            </a:r>
            <a:r>
              <a:rPr lang="en-GB" dirty="0"/>
              <a:t> </a:t>
            </a:r>
            <a:r>
              <a:rPr lang="en-GB" dirty="0" err="1"/>
              <a:t>Organisationen</a:t>
            </a:r>
            <a:r>
              <a:rPr lang="en-GB" dirty="0"/>
              <a:t> </a:t>
            </a:r>
            <a:r>
              <a:rPr lang="en-GB" dirty="0" err="1"/>
              <a:t>geht</a:t>
            </a:r>
            <a:r>
              <a:rPr lang="en-GB" dirty="0"/>
              <a:t> es so…</a:t>
            </a:r>
          </a:p>
        </p:txBody>
      </p:sp>
      <p:sp>
        <p:nvSpPr>
          <p:cNvPr id="14" name="Content Placeholder 13">
            <a:extLst>
              <a:ext uri="{FF2B5EF4-FFF2-40B4-BE49-F238E27FC236}">
                <a16:creationId xmlns:a16="http://schemas.microsoft.com/office/drawing/2014/main" id="{86EA0E4C-1DA0-A24A-B16A-DFBC9C4C48A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543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E40EE4-0F9E-B548-B7E8-C204E55E0800}"/>
              </a:ext>
            </a:extLst>
          </p:cNvPr>
          <p:cNvSpPr>
            <a:spLocks noGrp="1"/>
          </p:cNvSpPr>
          <p:nvPr>
            <p:ph type="title"/>
          </p:nvPr>
        </p:nvSpPr>
        <p:spPr/>
        <p:txBody>
          <a:bodyPr/>
          <a:lstStyle/>
          <a:p>
            <a:r>
              <a:rPr lang="en-GB" dirty="0"/>
              <a:t>…</a:t>
            </a:r>
            <a:r>
              <a:rPr lang="en-GB" dirty="0" err="1"/>
              <a:t>anderen</a:t>
            </a:r>
            <a:r>
              <a:rPr lang="en-GB" dirty="0"/>
              <a:t> so:</a:t>
            </a:r>
          </a:p>
        </p:txBody>
      </p:sp>
      <p:sp>
        <p:nvSpPr>
          <p:cNvPr id="6" name="TextBox 5">
            <a:extLst>
              <a:ext uri="{FF2B5EF4-FFF2-40B4-BE49-F238E27FC236}">
                <a16:creationId xmlns:a16="http://schemas.microsoft.com/office/drawing/2014/main" id="{26B1CCEF-ED2A-9847-ABFE-6C34E5709077}"/>
              </a:ext>
            </a:extLst>
          </p:cNvPr>
          <p:cNvSpPr txBox="1"/>
          <p:nvPr/>
        </p:nvSpPr>
        <p:spPr>
          <a:xfrm>
            <a:off x="7102324" y="3783390"/>
            <a:ext cx="948267" cy="461665"/>
          </a:xfrm>
          <a:prstGeom prst="rect">
            <a:avLst/>
          </a:prstGeom>
          <a:noFill/>
        </p:spPr>
        <p:txBody>
          <a:bodyPr wrap="square" rtlCol="0">
            <a:spAutoFit/>
          </a:bodyPr>
          <a:lstStyle/>
          <a:p>
            <a:r>
              <a:rPr lang="en-GB" sz="2400" dirty="0"/>
              <a:t>❓</a:t>
            </a:r>
          </a:p>
        </p:txBody>
      </p:sp>
    </p:spTree>
    <p:extLst>
      <p:ext uri="{BB962C8B-B14F-4D97-AF65-F5344CB8AC3E}">
        <p14:creationId xmlns:p14="http://schemas.microsoft.com/office/powerpoint/2010/main" val="1594174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3149-281E-434E-96ED-6F64D838FC17}"/>
              </a:ext>
            </a:extLst>
          </p:cNvPr>
          <p:cNvSpPr>
            <a:spLocks noGrp="1"/>
          </p:cNvSpPr>
          <p:nvPr>
            <p:ph type="title"/>
          </p:nvPr>
        </p:nvSpPr>
        <p:spPr/>
        <p:txBody>
          <a:bodyPr/>
          <a:lstStyle/>
          <a:p>
            <a:r>
              <a:rPr lang="en-GB" dirty="0"/>
              <a:t>Wie </a:t>
            </a:r>
            <a:r>
              <a:rPr lang="en-GB" dirty="0" err="1"/>
              <a:t>sehen</a:t>
            </a:r>
            <a:r>
              <a:rPr lang="en-GB" dirty="0"/>
              <a:t> </a:t>
            </a:r>
            <a:r>
              <a:rPr lang="en-GB" dirty="0" err="1"/>
              <a:t>Daten</a:t>
            </a:r>
            <a:r>
              <a:rPr lang="en-GB" dirty="0"/>
              <a:t> </a:t>
            </a:r>
            <a:r>
              <a:rPr lang="en-GB" dirty="0" err="1"/>
              <a:t>aus</a:t>
            </a:r>
            <a:r>
              <a:rPr lang="en-GB" dirty="0"/>
              <a:t>?</a:t>
            </a:r>
          </a:p>
        </p:txBody>
      </p:sp>
      <p:sp>
        <p:nvSpPr>
          <p:cNvPr id="3" name="Content Placeholder 2">
            <a:extLst>
              <a:ext uri="{FF2B5EF4-FFF2-40B4-BE49-F238E27FC236}">
                <a16:creationId xmlns:a16="http://schemas.microsoft.com/office/drawing/2014/main" id="{484B4DC3-D3DB-1B49-8E8D-0464DB13B119}"/>
              </a:ext>
            </a:extLst>
          </p:cNvPr>
          <p:cNvSpPr>
            <a:spLocks noGrp="1"/>
          </p:cNvSpPr>
          <p:nvPr>
            <p:ph sz="half" idx="1"/>
          </p:nvPr>
        </p:nvSpPr>
        <p:spPr/>
        <p:txBody>
          <a:bodyPr/>
          <a:lstStyle/>
          <a:p>
            <a:pPr marL="0" indent="0">
              <a:buNone/>
            </a:pPr>
            <a:endParaRPr lang="en-GB" dirty="0"/>
          </a:p>
        </p:txBody>
      </p:sp>
      <p:sp>
        <p:nvSpPr>
          <p:cNvPr id="4" name="Content Placeholder 3">
            <a:extLst>
              <a:ext uri="{FF2B5EF4-FFF2-40B4-BE49-F238E27FC236}">
                <a16:creationId xmlns:a16="http://schemas.microsoft.com/office/drawing/2014/main" id="{7D53D738-ED6C-4348-872F-2B5BA17BB305}"/>
              </a:ext>
            </a:extLst>
          </p:cNvPr>
          <p:cNvSpPr>
            <a:spLocks noGrp="1"/>
          </p:cNvSpPr>
          <p:nvPr>
            <p:ph sz="half" idx="2"/>
          </p:nvPr>
        </p:nvSpPr>
        <p:spPr/>
        <p:txBody>
          <a:bodyPr/>
          <a:lstStyle/>
          <a:p>
            <a:r>
              <a:rPr lang="en-GB" dirty="0" err="1"/>
              <a:t>Beobachtungen</a:t>
            </a:r>
            <a:r>
              <a:rPr lang="en-GB" dirty="0"/>
              <a:t> </a:t>
            </a:r>
            <a:r>
              <a:rPr lang="en-GB" dirty="0">
                <a:sym typeface="Wingdings" pitchFamily="2" charset="2"/>
              </a:rPr>
              <a:t></a:t>
            </a:r>
            <a:r>
              <a:rPr lang="en-GB" dirty="0"/>
              <a:t> </a:t>
            </a:r>
            <a:r>
              <a:rPr lang="en-GB" dirty="0" err="1"/>
              <a:t>Zeilen</a:t>
            </a:r>
            <a:endParaRPr lang="en-GB" dirty="0"/>
          </a:p>
          <a:p>
            <a:r>
              <a:rPr lang="en-GB" dirty="0" err="1"/>
              <a:t>Variablen</a:t>
            </a:r>
            <a:r>
              <a:rPr lang="en-GB" dirty="0"/>
              <a:t>: </a:t>
            </a:r>
            <a:r>
              <a:rPr lang="en-GB" dirty="0" err="1"/>
              <a:t>enthalten</a:t>
            </a:r>
            <a:r>
              <a:rPr lang="en-GB" dirty="0"/>
              <a:t> </a:t>
            </a:r>
            <a:r>
              <a:rPr lang="en-GB" dirty="0" err="1"/>
              <a:t>Werte</a:t>
            </a:r>
            <a:r>
              <a:rPr lang="en-GB" dirty="0"/>
              <a:t> </a:t>
            </a:r>
            <a:r>
              <a:rPr lang="en-GB" dirty="0">
                <a:sym typeface="Wingdings" pitchFamily="2" charset="2"/>
              </a:rPr>
              <a:t> </a:t>
            </a:r>
            <a:r>
              <a:rPr lang="en-GB" dirty="0" err="1"/>
              <a:t>Spalten</a:t>
            </a:r>
            <a:endParaRPr lang="en-GB" dirty="0"/>
          </a:p>
          <a:p>
            <a:r>
              <a:rPr lang="en-GB" dirty="0" err="1"/>
              <a:t>Werte</a:t>
            </a:r>
            <a:r>
              <a:rPr lang="en-GB" dirty="0"/>
              <a:t> </a:t>
            </a:r>
            <a:r>
              <a:rPr lang="en-GB" dirty="0">
                <a:sym typeface="Wingdings" pitchFamily="2" charset="2"/>
              </a:rPr>
              <a:t></a:t>
            </a:r>
            <a:r>
              <a:rPr lang="en-GB" dirty="0"/>
              <a:t> </a:t>
            </a:r>
            <a:r>
              <a:rPr lang="en-GB" dirty="0" err="1"/>
              <a:t>Zellen</a:t>
            </a:r>
            <a:endParaRPr lang="en-GB" dirty="0"/>
          </a:p>
          <a:p>
            <a:endParaRPr lang="en-GB" dirty="0"/>
          </a:p>
          <a:p>
            <a:pPr marL="0" indent="0">
              <a:buNone/>
            </a:pPr>
            <a:endParaRPr lang="en-GB" dirty="0"/>
          </a:p>
        </p:txBody>
      </p:sp>
      <p:graphicFrame>
        <p:nvGraphicFramePr>
          <p:cNvPr id="5" name="Table 5">
            <a:extLst>
              <a:ext uri="{FF2B5EF4-FFF2-40B4-BE49-F238E27FC236}">
                <a16:creationId xmlns:a16="http://schemas.microsoft.com/office/drawing/2014/main" id="{28363A76-CA83-FD45-9FEC-54971FDA64C5}"/>
              </a:ext>
            </a:extLst>
          </p:cNvPr>
          <p:cNvGraphicFramePr>
            <a:graphicFrameLocks noGrp="1"/>
          </p:cNvGraphicFramePr>
          <p:nvPr>
            <p:extLst>
              <p:ext uri="{D42A27DB-BD31-4B8C-83A1-F6EECF244321}">
                <p14:modId xmlns:p14="http://schemas.microsoft.com/office/powerpoint/2010/main" val="3955364388"/>
              </p:ext>
            </p:extLst>
          </p:nvPr>
        </p:nvGraphicFramePr>
        <p:xfrm>
          <a:off x="749905" y="1901371"/>
          <a:ext cx="3149602" cy="2170646"/>
        </p:xfrm>
        <a:graphic>
          <a:graphicData uri="http://schemas.openxmlformats.org/drawingml/2006/table">
            <a:tbl>
              <a:tblPr firstRow="1" bandRow="1">
                <a:tableStyleId>{5C22544A-7EE6-4342-B048-85BDC9FD1C3A}</a:tableStyleId>
              </a:tblPr>
              <a:tblGrid>
                <a:gridCol w="1272356">
                  <a:extLst>
                    <a:ext uri="{9D8B030D-6E8A-4147-A177-3AD203B41FA5}">
                      <a16:colId xmlns:a16="http://schemas.microsoft.com/office/drawing/2014/main" val="1366333773"/>
                    </a:ext>
                  </a:extLst>
                </a:gridCol>
                <a:gridCol w="1032485">
                  <a:extLst>
                    <a:ext uri="{9D8B030D-6E8A-4147-A177-3AD203B41FA5}">
                      <a16:colId xmlns:a16="http://schemas.microsoft.com/office/drawing/2014/main" val="808614112"/>
                    </a:ext>
                  </a:extLst>
                </a:gridCol>
                <a:gridCol w="844761">
                  <a:extLst>
                    <a:ext uri="{9D8B030D-6E8A-4147-A177-3AD203B41FA5}">
                      <a16:colId xmlns:a16="http://schemas.microsoft.com/office/drawing/2014/main" val="3542935422"/>
                    </a:ext>
                  </a:extLst>
                </a:gridCol>
              </a:tblGrid>
              <a:tr h="373080">
                <a:tc>
                  <a:txBody>
                    <a:bodyPr/>
                    <a:lstStyle/>
                    <a:p>
                      <a:r>
                        <a:rPr lang="en-GB" dirty="0"/>
                        <a:t>email</a:t>
                      </a:r>
                    </a:p>
                  </a:txBody>
                  <a:tcPr/>
                </a:tc>
                <a:tc>
                  <a:txBody>
                    <a:bodyPr/>
                    <a:lstStyle/>
                    <a:p>
                      <a:r>
                        <a:rPr lang="en-GB" dirty="0" err="1"/>
                        <a:t>kampagne</a:t>
                      </a:r>
                      <a:endParaRPr lang="en-GB" dirty="0"/>
                    </a:p>
                  </a:txBody>
                  <a:tcPr/>
                </a:tc>
                <a:tc>
                  <a:txBody>
                    <a:bodyPr/>
                    <a:lstStyle/>
                    <a:p>
                      <a:r>
                        <a:rPr lang="en-GB" dirty="0" err="1"/>
                        <a:t>gelesen</a:t>
                      </a:r>
                      <a:endParaRPr lang="en-GB" dirty="0"/>
                    </a:p>
                  </a:txBody>
                  <a:tcPr/>
                </a:tc>
                <a:extLst>
                  <a:ext uri="{0D108BD9-81ED-4DB2-BD59-A6C34878D82A}">
                    <a16:rowId xmlns:a16="http://schemas.microsoft.com/office/drawing/2014/main" val="4142170879"/>
                  </a:ext>
                </a:extLst>
              </a:tr>
              <a:tr h="525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dirty="0" err="1"/>
                        <a:t>joe@ex.org</a:t>
                      </a:r>
                      <a:endParaRPr lang="en-GB" dirty="0"/>
                    </a:p>
                    <a:p>
                      <a:endParaRPr lang="en-GB" dirty="0"/>
                    </a:p>
                  </a:txBody>
                  <a:tcPr/>
                </a:tc>
                <a:tc>
                  <a:txBody>
                    <a:bodyPr/>
                    <a:lstStyle/>
                    <a:p>
                      <a:r>
                        <a:rPr lang="en-GB" dirty="0"/>
                        <a:t>a</a:t>
                      </a:r>
                    </a:p>
                  </a:txBody>
                  <a:tcPr/>
                </a:tc>
                <a:tc>
                  <a:txBody>
                    <a:bodyPr/>
                    <a:lstStyle/>
                    <a:p>
                      <a:r>
                        <a:rPr lang="en-GB" dirty="0"/>
                        <a:t>1</a:t>
                      </a:r>
                    </a:p>
                  </a:txBody>
                  <a:tcPr/>
                </a:tc>
                <a:extLst>
                  <a:ext uri="{0D108BD9-81ED-4DB2-BD59-A6C34878D82A}">
                    <a16:rowId xmlns:a16="http://schemas.microsoft.com/office/drawing/2014/main" val="2760322436"/>
                  </a:ext>
                </a:extLst>
              </a:tr>
              <a:tr h="37308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dirty="0" err="1"/>
                        <a:t>joe@ex.org</a:t>
                      </a:r>
                      <a:endParaRPr lang="en-GB" dirty="0"/>
                    </a:p>
                  </a:txBody>
                  <a:tcPr/>
                </a:tc>
                <a:tc>
                  <a:txBody>
                    <a:bodyPr/>
                    <a:lstStyle/>
                    <a:p>
                      <a:r>
                        <a:rPr lang="en-GB" dirty="0"/>
                        <a:t>a</a:t>
                      </a:r>
                    </a:p>
                  </a:txBody>
                  <a:tcPr/>
                </a:tc>
                <a:tc>
                  <a:txBody>
                    <a:bodyPr/>
                    <a:lstStyle/>
                    <a:p>
                      <a:r>
                        <a:rPr lang="en-GB" dirty="0"/>
                        <a:t>0</a:t>
                      </a:r>
                    </a:p>
                  </a:txBody>
                  <a:tcPr/>
                </a:tc>
                <a:extLst>
                  <a:ext uri="{0D108BD9-81ED-4DB2-BD59-A6C34878D82A}">
                    <a16:rowId xmlns:a16="http://schemas.microsoft.com/office/drawing/2014/main" val="3345413822"/>
                  </a:ext>
                </a:extLst>
              </a:tr>
              <a:tr h="373080">
                <a:tc>
                  <a:txBody>
                    <a:bodyPr/>
                    <a:lstStyle/>
                    <a:p>
                      <a:r>
                        <a:rPr lang="en-GB" dirty="0" err="1"/>
                        <a:t>jane@ex.org</a:t>
                      </a:r>
                      <a:endParaRPr lang="en-GB" dirty="0"/>
                    </a:p>
                  </a:txBody>
                  <a:tcPr/>
                </a:tc>
                <a:tc>
                  <a:txBody>
                    <a:bodyPr/>
                    <a:lstStyle/>
                    <a:p>
                      <a:r>
                        <a:rPr lang="en-GB" dirty="0"/>
                        <a:t>b</a:t>
                      </a:r>
                    </a:p>
                  </a:txBody>
                  <a:tcPr/>
                </a:tc>
                <a:tc>
                  <a:txBody>
                    <a:bodyPr/>
                    <a:lstStyle/>
                    <a:p>
                      <a:r>
                        <a:rPr lang="en-GB" dirty="0"/>
                        <a:t>1</a:t>
                      </a:r>
                    </a:p>
                  </a:txBody>
                  <a:tcPr/>
                </a:tc>
                <a:extLst>
                  <a:ext uri="{0D108BD9-81ED-4DB2-BD59-A6C34878D82A}">
                    <a16:rowId xmlns:a16="http://schemas.microsoft.com/office/drawing/2014/main" val="1223093524"/>
                  </a:ext>
                </a:extLst>
              </a:tr>
              <a:tr h="525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dirty="0" err="1"/>
                        <a:t>jane@ex.org</a:t>
                      </a:r>
                      <a:endParaRPr lang="en-GB" dirty="0"/>
                    </a:p>
                    <a:p>
                      <a:endParaRPr lang="en-GB" dirty="0"/>
                    </a:p>
                  </a:txBody>
                  <a:tcPr/>
                </a:tc>
                <a:tc>
                  <a:txBody>
                    <a:bodyPr/>
                    <a:lstStyle/>
                    <a:p>
                      <a:r>
                        <a:rPr lang="en-GB" dirty="0"/>
                        <a:t>b</a:t>
                      </a:r>
                    </a:p>
                  </a:txBody>
                  <a:tcPr/>
                </a:tc>
                <a:tc>
                  <a:txBody>
                    <a:bodyPr/>
                    <a:lstStyle/>
                    <a:p>
                      <a:r>
                        <a:rPr lang="en-GB" dirty="0"/>
                        <a:t>1</a:t>
                      </a:r>
                    </a:p>
                  </a:txBody>
                  <a:tcPr/>
                </a:tc>
                <a:extLst>
                  <a:ext uri="{0D108BD9-81ED-4DB2-BD59-A6C34878D82A}">
                    <a16:rowId xmlns:a16="http://schemas.microsoft.com/office/drawing/2014/main" val="4042555183"/>
                  </a:ext>
                </a:extLst>
              </a:tr>
            </a:tbl>
          </a:graphicData>
        </a:graphic>
      </p:graphicFrame>
      <p:pic>
        <p:nvPicPr>
          <p:cNvPr id="6" name="Grafik 10" descr="Roboter">
            <a:extLst>
              <a:ext uri="{FF2B5EF4-FFF2-40B4-BE49-F238E27FC236}">
                <a16:creationId xmlns:a16="http://schemas.microsoft.com/office/drawing/2014/main" id="{621FB2EE-E772-A647-B55B-A12120F96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8813" y="3748491"/>
            <a:ext cx="914400" cy="914400"/>
          </a:xfrm>
          <a:prstGeom prst="rect">
            <a:avLst/>
          </a:prstGeom>
        </p:spPr>
      </p:pic>
      <p:sp>
        <p:nvSpPr>
          <p:cNvPr id="7" name="Rounded Rectangular Callout 13">
            <a:extLst>
              <a:ext uri="{FF2B5EF4-FFF2-40B4-BE49-F238E27FC236}">
                <a16:creationId xmlns:a16="http://schemas.microsoft.com/office/drawing/2014/main" id="{C4895CA3-E45D-A34E-BFB9-0D4DB8BABF4E}"/>
              </a:ext>
            </a:extLst>
          </p:cNvPr>
          <p:cNvSpPr/>
          <p:nvPr/>
        </p:nvSpPr>
        <p:spPr>
          <a:xfrm>
            <a:off x="6735899" y="2760679"/>
            <a:ext cx="2249296" cy="820530"/>
          </a:xfrm>
          <a:prstGeom prst="wedgeRoundRectCallout">
            <a:avLst>
              <a:gd name="adj1" fmla="val -522"/>
              <a:gd name="adj2" fmla="val 92390"/>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Daten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können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auch</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unstrukturiert</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Bilder</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Text, Audio)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oder</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semi-</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strukturiert</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z.B.</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XML, JSON)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vorliegen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Wir</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fokussieren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uns</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hier</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auf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tabellarische</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Daten</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 (</a:t>
            </a:r>
            <a:r>
              <a:rPr lang="en-US" sz="900" dirty="0" err="1">
                <a:solidFill>
                  <a:srgbClr val="3D3D3B"/>
                </a:solidFill>
                <a:latin typeface="Roboto Light" panose="02000000000000000000" pitchFamily="2" charset="0"/>
                <a:ea typeface="Roboto Light" panose="02000000000000000000" pitchFamily="2" charset="0"/>
                <a:cs typeface="Roboto Light" panose="02000000000000000000" pitchFamily="2" charset="0"/>
              </a:rPr>
              <a:t>strukturiert</a:t>
            </a:r>
            <a:r>
              <a:rPr lang="en-US" sz="900" dirty="0">
                <a:solidFill>
                  <a:srgbClr val="3D3D3B"/>
                </a:solidFill>
                <a:latin typeface="Roboto Light" panose="02000000000000000000" pitchFamily="2" charset="0"/>
                <a:ea typeface="Roboto Light" panose="02000000000000000000" pitchFamily="2" charset="0"/>
                <a:cs typeface="Roboto Light" panose="02000000000000000000" pitchFamily="2" charset="0"/>
              </a:rPr>
              <a:t>).</a:t>
            </a:r>
          </a:p>
        </p:txBody>
      </p:sp>
    </p:spTree>
    <p:extLst>
      <p:ext uri="{BB962C8B-B14F-4D97-AF65-F5344CB8AC3E}">
        <p14:creationId xmlns:p14="http://schemas.microsoft.com/office/powerpoint/2010/main" val="125383670"/>
      </p:ext>
    </p:extLst>
  </p:cSld>
  <p:clrMapOvr>
    <a:masterClrMapping/>
  </p:clrMapOvr>
</p:sld>
</file>

<file path=ppt/theme/theme1.xml><?xml version="1.0" encoding="utf-8"?>
<a:theme xmlns:a="http://schemas.openxmlformats.org/drawingml/2006/main" name="CorrelAid">
  <a:themeElements>
    <a:clrScheme name="CorrelAid 2">
      <a:dk1>
        <a:srgbClr val="000000"/>
      </a:dk1>
      <a:lt1>
        <a:srgbClr val="FEFFFE"/>
      </a:lt1>
      <a:dk2>
        <a:srgbClr val="44546A"/>
      </a:dk2>
      <a:lt2>
        <a:srgbClr val="FEFEFD"/>
      </a:lt2>
      <a:accent1>
        <a:srgbClr val="B7D337"/>
      </a:accent1>
      <a:accent2>
        <a:srgbClr val="88C617"/>
      </a:accent2>
      <a:accent3>
        <a:srgbClr val="67AA6A"/>
      </a:accent3>
      <a:accent4>
        <a:srgbClr val="418895"/>
      </a:accent4>
      <a:accent5>
        <a:srgbClr val="2E66AA"/>
      </a:accent5>
      <a:accent6>
        <a:srgbClr val="2A64A8"/>
      </a:accent6>
      <a:hlink>
        <a:srgbClr val="00428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relAid" id="{D1B22C84-A55B-134D-8223-D490BA5D68DD}" vid="{5A2B16DC-BCA2-F647-B54A-382D9459E98A}"/>
    </a:ext>
  </a:extLst>
</a:theme>
</file>

<file path=ppt/theme/theme2.xml><?xml version="1.0" encoding="utf-8"?>
<a:theme xmlns:a="http://schemas.openxmlformats.org/drawingml/2006/main" name="1_CorrelAid">
  <a:themeElements>
    <a:clrScheme name="CorrelAid 2">
      <a:dk1>
        <a:srgbClr val="000000"/>
      </a:dk1>
      <a:lt1>
        <a:srgbClr val="FEFFFE"/>
      </a:lt1>
      <a:dk2>
        <a:srgbClr val="44546A"/>
      </a:dk2>
      <a:lt2>
        <a:srgbClr val="FEFEFD"/>
      </a:lt2>
      <a:accent1>
        <a:srgbClr val="B7D337"/>
      </a:accent1>
      <a:accent2>
        <a:srgbClr val="88C617"/>
      </a:accent2>
      <a:accent3>
        <a:srgbClr val="67AA6A"/>
      </a:accent3>
      <a:accent4>
        <a:srgbClr val="418895"/>
      </a:accent4>
      <a:accent5>
        <a:srgbClr val="2E66AA"/>
      </a:accent5>
      <a:accent6>
        <a:srgbClr val="2A64A8"/>
      </a:accent6>
      <a:hlink>
        <a:srgbClr val="00428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relAid" id="{3FDD787A-2DC4-514A-A016-2F4C4F139172}" vid="{6E32E691-51FF-534B-8ADD-AA76985436CE}"/>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1915</Words>
  <Application>Microsoft Macintosh PowerPoint</Application>
  <PresentationFormat>On-screen Show (16:9)</PresentationFormat>
  <Paragraphs>351</Paragraphs>
  <Slides>38</Slides>
  <Notes>31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Arial</vt:lpstr>
      <vt:lpstr>Calibri</vt:lpstr>
      <vt:lpstr>Calibri Light</vt:lpstr>
      <vt:lpstr>Lucida Calligraphy</vt:lpstr>
      <vt:lpstr>Open Sans Light</vt:lpstr>
      <vt:lpstr>Roboto</vt:lpstr>
      <vt:lpstr>Roboto Light</vt:lpstr>
      <vt:lpstr>Roboto Medium</vt:lpstr>
      <vt:lpstr>Symbol</vt:lpstr>
      <vt:lpstr>CorrelAid</vt:lpstr>
      <vt:lpstr>1_CorrelAid</vt:lpstr>
      <vt:lpstr>Benutzerdefiniertes Design</vt:lpstr>
      <vt:lpstr>Grundlagen Datenmanagement</vt:lpstr>
      <vt:lpstr>Wer wir sind</vt:lpstr>
      <vt:lpstr>Unsere Mission</vt:lpstr>
      <vt:lpstr>Inhalte</vt:lpstr>
      <vt:lpstr>Lernziele</vt:lpstr>
      <vt:lpstr>Datenquellen in sozialen Organisationen </vt:lpstr>
      <vt:lpstr>Manchen Organisationen geht es so…</vt:lpstr>
      <vt:lpstr>…anderen so:</vt:lpstr>
      <vt:lpstr>Wie sehen Daten aus?</vt:lpstr>
      <vt:lpstr>Es gibt Daten, die bereits existieren, und solche, die für Euch nützlich sind</vt:lpstr>
      <vt:lpstr>Daten können gezielt erhoben, operational gesammelt oder recherchiert werden </vt:lpstr>
      <vt:lpstr>Datenquellen bei CorrelAid</vt:lpstr>
      <vt:lpstr>Exkurs: (Web-)APIs </vt:lpstr>
      <vt:lpstr>Exkurs: Öffentliche Datenquellen</vt:lpstr>
      <vt:lpstr>Übung</vt:lpstr>
      <vt:lpstr>Datenspeicherung</vt:lpstr>
      <vt:lpstr>Exkurs: Was ist eine Datenbank?</vt:lpstr>
      <vt:lpstr>Optionen zur Datenspeicherung</vt:lpstr>
      <vt:lpstr>Evaluationskriterien</vt:lpstr>
      <vt:lpstr>Lokale Excel-Dateien*</vt:lpstr>
      <vt:lpstr>Selbst gehostete Tools</vt:lpstr>
      <vt:lpstr>Beispiel</vt:lpstr>
      <vt:lpstr>Fremd gehostete Tools</vt:lpstr>
      <vt:lpstr>Datenschutz und -sicherheit</vt:lpstr>
      <vt:lpstr>Evaluationskriterien</vt:lpstr>
      <vt:lpstr>Evaluation: Für kleine Datensätze, die nur selten Updates benötigen, ist oft auch Excel ausreichend</vt:lpstr>
      <vt:lpstr>Evaluation: MS Access als Kompromiss</vt:lpstr>
      <vt:lpstr>Übung: 5 Minuten</vt:lpstr>
      <vt:lpstr>Datenqualität</vt:lpstr>
      <vt:lpstr>Was ist Datenqualität?</vt:lpstr>
      <vt:lpstr>Kriterien für Datenqualität</vt:lpstr>
      <vt:lpstr>Wie könnt ihr eure Datenqualität erhöhen?</vt:lpstr>
      <vt:lpstr>Wie könnt ihr eure Datenqualität erhöhen? </vt:lpstr>
      <vt:lpstr>User Entry Control - Umfragen</vt:lpstr>
      <vt:lpstr>User Entry Control - Umfragen</vt:lpstr>
      <vt:lpstr>User Entry Control - Umfragen</vt:lpstr>
      <vt:lpstr>User Entry Control - Umfragen</vt:lpstr>
      <vt:lpstr>Übung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Datenstrategie</dc:title>
  <dc:creator>Nina Hauser</dc:creator>
  <cp:lastModifiedBy>Frie Preu</cp:lastModifiedBy>
  <cp:revision>129</cp:revision>
  <dcterms:created xsi:type="dcterms:W3CDTF">2020-06-30T14:52:50Z</dcterms:created>
  <dcterms:modified xsi:type="dcterms:W3CDTF">2021-05-05T12:48:51Z</dcterms:modified>
</cp:coreProperties>
</file>