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  <p:sldMasterId id="2147483681" r:id="rId3"/>
  </p:sldMasterIdLst>
  <p:notesMasterIdLst>
    <p:notesMasterId r:id="rId17"/>
  </p:notesMasterIdLst>
  <p:handoutMasterIdLst>
    <p:handoutMasterId r:id="rId18"/>
  </p:handoutMasterIdLst>
  <p:sldIdLst>
    <p:sldId id="256" r:id="rId4"/>
    <p:sldId id="2253" r:id="rId5"/>
    <p:sldId id="2257" r:id="rId6"/>
    <p:sldId id="2263" r:id="rId7"/>
    <p:sldId id="2261" r:id="rId8"/>
    <p:sldId id="2268" r:id="rId9"/>
    <p:sldId id="2259" r:id="rId10"/>
    <p:sldId id="2258" r:id="rId11"/>
    <p:sldId id="2269" r:id="rId12"/>
    <p:sldId id="2262" r:id="rId13"/>
    <p:sldId id="2270" r:id="rId14"/>
    <p:sldId id="2260" r:id="rId15"/>
    <p:sldId id="2267" r:id="rId16"/>
  </p:sldIdLst>
  <p:sldSz cx="9144000" cy="5143500" type="screen16x9"/>
  <p:notesSz cx="6858000" cy="9144000"/>
  <p:defaultTextStyle>
    <a:defPPr>
      <a:defRPr lang="de-DE"/>
    </a:defPPr>
    <a:lvl1pPr marL="0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1pPr>
    <a:lvl2pPr marL="257175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2pPr>
    <a:lvl3pPr marL="514350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3pPr>
    <a:lvl4pPr marL="771525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4pPr>
    <a:lvl5pPr marL="1028700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5pPr>
    <a:lvl6pPr marL="1285875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514350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D9EE9689-2023-6340-8FA4-DACE1431C0CD}">
          <p14:sldIdLst>
            <p14:sldId id="256"/>
            <p14:sldId id="2253"/>
            <p14:sldId id="2257"/>
            <p14:sldId id="2263"/>
            <p14:sldId id="2261"/>
            <p14:sldId id="2268"/>
            <p14:sldId id="2259"/>
            <p14:sldId id="2258"/>
            <p14:sldId id="2269"/>
            <p14:sldId id="2262"/>
            <p14:sldId id="2270"/>
            <p14:sldId id="2260"/>
            <p14:sldId id="2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8D0A"/>
    <a:srgbClr val="B35A76"/>
    <a:srgbClr val="4CA045"/>
    <a:srgbClr val="DFA83A"/>
    <a:srgbClr val="E5253C"/>
    <a:srgbClr val="7C64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9"/>
    <p:restoredTop sz="72721"/>
  </p:normalViewPr>
  <p:slideViewPr>
    <p:cSldViewPr snapToGrid="0" snapToObjects="1">
      <p:cViewPr varScale="1">
        <p:scale>
          <a:sx n="121" d="100"/>
          <a:sy n="121" d="100"/>
        </p:scale>
        <p:origin x="226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71" d="100"/>
          <a:sy n="171" d="100"/>
        </p:scale>
        <p:origin x="5344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11C76E4-8477-484B-B53E-755A5E66DE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8421DB-DF2F-304C-9D3C-85D273762E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593AD-055F-CC4F-A002-B7ACE690B6E5}" type="datetimeFigureOut">
              <a:rPr lang="de-DE" smtClean="0"/>
              <a:t>05.05.21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C4D9BB-D424-6845-AD22-998B11AE01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F902FD-4432-DB4B-983E-F8B5FCA020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DDD40-F922-3344-8BB8-34400DBF99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58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9EAA3-EE5F-1C4D-B9E0-11BBB3F856A0}" type="datetimeFigureOut">
              <a:rPr lang="de-DE" smtClean="0"/>
              <a:t>05.05.21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15A7A-0A2A-914D-A817-79448D0DE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731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5A7A-0A2A-914D-A817-79448D0DE0E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641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Erwähnen, dass Variablenzeilen fixiert werden können.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5A7A-0A2A-914D-A817-79448D0DE0E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277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Statt Formatierung: Variable einführen.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5A7A-0A2A-914D-A817-79448D0DE0E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082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SVERWEIS Bedingung: die gesuchte Information muss sich rechts und daneben von der Suchspalte befinden. Der dritte Parameter muss auf 0 gesetzt werden – sonst gibt es auch falsche Matches. Findet der Verweis nichts, gibt es den Fehlerwert #NV! Zurück. Für alles weitere benötigen wir den </a:t>
            </a:r>
            <a:r>
              <a:rPr lang="de-DE" dirty="0" err="1"/>
              <a:t>Xverweis</a:t>
            </a:r>
            <a:r>
              <a:rPr lang="de-DE" dirty="0"/>
              <a:t>, den es seit Juli 2020 gibt.</a:t>
            </a:r>
          </a:p>
          <a:p>
            <a:endParaRPr lang="de-DE" dirty="0"/>
          </a:p>
          <a:p>
            <a:r>
              <a:rPr lang="de-DE" dirty="0"/>
              <a:t>Wenn Kurse erst bei 10 Anmeldungen stattfinden, dann kann es für diese Kurse auch keine </a:t>
            </a:r>
            <a:r>
              <a:rPr lang="de-DE" dirty="0" err="1"/>
              <a:t>Teilnehmer:innen</a:t>
            </a:r>
            <a:r>
              <a:rPr lang="de-DE" dirty="0"/>
              <a:t> geben.</a:t>
            </a:r>
          </a:p>
          <a:p>
            <a:r>
              <a:rPr lang="de-DE" dirty="0"/>
              <a:t>Verweise schauen nach Einträgen – wenn Ihr also automatisch die Liste der stattgefundenen Workshops  um deren Dauer und die </a:t>
            </a:r>
            <a:r>
              <a:rPr lang="de-DE" dirty="0" err="1"/>
              <a:t>Moderator:innen</a:t>
            </a:r>
            <a:r>
              <a:rPr lang="de-DE" dirty="0"/>
              <a:t> ergänzen wollt, könnt ihr das über diese Funktionen nachschauen. Dazu gibt es eine Art Wörterbuch - eine Liste, indem alle Einträge stehen.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5A7A-0A2A-914D-A817-79448D0DE0E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6500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Vorteil: </a:t>
            </a:r>
            <a:r>
              <a:rPr lang="de-DE" dirty="0" err="1"/>
              <a:t>Nutzer:innen</a:t>
            </a:r>
            <a:r>
              <a:rPr lang="de-DE" dirty="0"/>
              <a:t> werden gewarnt, können aber trotzdem Daten eingeben</a:t>
            </a:r>
          </a:p>
          <a:p>
            <a:r>
              <a:rPr lang="de-DE" dirty="0"/>
              <a:t>Nachteil: </a:t>
            </a:r>
            <a:r>
              <a:rPr lang="de-DE" dirty="0" err="1"/>
              <a:t>Nutzer:innen</a:t>
            </a:r>
            <a:r>
              <a:rPr lang="de-DE" dirty="0"/>
              <a:t> werden gewarnt, können aber trotzdem Daten eingeben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5A7A-0A2A-914D-A817-79448D0DE0E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352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Vorteil: Die </a:t>
            </a:r>
            <a:r>
              <a:rPr lang="de-DE" dirty="0" err="1"/>
              <a:t>Nutzer:innen</a:t>
            </a:r>
            <a:r>
              <a:rPr lang="de-DE" dirty="0"/>
              <a:t> könnten nicht abweichen, was der festgesetzten Validierung widerspricht.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Nachteil: Die </a:t>
            </a:r>
            <a:r>
              <a:rPr lang="de-DE" dirty="0" err="1"/>
              <a:t>Nutzer:innen</a:t>
            </a:r>
            <a:r>
              <a:rPr lang="de-DE" dirty="0"/>
              <a:t> könnten nicht abweichen, was der festgesetzten Validierung widerspricht (und es nervt tierisch).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5A7A-0A2A-914D-A817-79448D0DE0E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837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Schritt 0: Welche Zellen sollen gesperrt werden, welche nicht? Grundsätzlich werden sonst alle Zellen gesperrt. Faustregel: Formeln sollten gesperrt werden.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15A7A-0A2A-914D-A817-79448D0DE0E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16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B4EB1B-4FBC-7840-906F-520B5551A0FD}"/>
              </a:ext>
            </a:extLst>
          </p:cNvPr>
          <p:cNvSpPr txBox="1"/>
          <p:nvPr/>
        </p:nvSpPr>
        <p:spPr>
          <a:xfrm>
            <a:off x="2130624" y="4764108"/>
            <a:ext cx="571142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3384D82-F950-1B48-A87E-3E7E4129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4767264"/>
            <a:ext cx="51435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</a:lstStyle>
          <a:p>
            <a:fld id="{39880CAB-7B57-684C-8944-9FD8C34F5FCB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B56B6F4-3581-A04D-AA05-0EEF583341F7}"/>
              </a:ext>
            </a:extLst>
          </p:cNvPr>
          <p:cNvSpPr/>
          <p:nvPr/>
        </p:nvSpPr>
        <p:spPr>
          <a:xfrm>
            <a:off x="0" y="4447429"/>
            <a:ext cx="9144000" cy="633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9A80E8C-6F05-F04C-88B5-C1D0EEDAB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97" y="321118"/>
            <a:ext cx="1482639" cy="10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000" y="263131"/>
            <a:ext cx="8640000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369220"/>
            <a:ext cx="8640000" cy="31612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BCF094-D9D5-EE4D-983C-38BA1E05F421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5953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DDC3C9A8-DCB9-9D41-B319-07A84431EB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58243" y="1363150"/>
            <a:ext cx="2370103" cy="1353600"/>
          </a:xfrm>
          <a:gradFill flip="none" rotWithShape="1">
            <a:gsLst>
              <a:gs pos="0">
                <a:srgbClr val="3863A2">
                  <a:lumMod val="100000"/>
                  <a:alpha val="30000"/>
                </a:srgbClr>
              </a:gs>
              <a:gs pos="98000">
                <a:srgbClr val="F04451">
                  <a:alpha val="30000"/>
                </a:srgbClr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12FBCEDE-67B6-7D49-9E9C-289E528923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50520" y="1363150"/>
            <a:ext cx="2370103" cy="1353600"/>
          </a:xfrm>
          <a:gradFill flip="none" rotWithShape="1">
            <a:gsLst>
              <a:gs pos="0">
                <a:srgbClr val="3863A2">
                  <a:lumMod val="100000"/>
                  <a:alpha val="30000"/>
                </a:srgbClr>
              </a:gs>
              <a:gs pos="98000">
                <a:srgbClr val="F04451">
                  <a:alpha val="30000"/>
                </a:srgbClr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CF91A166-6A2B-9549-91B1-B28C285FFC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8891" y="1363150"/>
            <a:ext cx="2370103" cy="1353600"/>
          </a:xfrm>
          <a:gradFill flip="none" rotWithShape="1">
            <a:gsLst>
              <a:gs pos="0">
                <a:srgbClr val="3863A2">
                  <a:lumMod val="100000"/>
                  <a:alpha val="30000"/>
                </a:srgbClr>
              </a:gs>
              <a:gs pos="98000">
                <a:srgbClr val="F04451">
                  <a:alpha val="30000"/>
                </a:srgbClr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0751" y="263131"/>
            <a:ext cx="8621251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9" name="Textplatzhalter 25">
            <a:extLst>
              <a:ext uri="{FF2B5EF4-FFF2-40B4-BE49-F238E27FC236}">
                <a16:creationId xmlns:a16="http://schemas.microsoft.com/office/drawing/2014/main" id="{4BE8F971-78A6-1648-AEDC-B16CB39036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0097" y="3068714"/>
            <a:ext cx="2331057" cy="117206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50"/>
            </a:lvl1pPr>
          </a:lstStyle>
          <a:p>
            <a:pPr lvl="0"/>
            <a:r>
              <a:rPr lang="de-DE" dirty="0"/>
              <a:t>Data Science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Good</a:t>
            </a:r>
            <a:endParaRPr lang="de-DE" dirty="0"/>
          </a:p>
          <a:p>
            <a:pPr marL="0" marR="0" lvl="0" indent="0" algn="l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600" b="0" i="0" spc="26" dirty="0">
              <a:solidFill>
                <a:srgbClr val="004A94"/>
              </a:solidFill>
              <a:latin typeface="Roboto"/>
            </a:endParaRPr>
          </a:p>
          <a:p>
            <a:pPr lvl="0"/>
            <a:endParaRPr lang="de-DE" dirty="0"/>
          </a:p>
        </p:txBody>
      </p:sp>
      <p:sp>
        <p:nvSpPr>
          <p:cNvPr id="10" name="Textplatzhalter 25">
            <a:extLst>
              <a:ext uri="{FF2B5EF4-FFF2-40B4-BE49-F238E27FC236}">
                <a16:creationId xmlns:a16="http://schemas.microsoft.com/office/drawing/2014/main" id="{4C88D0A7-BF5B-8D46-B198-7CF6B18FE8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915" y="3062603"/>
            <a:ext cx="2298401" cy="1178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r>
              <a:rPr lang="de-DE" dirty="0"/>
              <a:t>Data Science </a:t>
            </a:r>
            <a:r>
              <a:rPr lang="de-DE" dirty="0" err="1"/>
              <a:t>for</a:t>
            </a:r>
            <a:r>
              <a:rPr lang="de-DE" dirty="0"/>
              <a:t> Society</a:t>
            </a:r>
            <a:br>
              <a:rPr lang="de-DE" dirty="0"/>
            </a:br>
            <a:endParaRPr lang="de-DE" sz="1400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Textplatzhalter 25">
            <a:extLst>
              <a:ext uri="{FF2B5EF4-FFF2-40B4-BE49-F238E27FC236}">
                <a16:creationId xmlns:a16="http://schemas.microsoft.com/office/drawing/2014/main" id="{346DB19F-D606-E045-99CF-84270FE40C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51815" y="3071112"/>
            <a:ext cx="2351708" cy="116967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50"/>
            </a:lvl1pPr>
          </a:lstStyle>
          <a:p>
            <a:pPr lvl="0"/>
            <a:r>
              <a:rPr lang="de-DE" dirty="0"/>
              <a:t>Data Science </a:t>
            </a:r>
            <a:r>
              <a:rPr lang="de-DE" dirty="0" err="1"/>
              <a:t>for</a:t>
            </a:r>
            <a:r>
              <a:rPr lang="de-DE" dirty="0"/>
              <a:t> Tomorrow</a:t>
            </a:r>
          </a:p>
          <a:p>
            <a:pPr lvl="0"/>
            <a:endParaRPr lang="de-DE" dirty="0"/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AF3069A2-0458-464B-B7F3-693E61617EFE}"/>
              </a:ext>
            </a:extLst>
          </p:cNvPr>
          <p:cNvCxnSpPr>
            <a:cxnSpLocks/>
          </p:cNvCxnSpPr>
          <p:nvPr/>
        </p:nvCxnSpPr>
        <p:spPr>
          <a:xfrm flipV="1">
            <a:off x="270749" y="1363152"/>
            <a:ext cx="0" cy="2877631"/>
          </a:xfrm>
          <a:prstGeom prst="line">
            <a:avLst/>
          </a:prstGeom>
          <a:ln>
            <a:solidFill>
              <a:srgbClr val="2A64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F4DE375-C01A-F642-A8F3-A228597BE863}"/>
              </a:ext>
            </a:extLst>
          </p:cNvPr>
          <p:cNvCxnSpPr>
            <a:cxnSpLocks/>
          </p:cNvCxnSpPr>
          <p:nvPr/>
        </p:nvCxnSpPr>
        <p:spPr>
          <a:xfrm flipV="1">
            <a:off x="3248618" y="1363151"/>
            <a:ext cx="0" cy="2877631"/>
          </a:xfrm>
          <a:prstGeom prst="line">
            <a:avLst/>
          </a:prstGeom>
          <a:ln>
            <a:solidFill>
              <a:srgbClr val="2A64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94E1281-6E1F-584B-BBB9-244A92DC9612}"/>
              </a:ext>
            </a:extLst>
          </p:cNvPr>
          <p:cNvCxnSpPr>
            <a:cxnSpLocks/>
          </p:cNvCxnSpPr>
          <p:nvPr/>
        </p:nvCxnSpPr>
        <p:spPr>
          <a:xfrm flipV="1">
            <a:off x="6305385" y="1363151"/>
            <a:ext cx="0" cy="2877631"/>
          </a:xfrm>
          <a:prstGeom prst="line">
            <a:avLst/>
          </a:prstGeom>
          <a:ln>
            <a:solidFill>
              <a:srgbClr val="2A64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5E59BF8-5897-3D4A-9B76-C2326ABE95B5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75671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106" y="263131"/>
            <a:ext cx="8618894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106" y="1365532"/>
            <a:ext cx="4241744" cy="31659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5532"/>
            <a:ext cx="4241743" cy="31659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08122-080A-EA41-BB51-21381087E641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84753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1BA3903E-1028-7E42-BA16-D3CEEA2FAC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7038" y="1365531"/>
            <a:ext cx="4304963" cy="3165989"/>
          </a:xfrm>
          <a:gradFill flip="none" rotWithShape="1">
            <a:gsLst>
              <a:gs pos="0">
                <a:srgbClr val="3863A2">
                  <a:lumMod val="100000"/>
                  <a:alpha val="30000"/>
                </a:srgbClr>
              </a:gs>
              <a:gs pos="98000">
                <a:srgbClr val="F04451">
                  <a:alpha val="30000"/>
                </a:srgbClr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7038" y="263131"/>
            <a:ext cx="8624963" cy="994172"/>
          </a:xfrm>
        </p:spPr>
        <p:txBody>
          <a:bodyPr/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5532"/>
            <a:ext cx="4262850" cy="31659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FA4450-B54B-4F40-9DB8-175A294FEB55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2636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B02422-7427-4E41-A3D9-B5B9DC0BC2A3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68643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58F249-601F-8143-91C2-7E5CC5EDFDE3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smtClean="0"/>
              <a:pPr/>
              <a:t>‹Nr.›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75343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D9862CB-012B-0F4F-80CE-EFF41B467106}"/>
              </a:ext>
            </a:extLst>
          </p:cNvPr>
          <p:cNvSpPr/>
          <p:nvPr/>
        </p:nvSpPr>
        <p:spPr>
          <a:xfrm>
            <a:off x="0" y="4533562"/>
            <a:ext cx="9144000" cy="6099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013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97106E85-F76B-4A4A-A3BC-838F6D00E9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0"/>
            <a:ext cx="9144000" cy="5143500"/>
          </a:xfrm>
          <a:gradFill flip="none" rotWithShape="1">
            <a:gsLst>
              <a:gs pos="0">
                <a:srgbClr val="3863A2">
                  <a:lumMod val="100000"/>
                  <a:alpha val="30000"/>
                </a:srgbClr>
              </a:gs>
              <a:gs pos="98000">
                <a:srgbClr val="F04451">
                  <a:alpha val="30000"/>
                </a:srgbClr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9195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D34B08E-6551-1A4A-A01E-6D8F2DD3E440}"/>
              </a:ext>
            </a:extLst>
          </p:cNvPr>
          <p:cNvSpPr/>
          <p:nvPr/>
        </p:nvSpPr>
        <p:spPr>
          <a:xfrm>
            <a:off x="218485" y="4612461"/>
            <a:ext cx="8698938" cy="531040"/>
          </a:xfrm>
          <a:prstGeom prst="rect">
            <a:avLst/>
          </a:prstGeom>
          <a:solidFill>
            <a:srgbClr val="21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890498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52CF415E-F1F2-D04F-8FF3-26D3EE911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9144001" cy="5143500"/>
          </a:xfrm>
          <a:prstGeom prst="rect">
            <a:avLst/>
          </a:prstGeom>
          <a:gradFill>
            <a:gsLst>
              <a:gs pos="0">
                <a:srgbClr val="3863A2">
                  <a:alpha val="30000"/>
                </a:srgbClr>
              </a:gs>
              <a:gs pos="100000">
                <a:srgbClr val="96C342">
                  <a:alpha val="3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0E19F570-0771-2C42-A745-078AF3C548C9}"/>
              </a:ext>
            </a:extLst>
          </p:cNvPr>
          <p:cNvSpPr/>
          <p:nvPr/>
        </p:nvSpPr>
        <p:spPr>
          <a:xfrm>
            <a:off x="4606470" y="3358858"/>
            <a:ext cx="4287605" cy="1295400"/>
          </a:xfrm>
          <a:prstGeom prst="round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50F1296-8067-F742-B86D-B0E11220C1C0}"/>
              </a:ext>
            </a:extLst>
          </p:cNvPr>
          <p:cNvGrpSpPr/>
          <p:nvPr/>
        </p:nvGrpSpPr>
        <p:grpSpPr>
          <a:xfrm>
            <a:off x="4554795" y="733638"/>
            <a:ext cx="4379303" cy="3676224"/>
            <a:chOff x="4554794" y="742950"/>
            <a:chExt cx="4379303" cy="3676224"/>
          </a:xfrm>
        </p:grpSpPr>
        <p:sp>
          <p:nvSpPr>
            <p:cNvPr id="11" name="Abgerundetes Rechteck 10">
              <a:extLst>
                <a:ext uri="{FF2B5EF4-FFF2-40B4-BE49-F238E27FC236}">
                  <a16:creationId xmlns:a16="http://schemas.microsoft.com/office/drawing/2014/main" id="{F899A5AB-CDD7-2A46-9151-62C7555B3706}"/>
                </a:ext>
              </a:extLst>
            </p:cNvPr>
            <p:cNvSpPr/>
            <p:nvPr/>
          </p:nvSpPr>
          <p:spPr>
            <a:xfrm>
              <a:off x="4607192" y="2055560"/>
              <a:ext cx="4287605" cy="1295400"/>
            </a:xfrm>
            <a:prstGeom prst="roundRect">
              <a:avLst/>
            </a:pr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b="0" i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" name="Abgerundetes Rechteck 1">
              <a:extLst>
                <a:ext uri="{FF2B5EF4-FFF2-40B4-BE49-F238E27FC236}">
                  <a16:creationId xmlns:a16="http://schemas.microsoft.com/office/drawing/2014/main" id="{8D39BA16-7C26-EA40-A708-68078A2AE7E1}"/>
                </a:ext>
              </a:extLst>
            </p:cNvPr>
            <p:cNvSpPr/>
            <p:nvPr/>
          </p:nvSpPr>
          <p:spPr>
            <a:xfrm>
              <a:off x="4572000" y="742950"/>
              <a:ext cx="4287605" cy="1295400"/>
            </a:xfrm>
            <a:prstGeom prst="roundRect">
              <a:avLst/>
            </a:pr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8BDCF83C-C6D5-4D47-8A06-724F0C37F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>
            <a:xfrm>
              <a:off x="4649722" y="1133731"/>
              <a:ext cx="660760" cy="535216"/>
            </a:xfrm>
            <a:prstGeom prst="rect">
              <a:avLst/>
            </a:prstGeom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D56B145A-A905-3548-95A0-F25FEB0C6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4607192" y="2370338"/>
              <a:ext cx="745819" cy="745819"/>
            </a:xfrm>
            <a:prstGeom prst="rect">
              <a:avLst/>
            </a:prstGeom>
            <a:noFill/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4179F6D-887B-654C-8B97-4F2FBDFAD3D5}"/>
                </a:ext>
              </a:extLst>
            </p:cNvPr>
            <p:cNvSpPr txBox="1"/>
            <p:nvPr/>
          </p:nvSpPr>
          <p:spPr>
            <a:xfrm>
              <a:off x="5465461" y="937590"/>
              <a:ext cx="3394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For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instant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updates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on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our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work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follow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on Twitter</a:t>
              </a:r>
            </a:p>
            <a:p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@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CorrelAid</a:t>
              </a:r>
              <a:endParaRPr lang="de-DE" sz="1800" b="0" i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BF66B0A-A665-F442-93FD-D6378618C9A2}"/>
                </a:ext>
              </a:extLst>
            </p:cNvPr>
            <p:cNvSpPr txBox="1"/>
            <p:nvPr/>
          </p:nvSpPr>
          <p:spPr>
            <a:xfrm>
              <a:off x="5483455" y="2241309"/>
              <a:ext cx="33941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Receive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the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latest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infos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in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our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projects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via Facebook @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WeAreCorrelAid</a:t>
              </a:r>
              <a:endParaRPr lang="de-DE" sz="1800" b="0" i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37F29EA4-E29B-3C46-86CA-3D11169F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554794" y="3602973"/>
              <a:ext cx="816201" cy="816201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4AF3722-5EBA-E14F-8A85-9FA2D936311B}"/>
                </a:ext>
              </a:extLst>
            </p:cNvPr>
            <p:cNvSpPr/>
            <p:nvPr/>
          </p:nvSpPr>
          <p:spPr>
            <a:xfrm>
              <a:off x="5539953" y="3687907"/>
              <a:ext cx="33941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Sign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up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for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our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mailing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list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on</a:t>
              </a:r>
              <a:b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wwww.correlaid.org</a:t>
              </a:r>
              <a:endParaRPr lang="de-DE" sz="1800" b="0" i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15" name="Picture 12">
            <a:extLst>
              <a:ext uri="{FF2B5EF4-FFF2-40B4-BE49-F238E27FC236}">
                <a16:creationId xmlns:a16="http://schemas.microsoft.com/office/drawing/2014/main" id="{3092BD07-BC79-C94B-8083-EA3457BC44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31598" y="1563681"/>
            <a:ext cx="3251840" cy="201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inal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89E3CFF-5D8A-6A4D-9FA4-B063AFAF3923}"/>
              </a:ext>
            </a:extLst>
          </p:cNvPr>
          <p:cNvSpPr/>
          <p:nvPr/>
        </p:nvSpPr>
        <p:spPr>
          <a:xfrm>
            <a:off x="1205681" y="915937"/>
            <a:ext cx="6732639" cy="3311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52CF415E-F1F2-D04F-8FF3-26D3EE911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9144001" cy="5143500"/>
          </a:xfrm>
          <a:prstGeom prst="rect">
            <a:avLst/>
          </a:prstGeom>
          <a:gradFill>
            <a:gsLst>
              <a:gs pos="0">
                <a:srgbClr val="3863A2">
                  <a:alpha val="30000"/>
                </a:srgbClr>
              </a:gs>
              <a:gs pos="100000">
                <a:srgbClr val="96C342">
                  <a:alpha val="3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F5A8BAE-B1A9-A943-AC89-9EACB474F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5681" y="2074607"/>
            <a:ext cx="6732639" cy="2152957"/>
          </a:xfrm>
          <a:prstGeom prst="rect">
            <a:avLst/>
          </a:prstGeom>
        </p:spPr>
        <p:txBody>
          <a:bodyPr/>
          <a:lstStyle>
            <a:lvl1pPr marL="0" indent="0" algn="ctr">
              <a:buFont typeface="Symbol" pitchFamily="2" charset="2"/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64D609-E7FE-574B-BD14-A47ED9BD7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79" y="915936"/>
            <a:ext cx="6732640" cy="1158670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rgbClr val="1353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2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2000" y="263131"/>
            <a:ext cx="8640000" cy="994172"/>
          </a:xfrm>
        </p:spPr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369220"/>
            <a:ext cx="8640000" cy="316123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BCF094-D9D5-EE4D-983C-38BA1E05F421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b="0" i="0" smtClean="0">
                <a:latin typeface="Roboto Light" panose="02000000000000000000" pitchFamily="2" charset="0"/>
                <a:ea typeface="Roboto Light" panose="02000000000000000000" pitchFamily="2" charset="0"/>
              </a:rPr>
              <a:pPr/>
              <a:t>‹Nr.›</a:t>
            </a:fld>
            <a:endParaRPr lang="en-US" sz="900" b="0" i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823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21528AF0-51FD-6846-8EC8-13CA06B41B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"/>
            <a:ext cx="9144000" cy="51434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5AE0B8A-8C46-3347-8A80-D4B527B6C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597052"/>
            <a:ext cx="5410200" cy="394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1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inal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0E19F570-0771-2C42-A745-078AF3C548C9}"/>
              </a:ext>
            </a:extLst>
          </p:cNvPr>
          <p:cNvSpPr/>
          <p:nvPr/>
        </p:nvSpPr>
        <p:spPr>
          <a:xfrm>
            <a:off x="4606470" y="3358858"/>
            <a:ext cx="4287605" cy="1295400"/>
          </a:xfrm>
          <a:prstGeom prst="round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8C7253-C790-AE40-A6CE-02DC7EB65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"/>
            <a:ext cx="9144000" cy="51434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de-DE" dirty="0"/>
              <a:t> 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50F1296-8067-F742-B86D-B0E11220C1C0}"/>
              </a:ext>
            </a:extLst>
          </p:cNvPr>
          <p:cNvGrpSpPr/>
          <p:nvPr/>
        </p:nvGrpSpPr>
        <p:grpSpPr>
          <a:xfrm>
            <a:off x="4554795" y="733638"/>
            <a:ext cx="4379303" cy="3676224"/>
            <a:chOff x="4554794" y="742950"/>
            <a:chExt cx="4379303" cy="3676224"/>
          </a:xfrm>
        </p:grpSpPr>
        <p:sp>
          <p:nvSpPr>
            <p:cNvPr id="11" name="Abgerundetes Rechteck 10">
              <a:extLst>
                <a:ext uri="{FF2B5EF4-FFF2-40B4-BE49-F238E27FC236}">
                  <a16:creationId xmlns:a16="http://schemas.microsoft.com/office/drawing/2014/main" id="{F899A5AB-CDD7-2A46-9151-62C7555B3706}"/>
                </a:ext>
              </a:extLst>
            </p:cNvPr>
            <p:cNvSpPr/>
            <p:nvPr/>
          </p:nvSpPr>
          <p:spPr>
            <a:xfrm>
              <a:off x="4607192" y="2055560"/>
              <a:ext cx="4287605" cy="1295400"/>
            </a:xfrm>
            <a:prstGeom prst="roundRect">
              <a:avLst/>
            </a:pr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b="0" i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2" name="Abgerundetes Rechteck 1">
              <a:extLst>
                <a:ext uri="{FF2B5EF4-FFF2-40B4-BE49-F238E27FC236}">
                  <a16:creationId xmlns:a16="http://schemas.microsoft.com/office/drawing/2014/main" id="{8D39BA16-7C26-EA40-A708-68078A2AE7E1}"/>
                </a:ext>
              </a:extLst>
            </p:cNvPr>
            <p:cNvSpPr/>
            <p:nvPr/>
          </p:nvSpPr>
          <p:spPr>
            <a:xfrm>
              <a:off x="4572000" y="742950"/>
              <a:ext cx="4287605" cy="1295400"/>
            </a:xfrm>
            <a:prstGeom prst="roundRect">
              <a:avLst/>
            </a:pr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 b="0" i="0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8BDCF83C-C6D5-4D47-8A06-724F0C37F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>
            <a:xfrm>
              <a:off x="4649722" y="1133731"/>
              <a:ext cx="660760" cy="535216"/>
            </a:xfrm>
            <a:prstGeom prst="rect">
              <a:avLst/>
            </a:prstGeom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D56B145A-A905-3548-95A0-F25FEB0C6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4607192" y="2370338"/>
              <a:ext cx="745819" cy="745819"/>
            </a:xfrm>
            <a:prstGeom prst="rect">
              <a:avLst/>
            </a:prstGeom>
            <a:noFill/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4179F6D-887B-654C-8B97-4F2FBDFAD3D5}"/>
                </a:ext>
              </a:extLst>
            </p:cNvPr>
            <p:cNvSpPr txBox="1"/>
            <p:nvPr/>
          </p:nvSpPr>
          <p:spPr>
            <a:xfrm>
              <a:off x="5465461" y="937590"/>
              <a:ext cx="3394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For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instant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updates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on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our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work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follow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on Twitter</a:t>
              </a:r>
            </a:p>
            <a:p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@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CorrelAid</a:t>
              </a:r>
              <a:endParaRPr lang="de-DE" sz="1800" b="0" i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0BF66B0A-A665-F442-93FD-D6378618C9A2}"/>
                </a:ext>
              </a:extLst>
            </p:cNvPr>
            <p:cNvSpPr txBox="1"/>
            <p:nvPr/>
          </p:nvSpPr>
          <p:spPr>
            <a:xfrm>
              <a:off x="5483455" y="2241309"/>
              <a:ext cx="33941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Receive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the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latest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infos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in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our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projects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via Facebook @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WeAreCorrelAid</a:t>
              </a:r>
              <a:endParaRPr lang="de-DE" sz="1800" b="0" i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37F29EA4-E29B-3C46-86CA-3D11169F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554794" y="3602973"/>
              <a:ext cx="816201" cy="816201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4AF3722-5EBA-E14F-8A85-9FA2D936311B}"/>
                </a:ext>
              </a:extLst>
            </p:cNvPr>
            <p:cNvSpPr/>
            <p:nvPr/>
          </p:nvSpPr>
          <p:spPr>
            <a:xfrm>
              <a:off x="5539953" y="3687907"/>
              <a:ext cx="33941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Sign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up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for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our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mailing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list</a:t>
              </a:r>
              <a: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on</a:t>
              </a:r>
              <a:br>
                <a:rPr lang="de-DE" sz="1800" b="0" i="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de-DE" sz="1800" b="0" i="0" dirty="0" err="1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wwww.correlaid.org</a:t>
              </a:r>
              <a:endParaRPr lang="de-DE" sz="1800" b="0" i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pic>
        <p:nvPicPr>
          <p:cNvPr id="16" name="Grafik 1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4DEB200F-9722-F34A-A7D7-39A15A4FC0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8" y="1440864"/>
            <a:ext cx="3250800" cy="23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00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Final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89E3CFF-5D8A-6A4D-9FA4-B063AFAF3923}"/>
              </a:ext>
            </a:extLst>
          </p:cNvPr>
          <p:cNvSpPr/>
          <p:nvPr/>
        </p:nvSpPr>
        <p:spPr>
          <a:xfrm>
            <a:off x="1205681" y="915937"/>
            <a:ext cx="6732639" cy="3311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F5A8BAE-B1A9-A943-AC89-9EACB474F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5681" y="2074607"/>
            <a:ext cx="6732639" cy="2152957"/>
          </a:xfrm>
          <a:prstGeom prst="rect">
            <a:avLst/>
          </a:prstGeom>
        </p:spPr>
        <p:txBody>
          <a:bodyPr/>
          <a:lstStyle>
            <a:lvl1pPr marL="0" indent="0" algn="ctr">
              <a:buFont typeface="Symbol" pitchFamily="2" charset="2"/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64D609-E7FE-574B-BD14-A47ED9BD7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679" y="915936"/>
            <a:ext cx="6732640" cy="1158670"/>
          </a:xfrm>
          <a:prstGeom prst="rect">
            <a:avLst/>
          </a:prstGeom>
        </p:spPr>
        <p:txBody>
          <a:bodyPr anchor="ctr"/>
          <a:lstStyle>
            <a:lvl1pPr algn="ctr">
              <a:defRPr sz="3600" b="0" i="0">
                <a:solidFill>
                  <a:srgbClr val="1353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AFE71448-3C08-D143-BAFE-B230DA00D5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"/>
            <a:ext cx="9144000" cy="514349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="0" i="0" baseline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265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5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0751" y="263131"/>
            <a:ext cx="8621251" cy="994172"/>
          </a:xfrm>
        </p:spPr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5" name="Textplatzhalter 11">
            <a:extLst>
              <a:ext uri="{FF2B5EF4-FFF2-40B4-BE49-F238E27FC236}">
                <a16:creationId xmlns:a16="http://schemas.microsoft.com/office/drawing/2014/main" id="{9EFB8BCE-795F-5D44-AED4-6D0A8F200C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891" y="1363150"/>
            <a:ext cx="2342849" cy="1353630"/>
          </a:xfrm>
          <a:prstGeom prst="rect">
            <a:avLst/>
          </a:prstGeom>
          <a:gradFill>
            <a:gsLst>
              <a:gs pos="0">
                <a:srgbClr val="3863A2">
                  <a:alpha val="30000"/>
                </a:srgbClr>
              </a:gs>
              <a:gs pos="100000">
                <a:srgbClr val="96C342">
                  <a:alpha val="3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505D147C-EF38-4D46-80E6-2A774AC2BF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8242" y="1363150"/>
            <a:ext cx="2343297" cy="1353600"/>
          </a:xfrm>
          <a:prstGeom prst="rect">
            <a:avLst/>
          </a:prstGeom>
          <a:gradFill>
            <a:gsLst>
              <a:gs pos="0">
                <a:srgbClr val="3863A2">
                  <a:alpha val="30000"/>
                </a:srgbClr>
              </a:gs>
              <a:gs pos="100000">
                <a:srgbClr val="96C342">
                  <a:alpha val="3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  </a:t>
            </a:r>
          </a:p>
        </p:txBody>
      </p:sp>
      <p:sp>
        <p:nvSpPr>
          <p:cNvPr id="8" name="Textplatzhalter 16">
            <a:extLst>
              <a:ext uri="{FF2B5EF4-FFF2-40B4-BE49-F238E27FC236}">
                <a16:creationId xmlns:a16="http://schemas.microsoft.com/office/drawing/2014/main" id="{1AD94C7E-6963-B846-A684-637F70A40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0520" y="1363151"/>
            <a:ext cx="2341481" cy="1354642"/>
          </a:xfrm>
          <a:prstGeom prst="rect">
            <a:avLst/>
          </a:prstGeom>
          <a:gradFill>
            <a:gsLst>
              <a:gs pos="0">
                <a:srgbClr val="3863A2">
                  <a:alpha val="30000"/>
                </a:srgbClr>
              </a:gs>
              <a:gs pos="100000">
                <a:srgbClr val="96C342">
                  <a:alpha val="3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9" name="Textplatzhalter 25">
            <a:extLst>
              <a:ext uri="{FF2B5EF4-FFF2-40B4-BE49-F238E27FC236}">
                <a16:creationId xmlns:a16="http://schemas.microsoft.com/office/drawing/2014/main" id="{4BE8F971-78A6-1648-AEDC-B16CB39036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0097" y="3068714"/>
            <a:ext cx="2331057" cy="117206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5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Data Science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Good</a:t>
            </a:r>
            <a:endParaRPr lang="de-DE" dirty="0"/>
          </a:p>
          <a:p>
            <a:pPr marL="0" marR="0" lvl="0" indent="0" algn="l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600" b="0" i="0" spc="26" dirty="0">
              <a:solidFill>
                <a:srgbClr val="004A94"/>
              </a:solidFill>
              <a:latin typeface="Roboto"/>
            </a:endParaRPr>
          </a:p>
          <a:p>
            <a:pPr lvl="0"/>
            <a:endParaRPr lang="de-DE" dirty="0"/>
          </a:p>
        </p:txBody>
      </p:sp>
      <p:sp>
        <p:nvSpPr>
          <p:cNvPr id="10" name="Textplatzhalter 25">
            <a:extLst>
              <a:ext uri="{FF2B5EF4-FFF2-40B4-BE49-F238E27FC236}">
                <a16:creationId xmlns:a16="http://schemas.microsoft.com/office/drawing/2014/main" id="{4C88D0A7-BF5B-8D46-B198-7CF6B18FE8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915" y="3062603"/>
            <a:ext cx="2298401" cy="1178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Data Science </a:t>
            </a:r>
            <a:r>
              <a:rPr lang="de-DE" dirty="0" err="1"/>
              <a:t>for</a:t>
            </a:r>
            <a:r>
              <a:rPr lang="de-DE" dirty="0"/>
              <a:t> Society</a:t>
            </a:r>
            <a:br>
              <a:rPr lang="de-DE" dirty="0"/>
            </a:br>
            <a:endParaRPr lang="de-DE" sz="1400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Textplatzhalter 25">
            <a:extLst>
              <a:ext uri="{FF2B5EF4-FFF2-40B4-BE49-F238E27FC236}">
                <a16:creationId xmlns:a16="http://schemas.microsoft.com/office/drawing/2014/main" id="{346DB19F-D606-E045-99CF-84270FE40C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51815" y="3071112"/>
            <a:ext cx="2351708" cy="116967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6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35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 dirty="0"/>
              <a:t>Data Science </a:t>
            </a:r>
            <a:r>
              <a:rPr lang="de-DE" dirty="0" err="1"/>
              <a:t>for</a:t>
            </a:r>
            <a:r>
              <a:rPr lang="de-DE" dirty="0"/>
              <a:t> Tomorrow</a:t>
            </a:r>
          </a:p>
          <a:p>
            <a:pPr lvl="0"/>
            <a:endParaRPr lang="de-DE" dirty="0"/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AF3069A2-0458-464B-B7F3-693E61617EFE}"/>
              </a:ext>
            </a:extLst>
          </p:cNvPr>
          <p:cNvCxnSpPr>
            <a:cxnSpLocks/>
          </p:cNvCxnSpPr>
          <p:nvPr/>
        </p:nvCxnSpPr>
        <p:spPr>
          <a:xfrm flipV="1">
            <a:off x="270749" y="1363152"/>
            <a:ext cx="0" cy="2877631"/>
          </a:xfrm>
          <a:prstGeom prst="line">
            <a:avLst/>
          </a:prstGeom>
          <a:ln>
            <a:solidFill>
              <a:srgbClr val="2A64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F4DE375-C01A-F642-A8F3-A228597BE863}"/>
              </a:ext>
            </a:extLst>
          </p:cNvPr>
          <p:cNvCxnSpPr>
            <a:cxnSpLocks/>
          </p:cNvCxnSpPr>
          <p:nvPr/>
        </p:nvCxnSpPr>
        <p:spPr>
          <a:xfrm flipV="1">
            <a:off x="3248618" y="1363151"/>
            <a:ext cx="0" cy="2877631"/>
          </a:xfrm>
          <a:prstGeom prst="line">
            <a:avLst/>
          </a:prstGeom>
          <a:ln>
            <a:solidFill>
              <a:srgbClr val="2A64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B94E1281-6E1F-584B-BBB9-244A92DC9612}"/>
              </a:ext>
            </a:extLst>
          </p:cNvPr>
          <p:cNvCxnSpPr>
            <a:cxnSpLocks/>
          </p:cNvCxnSpPr>
          <p:nvPr/>
        </p:nvCxnSpPr>
        <p:spPr>
          <a:xfrm flipV="1">
            <a:off x="6305385" y="1363151"/>
            <a:ext cx="0" cy="2877631"/>
          </a:xfrm>
          <a:prstGeom prst="line">
            <a:avLst/>
          </a:prstGeom>
          <a:ln>
            <a:solidFill>
              <a:srgbClr val="2A64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5E59BF8-5897-3D4A-9B76-C2326ABE95B5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b="0" i="0" smtClean="0">
                <a:latin typeface="Roboto Light" panose="02000000000000000000" pitchFamily="2" charset="0"/>
                <a:ea typeface="Roboto Light" panose="02000000000000000000" pitchFamily="2" charset="0"/>
              </a:rPr>
              <a:pPr/>
              <a:t>‹Nr.›</a:t>
            </a:fld>
            <a:endParaRPr lang="en-US" sz="900" b="0" i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86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106" y="263131"/>
            <a:ext cx="8618894" cy="994172"/>
          </a:xfrm>
        </p:spPr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106" y="1365532"/>
            <a:ext cx="4241744" cy="316598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5532"/>
            <a:ext cx="4241743" cy="316598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08122-080A-EA41-BB51-21381087E641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b="0" i="0" smtClean="0">
                <a:latin typeface="Roboto Light" panose="02000000000000000000" pitchFamily="2" charset="0"/>
                <a:ea typeface="Roboto Light" panose="02000000000000000000" pitchFamily="2" charset="0"/>
              </a:rPr>
              <a:pPr/>
              <a:t>‹Nr.›</a:t>
            </a:fld>
            <a:endParaRPr lang="en-US" sz="900" b="0" i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55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7038" y="263131"/>
            <a:ext cx="8624963" cy="994172"/>
          </a:xfrm>
        </p:spPr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5532"/>
            <a:ext cx="4262850" cy="316598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platzhalter 18">
            <a:extLst>
              <a:ext uri="{FF2B5EF4-FFF2-40B4-BE49-F238E27FC236}">
                <a16:creationId xmlns:a16="http://schemas.microsoft.com/office/drawing/2014/main" id="{1FF3AC81-D55D-B54C-98FD-5954068A99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7038" y="1365532"/>
            <a:ext cx="4304963" cy="3165989"/>
          </a:xfrm>
          <a:prstGeom prst="rect">
            <a:avLst/>
          </a:prstGeom>
          <a:gradFill>
            <a:gsLst>
              <a:gs pos="0">
                <a:srgbClr val="3863A2">
                  <a:alpha val="30000"/>
                </a:srgbClr>
              </a:gs>
              <a:gs pos="100000">
                <a:srgbClr val="96C342">
                  <a:alpha val="3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FA4450-B54B-4F40-9DB8-175A294FEB55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b="0" i="0" smtClean="0">
                <a:latin typeface="Roboto Light" panose="02000000000000000000" pitchFamily="2" charset="0"/>
                <a:ea typeface="Roboto Light" panose="02000000000000000000" pitchFamily="2" charset="0"/>
              </a:rPr>
              <a:pPr/>
              <a:t>‹Nr.›</a:t>
            </a:fld>
            <a:endParaRPr lang="en-US" sz="900" b="0" i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15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B02422-7427-4E41-A3D9-B5B9DC0BC2A3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b="0" i="0" smtClean="0">
                <a:latin typeface="Roboto Light" panose="02000000000000000000" pitchFamily="2" charset="0"/>
                <a:ea typeface="Roboto Light" panose="02000000000000000000" pitchFamily="2" charset="0"/>
              </a:rPr>
              <a:pPr/>
              <a:t>‹Nr.›</a:t>
            </a:fld>
            <a:endParaRPr lang="en-US" sz="900" b="0" i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1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58F249-601F-8143-91C2-7E5CC5EDFDE3}"/>
              </a:ext>
            </a:extLst>
          </p:cNvPr>
          <p:cNvSpPr txBox="1">
            <a:spLocks/>
          </p:cNvSpPr>
          <p:nvPr/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sz="1200" b="0" i="0" kern="1200">
                <a:solidFill>
                  <a:schemeClr val="tx2"/>
                </a:solidFill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6BA141-8D4A-8A46-AC80-2A1980DE5543}" type="slidenum">
              <a:rPr lang="en-US" sz="900" b="0" i="0" smtClean="0">
                <a:latin typeface="Roboto Light" panose="02000000000000000000" pitchFamily="2" charset="0"/>
                <a:ea typeface="Roboto Light" panose="02000000000000000000" pitchFamily="2" charset="0"/>
              </a:rPr>
              <a:pPr/>
              <a:t>‹Nr.›</a:t>
            </a:fld>
            <a:endParaRPr lang="en-US" sz="900" b="0" i="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3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D34B08E-6551-1A4A-A01E-6D8F2DD3E440}"/>
              </a:ext>
            </a:extLst>
          </p:cNvPr>
          <p:cNvSpPr/>
          <p:nvPr/>
        </p:nvSpPr>
        <p:spPr>
          <a:xfrm>
            <a:off x="218485" y="4612461"/>
            <a:ext cx="8698938" cy="531040"/>
          </a:xfrm>
          <a:prstGeom prst="rect">
            <a:avLst/>
          </a:prstGeom>
          <a:solidFill>
            <a:srgbClr val="21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797377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B4EB1B-4FBC-7840-906F-520B5551A0FD}"/>
              </a:ext>
            </a:extLst>
          </p:cNvPr>
          <p:cNvSpPr txBox="1"/>
          <p:nvPr/>
        </p:nvSpPr>
        <p:spPr>
          <a:xfrm>
            <a:off x="2130624" y="4764108"/>
            <a:ext cx="571142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3384D82-F950-1B48-A87E-3E7E4129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4767264"/>
            <a:ext cx="51435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Roboto Lt" panose="02000000000000000000" pitchFamily="2" charset="0"/>
                <a:ea typeface="Roboto Lt" panose="02000000000000000000" pitchFamily="2" charset="0"/>
                <a:cs typeface="Roboto Lt" panose="02000000000000000000" pitchFamily="2" charset="0"/>
              </a:defRPr>
            </a:lvl1pPr>
          </a:lstStyle>
          <a:p>
            <a:fld id="{176BA141-8D4A-8A46-AC80-2A1980DE5543}" type="slidenum">
              <a:rPr lang="en-US" smtClean="0"/>
              <a:t>‹Nr.›</a:t>
            </a:fld>
            <a:endParaRPr lang="en-US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9A80E8C-6F05-F04C-88B5-C1D0EEDAB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29"/>
          <a:stretch/>
        </p:blipFill>
        <p:spPr>
          <a:xfrm>
            <a:off x="3844373" y="1051966"/>
            <a:ext cx="1482639" cy="348678"/>
          </a:xfrm>
          <a:prstGeom prst="rect">
            <a:avLst/>
          </a:prstGeo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A0013F1-1454-164C-9D99-9DF63E78A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94"/>
          <a:stretch/>
        </p:blipFill>
        <p:spPr>
          <a:xfrm>
            <a:off x="3871755" y="459126"/>
            <a:ext cx="1455256" cy="59284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5B56B6F4-3581-A04D-AA05-0EEF583341F7}"/>
              </a:ext>
            </a:extLst>
          </p:cNvPr>
          <p:cNvSpPr/>
          <p:nvPr/>
        </p:nvSpPr>
        <p:spPr>
          <a:xfrm>
            <a:off x="0" y="4447429"/>
            <a:ext cx="9144000" cy="633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94273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000" y="263131"/>
            <a:ext cx="8640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3B7871B-F74D-7D4F-ABF9-C9C767DE58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001" y="4637188"/>
            <a:ext cx="651620" cy="46493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1CC1108-F302-A744-9A82-AA7EB6807925}"/>
              </a:ext>
            </a:extLst>
          </p:cNvPr>
          <p:cNvSpPr txBox="1"/>
          <p:nvPr/>
        </p:nvSpPr>
        <p:spPr>
          <a:xfrm>
            <a:off x="1757363" y="4766073"/>
            <a:ext cx="609719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/>
              <a:t> </a:t>
            </a: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1F19F82A-B901-5F49-86A7-DCEB29257517}"/>
              </a:ext>
            </a:extLst>
          </p:cNvPr>
          <p:cNvCxnSpPr>
            <a:cxnSpLocks/>
          </p:cNvCxnSpPr>
          <p:nvPr/>
        </p:nvCxnSpPr>
        <p:spPr>
          <a:xfrm flipV="1">
            <a:off x="252000" y="4630393"/>
            <a:ext cx="8640000" cy="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64D8E2-55D6-4749-AB3C-725A0387B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39880CAB-7B57-684C-8944-9FD8C34F5FC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29AC407-514D-9945-AB6D-730020BBC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369220"/>
            <a:ext cx="8640000" cy="3161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6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rgbClr val="135399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Symbol" pitchFamily="2" charset="2"/>
        <a:buChar char="-"/>
        <a:defRPr sz="2100" b="0" i="0" kern="1200">
          <a:solidFill>
            <a:srgbClr val="3D3D3B"/>
          </a:solidFill>
          <a:latin typeface="Roboto Lt" panose="02000000000000000000" pitchFamily="2" charset="0"/>
          <a:ea typeface="Roboto Lt" panose="02000000000000000000" pitchFamily="2" charset="0"/>
          <a:cs typeface="Roboto Lt" panose="02000000000000000000" pitchFamily="2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000" y="263131"/>
            <a:ext cx="8640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br>
              <a:rPr lang="de-DE" dirty="0"/>
            </a:br>
            <a:endParaRPr lang="en-US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1CC1108-F302-A744-9A82-AA7EB6807925}"/>
              </a:ext>
            </a:extLst>
          </p:cNvPr>
          <p:cNvSpPr txBox="1"/>
          <p:nvPr/>
        </p:nvSpPr>
        <p:spPr>
          <a:xfrm>
            <a:off x="1757363" y="4766073"/>
            <a:ext cx="609719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/>
              <a:t> </a:t>
            </a: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1F19F82A-B901-5F49-86A7-DCEB29257517}"/>
              </a:ext>
            </a:extLst>
          </p:cNvPr>
          <p:cNvCxnSpPr>
            <a:cxnSpLocks/>
          </p:cNvCxnSpPr>
          <p:nvPr/>
        </p:nvCxnSpPr>
        <p:spPr>
          <a:xfrm flipV="1">
            <a:off x="252000" y="4630393"/>
            <a:ext cx="8640000" cy="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64D8E2-55D6-4749-AB3C-725A0387B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7650" y="4766073"/>
            <a:ext cx="514350" cy="273844"/>
          </a:xfrm>
          <a:prstGeom prst="rect">
            <a:avLst/>
          </a:prstGeom>
        </p:spPr>
        <p:txBody>
          <a:bodyPr anchor="ctr"/>
          <a:lstStyle>
            <a:lvl1pPr algn="r">
              <a:defRPr sz="900" b="0" i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176BA141-8D4A-8A46-AC80-2A1980DE554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29AC407-514D-9945-AB6D-730020BBC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369220"/>
            <a:ext cx="8640000" cy="3161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pic>
        <p:nvPicPr>
          <p:cNvPr id="8" name="Grafik 7" descr="Ein Bild, das Hocker, Tisch enthält.&#10;&#10;Automatisch generierte Beschreibung">
            <a:extLst>
              <a:ext uri="{FF2B5EF4-FFF2-40B4-BE49-F238E27FC236}">
                <a16:creationId xmlns:a16="http://schemas.microsoft.com/office/drawing/2014/main" id="{AC2B2EE1-0300-EA41-8ED9-C9119829B48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b="18858"/>
          <a:stretch/>
        </p:blipFill>
        <p:spPr>
          <a:xfrm>
            <a:off x="252000" y="4677527"/>
            <a:ext cx="654306" cy="4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2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rgbClr val="135399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Symbol" pitchFamily="2" charset="2"/>
        <a:buChar char="-"/>
        <a:defRPr sz="2100" b="0" i="0" kern="1200">
          <a:solidFill>
            <a:srgbClr val="3D3D3B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84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34.svg"/><Relationship Id="rId4" Type="http://schemas.openxmlformats.org/officeDocument/2006/relationships/image" Target="../media/image40.png"/><Relationship Id="rId9" Type="http://schemas.openxmlformats.org/officeDocument/2006/relationships/image" Target="../media/image33.png"/><Relationship Id="rId14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hyperlink" Target="https://support.microsoft.com/de-de/office/aktivieren-von-onedrive-backup-4e44ceab-bcdf-4d17-9ae0-6f00f6080adb" TargetMode="External"/><Relationship Id="rId12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uria.europa.eu/jcms/upload/docs/application/pdf/2020-07/cp200091de.pdf" TargetMode="External"/><Relationship Id="rId11" Type="http://schemas.openxmlformats.org/officeDocument/2006/relationships/image" Target="../media/image49.png"/><Relationship Id="rId5" Type="http://schemas.openxmlformats.org/officeDocument/2006/relationships/hyperlink" Target="https://www.datenschutz-berlin.de/" TargetMode="External"/><Relationship Id="rId10" Type="http://schemas.openxmlformats.org/officeDocument/2006/relationships/image" Target="../media/image48.png"/><Relationship Id="rId4" Type="http://schemas.openxmlformats.org/officeDocument/2006/relationships/image" Target="../media/image23.sv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3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hyperlink" Target="https://de.statista.com/statistik/daten/studie/77226/umfrage/internetnutzer---verbreitung-von-office-software-in-deutschland/" TargetMode="External"/><Relationship Id="rId4" Type="http://schemas.openxmlformats.org/officeDocument/2006/relationships/hyperlink" Target="https://www.stifter-helfen.de/microsoft/produkt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eusprig.org/index.htm" TargetMode="External"/><Relationship Id="rId4" Type="http://schemas.openxmlformats.org/officeDocument/2006/relationships/hyperlink" Target="https://arxiv.org/pdf/0711.0538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tandfonline.com/doi/full/10.1080/00031305.2017.1375989?scroll=top&amp;needAccess=true" TargetMode="Externa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microsoft.com/de-de/office/excel-funktionen-nach-kategorie-5f91f4e9-7b42-46d2-9bd1-63f26a86c0eb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4.svg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FFEAE-814A-864B-8977-599084B26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650" y="841772"/>
            <a:ext cx="8394700" cy="1790700"/>
          </a:xfrm>
        </p:spPr>
        <p:txBody>
          <a:bodyPr/>
          <a:lstStyle/>
          <a:p>
            <a:r>
              <a:rPr lang="de-DE" dirty="0"/>
              <a:t>Grundlagen Datenmanagement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2263BC5-DC54-074E-BB1E-B46153636D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Praktische Übung: Alles Excel?</a:t>
            </a:r>
          </a:p>
          <a:p>
            <a:endParaRPr lang="de-DE" dirty="0"/>
          </a:p>
          <a:p>
            <a:endParaRPr lang="de-DE" dirty="0"/>
          </a:p>
          <a:p>
            <a:r>
              <a:rPr lang="de-DE" i="1" dirty="0"/>
              <a:t>- 60 min -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47DB739-0955-D94F-8D24-1E2141ACBA20}"/>
              </a:ext>
            </a:extLst>
          </p:cNvPr>
          <p:cNvSpPr/>
          <p:nvPr/>
        </p:nvSpPr>
        <p:spPr>
          <a:xfrm>
            <a:off x="2906160" y="4731449"/>
            <a:ext cx="317266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i="1" dirty="0">
                <a:latin typeface="Roboto Ligh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Nina Hauser, </a:t>
            </a:r>
            <a:r>
              <a:rPr lang="de-DE" sz="1050" i="1" dirty="0" err="1">
                <a:latin typeface="Roboto Ligh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CorrelAid</a:t>
            </a:r>
            <a:r>
              <a:rPr lang="de-DE" sz="1050" i="1" dirty="0">
                <a:latin typeface="Roboto Ligh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e.V., 2021. Lizenz: CC BY 4.0</a:t>
            </a:r>
            <a:r>
              <a:rPr lang="de-DE" sz="760" dirty="0"/>
              <a:t> </a:t>
            </a:r>
            <a:endParaRPr lang="en-GB" sz="760" dirty="0"/>
          </a:p>
        </p:txBody>
      </p:sp>
    </p:spTree>
    <p:extLst>
      <p:ext uri="{BB962C8B-B14F-4D97-AF65-F5344CB8AC3E}">
        <p14:creationId xmlns:p14="http://schemas.microsoft.com/office/powerpoint/2010/main" val="3311468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1E9A2-C9F4-EC48-9242-109F16837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Damit Daten nicht später verändert oder gelöscht werden, ist es sinnvoll Zellen zu sperren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34B365-5F66-6340-83EB-9C19ECE7C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768"/>
          <a:stretch/>
        </p:blipFill>
        <p:spPr>
          <a:xfrm>
            <a:off x="853558" y="1257303"/>
            <a:ext cx="4333644" cy="135342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8AABC1A-8424-B747-B48E-BB4121BEBF88}"/>
              </a:ext>
            </a:extLst>
          </p:cNvPr>
          <p:cNvSpPr/>
          <p:nvPr/>
        </p:nvSpPr>
        <p:spPr>
          <a:xfrm>
            <a:off x="3575188" y="1257303"/>
            <a:ext cx="578531" cy="1953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DF9AAB5-6C34-7242-8345-0083E5B642FA}"/>
              </a:ext>
            </a:extLst>
          </p:cNvPr>
          <p:cNvSpPr/>
          <p:nvPr/>
        </p:nvSpPr>
        <p:spPr>
          <a:xfrm>
            <a:off x="3713940" y="1423350"/>
            <a:ext cx="578531" cy="1953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871A45-0DE1-A747-8B47-B68F2D8A1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961"/>
          <a:stretch/>
        </p:blipFill>
        <p:spPr>
          <a:xfrm>
            <a:off x="6084261" y="1257303"/>
            <a:ext cx="1934512" cy="13096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BF819E7-7FFA-5B4C-9E93-1B58166E24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72" r="33369"/>
          <a:stretch/>
        </p:blipFill>
        <p:spPr>
          <a:xfrm>
            <a:off x="1887040" y="2776777"/>
            <a:ext cx="3300162" cy="117724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131E35-76C9-D34E-8B43-15339142C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070" y="2684381"/>
            <a:ext cx="2789446" cy="190832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BDA3358-D2FD-DE40-9F02-19C8A42AC3BA}"/>
              </a:ext>
            </a:extLst>
          </p:cNvPr>
          <p:cNvSpPr/>
          <p:nvPr/>
        </p:nvSpPr>
        <p:spPr>
          <a:xfrm>
            <a:off x="4469728" y="3055169"/>
            <a:ext cx="289266" cy="3825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Pfeil: Nach links drehen mit einfarbiger Füllung">
            <a:extLst>
              <a:ext uri="{FF2B5EF4-FFF2-40B4-BE49-F238E27FC236}">
                <a16:creationId xmlns:a16="http://schemas.microsoft.com/office/drawing/2014/main" id="{CB870754-E5E7-2C4C-AC3B-EFBA3066A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993305" y="2669441"/>
            <a:ext cx="914400" cy="914400"/>
          </a:xfrm>
          <a:prstGeom prst="rect">
            <a:avLst/>
          </a:prstGeom>
        </p:spPr>
      </p:pic>
      <p:pic>
        <p:nvPicPr>
          <p:cNvPr id="13" name="Grafik 12" descr="Pfeil: Leichte Kurve mit einfarbiger Füllung">
            <a:extLst>
              <a:ext uri="{FF2B5EF4-FFF2-40B4-BE49-F238E27FC236}">
                <a16:creationId xmlns:a16="http://schemas.microsoft.com/office/drawing/2014/main" id="{1227919F-8995-BE49-BAC4-C2F62309E8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9861" y="2823407"/>
            <a:ext cx="914400" cy="914400"/>
          </a:xfrm>
          <a:prstGeom prst="rect">
            <a:avLst/>
          </a:prstGeom>
        </p:spPr>
      </p:pic>
      <p:pic>
        <p:nvPicPr>
          <p:cNvPr id="14" name="Grafik 13" descr="Pfeil: Leichte Kurve mit einfarbiger Füllung">
            <a:extLst>
              <a:ext uri="{FF2B5EF4-FFF2-40B4-BE49-F238E27FC236}">
                <a16:creationId xmlns:a16="http://schemas.microsoft.com/office/drawing/2014/main" id="{0971C7E5-2C7F-9542-8A6A-44D46605EC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72187" y="1423350"/>
            <a:ext cx="914400" cy="914400"/>
          </a:xfrm>
          <a:prstGeom prst="rect">
            <a:avLst/>
          </a:prstGeom>
        </p:spPr>
      </p:pic>
      <p:pic>
        <p:nvPicPr>
          <p:cNvPr id="16" name="Grafik 15" descr="Marke 1 mit einfarbiger Füllung">
            <a:extLst>
              <a:ext uri="{FF2B5EF4-FFF2-40B4-BE49-F238E27FC236}">
                <a16:creationId xmlns:a16="http://schemas.microsoft.com/office/drawing/2014/main" id="{AD6BCD01-79CC-0F4A-AFDE-87099604DA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4979" y="1253533"/>
            <a:ext cx="658579" cy="658579"/>
          </a:xfrm>
          <a:prstGeom prst="rect">
            <a:avLst/>
          </a:prstGeom>
        </p:spPr>
      </p:pic>
      <p:pic>
        <p:nvPicPr>
          <p:cNvPr id="17" name="Grafik 16" descr="Abzeichen mit einfarbiger Füllung">
            <a:extLst>
              <a:ext uri="{FF2B5EF4-FFF2-40B4-BE49-F238E27FC236}">
                <a16:creationId xmlns:a16="http://schemas.microsoft.com/office/drawing/2014/main" id="{2ABBD5C2-9C2A-714E-9BAA-823FCF52C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94979" y="2776777"/>
            <a:ext cx="658579" cy="65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27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8C7A4E-56BF-5D4B-A907-DF90953CB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Form der Versionskontrolle gibt über Speichereinstellung und die Nutzung von OneDrive</a:t>
            </a:r>
          </a:p>
        </p:txBody>
      </p:sp>
      <p:pic>
        <p:nvPicPr>
          <p:cNvPr id="6146" name="Picture 2" descr="OneDrive aktuelle Störungen und Probleme | Allestörungen">
            <a:extLst>
              <a:ext uri="{FF2B5EF4-FFF2-40B4-BE49-F238E27FC236}">
                <a16:creationId xmlns:a16="http://schemas.microsoft.com/office/drawing/2014/main" id="{93D2787D-785A-7041-A036-D6D757582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63" y="3628564"/>
            <a:ext cx="3155058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8B10D78C-23CE-E346-A61E-7899513D1146}"/>
              </a:ext>
            </a:extLst>
          </p:cNvPr>
          <p:cNvSpPr/>
          <p:nvPr/>
        </p:nvSpPr>
        <p:spPr>
          <a:xfrm rot="1074750">
            <a:off x="4311329" y="3299188"/>
            <a:ext cx="1302572" cy="791324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Problem: </a:t>
            </a:r>
            <a:r>
              <a:rPr lang="en-GB" sz="1400" dirty="0" err="1">
                <a:solidFill>
                  <a:srgbClr val="C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Datenschutz</a:t>
            </a:r>
            <a:endParaRPr lang="en-GB" sz="1400" dirty="0">
              <a:solidFill>
                <a:srgbClr val="C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7" name="Grafik 6" descr="Roboter">
            <a:extLst>
              <a:ext uri="{FF2B5EF4-FFF2-40B4-BE49-F238E27FC236}">
                <a16:creationId xmlns:a16="http://schemas.microsoft.com/office/drawing/2014/main" id="{91053AD2-A84C-0248-AB11-5B3A634A3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8813" y="3644385"/>
            <a:ext cx="914400" cy="1018506"/>
          </a:xfrm>
          <a:prstGeom prst="rect">
            <a:avLst/>
          </a:prstGeom>
        </p:spPr>
      </p:pic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5A432C55-3C83-C245-BE2E-93D1115E22CF}"/>
              </a:ext>
            </a:extLst>
          </p:cNvPr>
          <p:cNvSpPr/>
          <p:nvPr/>
        </p:nvSpPr>
        <p:spPr>
          <a:xfrm>
            <a:off x="5704023" y="2670643"/>
            <a:ext cx="3302291" cy="973743"/>
          </a:xfrm>
          <a:prstGeom prst="wedgeRoundRectCallout">
            <a:avLst>
              <a:gd name="adj1" fmla="val 23899"/>
              <a:gd name="adj2" fmla="val 5935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Das Risiko ist allerdings bei OneDrive-Servern in der EU gering und kann mit einer Verschlüsselung fast vollständig eliminiert werden. Auch wir haben dazu die </a:t>
            </a:r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5"/>
              </a:rPr>
              <a:t>Berliner Datenschutzbeauftragen </a:t>
            </a:r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befragt. Mehr Informationen dazu unter </a:t>
            </a:r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6"/>
              </a:rPr>
              <a:t>EuGH-Urteil Schrems</a:t>
            </a:r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II. Die Anleitung zur Einrichtung gibt es </a:t>
            </a:r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7"/>
              </a:rPr>
              <a:t>hie</a:t>
            </a:r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r.</a:t>
            </a:r>
          </a:p>
        </p:txBody>
      </p:sp>
      <p:pic>
        <p:nvPicPr>
          <p:cNvPr id="9" name="Grafik 8" descr="Pfeil: Nach links drehen mit einfarbiger Füllung">
            <a:extLst>
              <a:ext uri="{FF2B5EF4-FFF2-40B4-BE49-F238E27FC236}">
                <a16:creationId xmlns:a16="http://schemas.microsoft.com/office/drawing/2014/main" id="{13DD45E7-17F3-954C-A8F7-9459180DB0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085111">
            <a:off x="1110669" y="3171364"/>
            <a:ext cx="914400" cy="9144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D81C7AE-EEAC-7542-B9F4-4D24DBB29B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000" y="1225157"/>
            <a:ext cx="1770903" cy="186883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7910345-3DB4-FF49-AC16-34E299737D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2705" y="1229728"/>
            <a:ext cx="3161830" cy="186426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8D18924-AC2B-F349-868A-B6209BAC7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3307" y="1226886"/>
            <a:ext cx="3711323" cy="14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7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F5644A-00EA-2740-BAA0-155CABBBF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 Datenschutzgründen sollten Excel mit sensiblen Daten passwortgeschützt sein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CA0689-FC98-7C4D-8357-FC365D547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257303"/>
            <a:ext cx="2270373" cy="32425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6129E0E-78D6-994E-AC50-36E0C6B80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990" y="1941768"/>
            <a:ext cx="3454907" cy="1812084"/>
          </a:xfrm>
          <a:prstGeom prst="rect">
            <a:avLst/>
          </a:prstGeom>
        </p:spPr>
      </p:pic>
      <p:pic>
        <p:nvPicPr>
          <p:cNvPr id="6" name="Grafik 5" descr="Pfeil: Leichte Kurve mit einfarbiger Füllung">
            <a:extLst>
              <a:ext uri="{FF2B5EF4-FFF2-40B4-BE49-F238E27FC236}">
                <a16:creationId xmlns:a16="http://schemas.microsoft.com/office/drawing/2014/main" id="{238C6C2E-A03B-5345-AEA9-3DCD8ED06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3981" y="2390610"/>
            <a:ext cx="914400" cy="914400"/>
          </a:xfrm>
          <a:prstGeom prst="rect">
            <a:avLst/>
          </a:prstGeom>
        </p:spPr>
      </p:pic>
      <p:pic>
        <p:nvPicPr>
          <p:cNvPr id="7" name="Grafik 6" descr="Roboter">
            <a:extLst>
              <a:ext uri="{FF2B5EF4-FFF2-40B4-BE49-F238E27FC236}">
                <a16:creationId xmlns:a16="http://schemas.microsoft.com/office/drawing/2014/main" id="{92F03257-1900-564E-911F-59A948138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8813" y="3644385"/>
            <a:ext cx="914400" cy="1018506"/>
          </a:xfrm>
          <a:prstGeom prst="rect">
            <a:avLst/>
          </a:prstGeom>
        </p:spPr>
      </p:pic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9D1A1ADD-6516-4541-BDA5-388B3821ADF5}"/>
              </a:ext>
            </a:extLst>
          </p:cNvPr>
          <p:cNvSpPr/>
          <p:nvPr/>
        </p:nvSpPr>
        <p:spPr>
          <a:xfrm>
            <a:off x="7403690" y="2900588"/>
            <a:ext cx="1602624" cy="743797"/>
          </a:xfrm>
          <a:prstGeom prst="wedgeRoundRectCallout">
            <a:avLst>
              <a:gd name="adj1" fmla="val 16260"/>
              <a:gd name="adj2" fmla="val 66182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Ob das ausreicht, um das </a:t>
            </a:r>
            <a:r>
              <a:rPr lang="de-DE" sz="1000" dirty="0" err="1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Schrems</a:t>
            </a:r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II Urteil zu umgehen, ist zweifelhaft.</a:t>
            </a:r>
          </a:p>
        </p:txBody>
      </p:sp>
    </p:spTree>
    <p:extLst>
      <p:ext uri="{BB962C8B-B14F-4D97-AF65-F5344CB8AC3E}">
        <p14:creationId xmlns:p14="http://schemas.microsoft.com/office/powerpoint/2010/main" val="817893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7BC9E4-7492-4A70-B0AD-BA0908A7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06" y="263131"/>
            <a:ext cx="8618894" cy="994172"/>
          </a:xfrm>
        </p:spPr>
        <p:txBody>
          <a:bodyPr/>
          <a:lstStyle/>
          <a:p>
            <a:r>
              <a:rPr lang="en-US" dirty="0"/>
              <a:t>Und so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Excel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aussehen</a:t>
            </a:r>
            <a:r>
              <a:rPr lang="en-US" dirty="0"/>
              <a:t>:</a:t>
            </a:r>
          </a:p>
        </p:txBody>
      </p:sp>
      <p:pic>
        <p:nvPicPr>
          <p:cNvPr id="2" name="Grafik 1" descr="Ein Bild, das Tisch enthält.&#10;&#10;Automatisch generierte Beschreibung">
            <a:extLst>
              <a:ext uri="{FF2B5EF4-FFF2-40B4-BE49-F238E27FC236}">
                <a16:creationId xmlns:a16="http://schemas.microsoft.com/office/drawing/2014/main" id="{C1CE1F2E-BCCC-ED47-A8DA-1155FDAC3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411" y="1029047"/>
            <a:ext cx="6275178" cy="3545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9496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B1329E-9B1E-2143-8EA5-D23A33ABC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Für kleine Datensätze, die nur selten Updates benötigen, ist oft auch Excel ausreichend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505E5B1-5286-2941-AEAB-D620CC88C82F}"/>
              </a:ext>
            </a:extLst>
          </p:cNvPr>
          <p:cNvGrpSpPr/>
          <p:nvPr/>
        </p:nvGrpSpPr>
        <p:grpSpPr>
          <a:xfrm>
            <a:off x="249135" y="1416792"/>
            <a:ext cx="3821159" cy="3100586"/>
            <a:chOff x="900645" y="1257303"/>
            <a:chExt cx="4335345" cy="3100586"/>
          </a:xfrm>
        </p:grpSpPr>
        <p:sp>
          <p:nvSpPr>
            <p:cNvPr id="7" name="Abgerundetes Rechteck 6">
              <a:extLst>
                <a:ext uri="{FF2B5EF4-FFF2-40B4-BE49-F238E27FC236}">
                  <a16:creationId xmlns:a16="http://schemas.microsoft.com/office/drawing/2014/main" id="{68056A16-466D-3241-8DFF-796E9F11ACD1}"/>
                </a:ext>
              </a:extLst>
            </p:cNvPr>
            <p:cNvSpPr/>
            <p:nvPr/>
          </p:nvSpPr>
          <p:spPr>
            <a:xfrm>
              <a:off x="1344723" y="1257303"/>
              <a:ext cx="3878787" cy="36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>
                  <a:latin typeface="Roboto Light" panose="02000000000000000000" pitchFamily="2" charset="0"/>
                  <a:ea typeface="Roboto Light" panose="02000000000000000000" pitchFamily="2" charset="0"/>
                </a:rPr>
                <a:t>Excel</a:t>
              </a:r>
            </a:p>
          </p:txBody>
        </p:sp>
        <p:sp>
          <p:nvSpPr>
            <p:cNvPr id="8" name="Abgerundetes Rechteck 7">
              <a:extLst>
                <a:ext uri="{FF2B5EF4-FFF2-40B4-BE49-F238E27FC236}">
                  <a16:creationId xmlns:a16="http://schemas.microsoft.com/office/drawing/2014/main" id="{CF074E4B-B1EC-0E47-8EE3-C4C175217CD2}"/>
                </a:ext>
              </a:extLst>
            </p:cNvPr>
            <p:cNvSpPr/>
            <p:nvPr/>
          </p:nvSpPr>
          <p:spPr>
            <a:xfrm>
              <a:off x="1344723" y="2555596"/>
              <a:ext cx="3878787" cy="864000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Onlineversionen ermöglichen Kollaborationen</a:t>
              </a:r>
            </a:p>
            <a:p>
              <a:pPr algn="ctr"/>
              <a:r>
                <a:rPr lang="de-DE" sz="1050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Geringe Zugangshürden für versch. Nutzer:innen</a:t>
              </a:r>
            </a:p>
            <a:p>
              <a:pPr algn="ctr"/>
              <a:r>
                <a:rPr lang="de-DE" sz="1050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Integration mit fast allen Tools</a:t>
              </a:r>
            </a:p>
            <a:p>
              <a:pPr algn="ctr"/>
              <a:r>
                <a:rPr lang="de-DE" sz="1050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Kostengünstige Anschaffung</a:t>
              </a:r>
            </a:p>
          </p:txBody>
        </p:sp>
        <p:sp>
          <p:nvSpPr>
            <p:cNvPr id="9" name="Abgerundetes Rechteck 8">
              <a:extLst>
                <a:ext uri="{FF2B5EF4-FFF2-40B4-BE49-F238E27FC236}">
                  <a16:creationId xmlns:a16="http://schemas.microsoft.com/office/drawing/2014/main" id="{C5F1BD5B-D14D-CA45-B86D-A567AA066557}"/>
                </a:ext>
              </a:extLst>
            </p:cNvPr>
            <p:cNvSpPr/>
            <p:nvPr/>
          </p:nvSpPr>
          <p:spPr>
            <a:xfrm>
              <a:off x="1344405" y="3493889"/>
              <a:ext cx="3891585" cy="864000"/>
            </a:xfrm>
            <a:prstGeom prst="roundRect">
              <a:avLst/>
            </a:prstGeom>
            <a:noFill/>
            <a:ln w="12700">
              <a:solidFill>
                <a:srgbClr val="B35A7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>
                  <a:solidFill>
                    <a:srgbClr val="B35A7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Rudimentäre Eingabekontrolle</a:t>
              </a:r>
            </a:p>
            <a:p>
              <a:pPr algn="ctr"/>
              <a:r>
                <a:rPr lang="de-DE" sz="1050">
                  <a:solidFill>
                    <a:srgbClr val="B35A7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Schutz- und Nutzungsrechte oft nicht ausreichend</a:t>
              </a:r>
            </a:p>
            <a:p>
              <a:pPr algn="ctr"/>
              <a:r>
                <a:rPr lang="de-DE" sz="1050">
                  <a:solidFill>
                    <a:srgbClr val="B35A7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Geringes Automatisierungspotenzial für Reports</a:t>
              </a:r>
            </a:p>
            <a:p>
              <a:pPr algn="ctr"/>
              <a:r>
                <a:rPr lang="de-DE" sz="1050">
                  <a:solidFill>
                    <a:srgbClr val="B35A7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Funktionalitäten begrenzt</a:t>
              </a:r>
            </a:p>
          </p:txBody>
        </p:sp>
        <p:pic>
          <p:nvPicPr>
            <p:cNvPr id="10" name="Grafik 9" descr="Kundenbewertung">
              <a:extLst>
                <a:ext uri="{FF2B5EF4-FFF2-40B4-BE49-F238E27FC236}">
                  <a16:creationId xmlns:a16="http://schemas.microsoft.com/office/drawing/2014/main" id="{C849ECD4-4E0D-5C49-B19E-498E2EF95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900645" y="1263008"/>
              <a:ext cx="360000" cy="360000"/>
            </a:xfrm>
            <a:prstGeom prst="rect">
              <a:avLst/>
            </a:prstGeom>
          </p:spPr>
        </p:pic>
        <p:pic>
          <p:nvPicPr>
            <p:cNvPr id="11" name="Grafik 10" descr="Hinzufügen">
              <a:extLst>
                <a:ext uri="{FF2B5EF4-FFF2-40B4-BE49-F238E27FC236}">
                  <a16:creationId xmlns:a16="http://schemas.microsoft.com/office/drawing/2014/main" id="{EA60AA41-ED02-284F-A2DE-CC5566AE0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1826" y="2797422"/>
              <a:ext cx="360000" cy="360000"/>
            </a:xfrm>
            <a:prstGeom prst="rect">
              <a:avLst/>
            </a:prstGeom>
          </p:spPr>
        </p:pic>
        <p:pic>
          <p:nvPicPr>
            <p:cNvPr id="12" name="Grafik 11" descr="Hinzufügen">
              <a:extLst>
                <a:ext uri="{FF2B5EF4-FFF2-40B4-BE49-F238E27FC236}">
                  <a16:creationId xmlns:a16="http://schemas.microsoft.com/office/drawing/2014/main" id="{11727F96-CC6D-B847-ACA8-E54D4CCA3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43210" b="44090"/>
            <a:stretch/>
          </p:blipFill>
          <p:spPr>
            <a:xfrm>
              <a:off x="900645" y="3903029"/>
              <a:ext cx="360000" cy="45719"/>
            </a:xfrm>
            <a:prstGeom prst="rect">
              <a:avLst/>
            </a:prstGeom>
          </p:spPr>
        </p:pic>
        <p:sp>
          <p:nvSpPr>
            <p:cNvPr id="13" name="Abgerundetes Rechteck 12">
              <a:extLst>
                <a:ext uri="{FF2B5EF4-FFF2-40B4-BE49-F238E27FC236}">
                  <a16:creationId xmlns:a16="http://schemas.microsoft.com/office/drawing/2014/main" id="{0A963CF3-AF41-4144-A0DC-46CDD0B2F14B}"/>
                </a:ext>
              </a:extLst>
            </p:cNvPr>
            <p:cNvSpPr/>
            <p:nvPr/>
          </p:nvSpPr>
          <p:spPr>
            <a:xfrm>
              <a:off x="1334418" y="1617303"/>
              <a:ext cx="3891584" cy="864000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Excel bietet als kostengünstiges Office-Tool eine gute Möglichkeit kleine Datensätze, an denen nur eine oder sehr wenige Personen arbeiten, abzubilden.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04225B1-3162-0544-9C73-C6BAF0859A12}"/>
              </a:ext>
            </a:extLst>
          </p:cNvPr>
          <p:cNvGrpSpPr/>
          <p:nvPr/>
        </p:nvGrpSpPr>
        <p:grpSpPr>
          <a:xfrm>
            <a:off x="4572000" y="1416792"/>
            <a:ext cx="3821159" cy="3100586"/>
            <a:chOff x="900645" y="1257303"/>
            <a:chExt cx="4335345" cy="3100586"/>
          </a:xfrm>
        </p:grpSpPr>
        <p:sp>
          <p:nvSpPr>
            <p:cNvPr id="15" name="Abgerundetes Rechteck 14">
              <a:extLst>
                <a:ext uri="{FF2B5EF4-FFF2-40B4-BE49-F238E27FC236}">
                  <a16:creationId xmlns:a16="http://schemas.microsoft.com/office/drawing/2014/main" id="{59FF5787-F541-C240-B95C-F9D5818B3599}"/>
                </a:ext>
              </a:extLst>
            </p:cNvPr>
            <p:cNvSpPr/>
            <p:nvPr/>
          </p:nvSpPr>
          <p:spPr>
            <a:xfrm>
              <a:off x="1344723" y="1257303"/>
              <a:ext cx="3878787" cy="36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>
                  <a:latin typeface="Roboto Light" panose="02000000000000000000" pitchFamily="2" charset="0"/>
                  <a:ea typeface="Roboto Light" panose="02000000000000000000" pitchFamily="2" charset="0"/>
                </a:rPr>
                <a:t>Datenbankmanagementsystem</a:t>
              </a:r>
            </a:p>
          </p:txBody>
        </p:sp>
        <p:sp>
          <p:nvSpPr>
            <p:cNvPr id="16" name="Abgerundetes Rechteck 15">
              <a:extLst>
                <a:ext uri="{FF2B5EF4-FFF2-40B4-BE49-F238E27FC236}">
                  <a16:creationId xmlns:a16="http://schemas.microsoft.com/office/drawing/2014/main" id="{53C77853-4F87-984E-A51A-12432B1BB462}"/>
                </a:ext>
              </a:extLst>
            </p:cNvPr>
            <p:cNvSpPr/>
            <p:nvPr/>
          </p:nvSpPr>
          <p:spPr>
            <a:xfrm>
              <a:off x="1344723" y="2555596"/>
              <a:ext cx="3878787" cy="864000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I.d.R. fortgeschrittene Schutz- und Nutzungsrechte</a:t>
              </a:r>
            </a:p>
            <a:p>
              <a:pPr algn="ctr"/>
              <a:r>
                <a:rPr lang="de-DE" sz="1050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Komplexe Abfragen möglich</a:t>
              </a:r>
            </a:p>
            <a:p>
              <a:pPr algn="ctr"/>
              <a:r>
                <a:rPr lang="de-DE" sz="1050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Automatisierung von Reportprozessen</a:t>
              </a:r>
            </a:p>
            <a:p>
              <a:pPr algn="ctr"/>
              <a:r>
                <a:rPr lang="de-DE" sz="1050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Verschiedene Datenansichten</a:t>
              </a:r>
            </a:p>
            <a:p>
              <a:pPr algn="ctr"/>
              <a:r>
                <a:rPr lang="de-DE" sz="1050">
                  <a:solidFill>
                    <a:schemeClr val="accent3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Umfangreiche Eingabekontrolle</a:t>
              </a:r>
            </a:p>
          </p:txBody>
        </p:sp>
        <p:sp>
          <p:nvSpPr>
            <p:cNvPr id="17" name="Abgerundetes Rechteck 16">
              <a:extLst>
                <a:ext uri="{FF2B5EF4-FFF2-40B4-BE49-F238E27FC236}">
                  <a16:creationId xmlns:a16="http://schemas.microsoft.com/office/drawing/2014/main" id="{A9F61021-F440-2E48-A112-AFB25F1090B8}"/>
                </a:ext>
              </a:extLst>
            </p:cNvPr>
            <p:cNvSpPr/>
            <p:nvPr/>
          </p:nvSpPr>
          <p:spPr>
            <a:xfrm>
              <a:off x="1344405" y="3493889"/>
              <a:ext cx="3891585" cy="864000"/>
            </a:xfrm>
            <a:prstGeom prst="roundRect">
              <a:avLst/>
            </a:prstGeom>
            <a:noFill/>
            <a:ln w="12700">
              <a:solidFill>
                <a:srgbClr val="B35A7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>
                  <a:solidFill>
                    <a:srgbClr val="B35A7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Schnittstellen zur Toolintegration notwendig</a:t>
              </a:r>
            </a:p>
            <a:p>
              <a:pPr algn="ctr"/>
              <a:r>
                <a:rPr lang="de-DE" sz="1050">
                  <a:solidFill>
                    <a:srgbClr val="B35A7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Umfangreiche Planung nötig</a:t>
              </a:r>
            </a:p>
            <a:p>
              <a:pPr algn="ctr"/>
              <a:r>
                <a:rPr lang="de-DE" sz="1050">
                  <a:solidFill>
                    <a:srgbClr val="B35A7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Hoher Kostenfaktor</a:t>
              </a:r>
            </a:p>
            <a:p>
              <a:pPr algn="ctr"/>
              <a:r>
                <a:rPr lang="de-DE" sz="1050">
                  <a:solidFill>
                    <a:srgbClr val="B35A7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Verwaltung- und Maintenance-Anforderungen hoch</a:t>
              </a:r>
            </a:p>
          </p:txBody>
        </p:sp>
        <p:pic>
          <p:nvPicPr>
            <p:cNvPr id="18" name="Grafik 17" descr="Auge">
              <a:extLst>
                <a:ext uri="{FF2B5EF4-FFF2-40B4-BE49-F238E27FC236}">
                  <a16:creationId xmlns:a16="http://schemas.microsoft.com/office/drawing/2014/main" id="{986244E4-1420-2643-9D26-3BC4C910A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900645" y="1284356"/>
              <a:ext cx="360000" cy="317303"/>
            </a:xfrm>
            <a:prstGeom prst="rect">
              <a:avLst/>
            </a:prstGeom>
          </p:spPr>
        </p:pic>
        <p:pic>
          <p:nvPicPr>
            <p:cNvPr id="19" name="Grafik 18" descr="Hinzufügen">
              <a:extLst>
                <a:ext uri="{FF2B5EF4-FFF2-40B4-BE49-F238E27FC236}">
                  <a16:creationId xmlns:a16="http://schemas.microsoft.com/office/drawing/2014/main" id="{64BAED90-3F47-AF47-A094-D69A5DE90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1826" y="2797422"/>
              <a:ext cx="360000" cy="360000"/>
            </a:xfrm>
            <a:prstGeom prst="rect">
              <a:avLst/>
            </a:prstGeom>
          </p:spPr>
        </p:pic>
        <p:pic>
          <p:nvPicPr>
            <p:cNvPr id="20" name="Grafik 19" descr="Hinzufügen">
              <a:extLst>
                <a:ext uri="{FF2B5EF4-FFF2-40B4-BE49-F238E27FC236}">
                  <a16:creationId xmlns:a16="http://schemas.microsoft.com/office/drawing/2014/main" id="{774B0590-0260-0F40-9D87-855FE3483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43210" b="44090"/>
            <a:stretch/>
          </p:blipFill>
          <p:spPr>
            <a:xfrm>
              <a:off x="900645" y="3903029"/>
              <a:ext cx="360000" cy="45719"/>
            </a:xfrm>
            <a:prstGeom prst="rect">
              <a:avLst/>
            </a:prstGeom>
          </p:spPr>
        </p:pic>
        <p:sp>
          <p:nvSpPr>
            <p:cNvPr id="21" name="Abgerundetes Rechteck 20">
              <a:extLst>
                <a:ext uri="{FF2B5EF4-FFF2-40B4-BE49-F238E27FC236}">
                  <a16:creationId xmlns:a16="http://schemas.microsoft.com/office/drawing/2014/main" id="{F0BA4071-9D8A-AF45-B959-BC8B6767CE05}"/>
                </a:ext>
              </a:extLst>
            </p:cNvPr>
            <p:cNvSpPr/>
            <p:nvPr/>
          </p:nvSpPr>
          <p:spPr>
            <a:xfrm>
              <a:off x="1334418" y="1617303"/>
              <a:ext cx="3891584" cy="864000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Bei Datensammlungen, die organisationsweit genutzt werden und regelmäßig angepasst werden, lohnt sich die Anschaffung einer Datenbanklösung.</a:t>
              </a:r>
            </a:p>
          </p:txBody>
        </p:sp>
      </p:grpSp>
      <p:sp>
        <p:nvSpPr>
          <p:cNvPr id="22" name="Rounded Rectangular Callout 13">
            <a:extLst>
              <a:ext uri="{FF2B5EF4-FFF2-40B4-BE49-F238E27FC236}">
                <a16:creationId xmlns:a16="http://schemas.microsoft.com/office/drawing/2014/main" id="{C31E2631-CB61-D742-976D-7CF33DE6B02B}"/>
              </a:ext>
            </a:extLst>
          </p:cNvPr>
          <p:cNvSpPr/>
          <p:nvPr/>
        </p:nvSpPr>
        <p:spPr>
          <a:xfrm flipH="1">
            <a:off x="3233919" y="3163943"/>
            <a:ext cx="1425166" cy="554618"/>
          </a:xfrm>
          <a:prstGeom prst="wedgeRoundRectCallout">
            <a:avLst>
              <a:gd name="adj1" fmla="val 44481"/>
              <a:gd name="adj2" fmla="val 7891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rgbClr val="3D3D3B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t" panose="02000000000000000000" pitchFamily="2" charset="0"/>
              </a:rPr>
              <a:t>Wie können wir hier das volle Potenzial des Tools ausschöpfen?</a:t>
            </a:r>
          </a:p>
        </p:txBody>
      </p:sp>
    </p:spTree>
    <p:extLst>
      <p:ext uri="{BB962C8B-B14F-4D97-AF65-F5344CB8AC3E}">
        <p14:creationId xmlns:p14="http://schemas.microsoft.com/office/powerpoint/2010/main" val="3217604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C0B41-C3BD-6647-B1E8-E9734632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06" y="263131"/>
            <a:ext cx="8618894" cy="994172"/>
          </a:xfrm>
        </p:spPr>
        <p:txBody>
          <a:bodyPr anchor="ctr">
            <a:normAutofit/>
          </a:bodyPr>
          <a:lstStyle/>
          <a:p>
            <a:r>
              <a:rPr lang="de-DE" dirty="0"/>
              <a:t>Excel - wer kennt es nicht?</a:t>
            </a:r>
          </a:p>
        </p:txBody>
      </p:sp>
      <p:pic>
        <p:nvPicPr>
          <p:cNvPr id="8" name="Picture 14" descr="ms excel logo - Pengu">
            <a:extLst>
              <a:ext uri="{FF2B5EF4-FFF2-40B4-BE49-F238E27FC236}">
                <a16:creationId xmlns:a16="http://schemas.microsoft.com/office/drawing/2014/main" id="{B3EBED2F-C412-DA43-BDCB-A485D2B64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9" b="27202"/>
          <a:stretch/>
        </p:blipFill>
        <p:spPr bwMode="auto">
          <a:xfrm>
            <a:off x="5078128" y="1635396"/>
            <a:ext cx="3165989" cy="143510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3827BB9-E048-8D40-8944-E00C9B7C29B3}"/>
              </a:ext>
            </a:extLst>
          </p:cNvPr>
          <p:cNvGrpSpPr/>
          <p:nvPr/>
        </p:nvGrpSpPr>
        <p:grpSpPr>
          <a:xfrm>
            <a:off x="173040" y="2038048"/>
            <a:ext cx="4528417" cy="707886"/>
            <a:chOff x="6819985" y="3644722"/>
            <a:chExt cx="5337775" cy="708566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C6AF871-01A7-E54D-8A31-C53ADAEA668F}"/>
                </a:ext>
              </a:extLst>
            </p:cNvPr>
            <p:cNvSpPr txBox="1"/>
            <p:nvPr/>
          </p:nvSpPr>
          <p:spPr>
            <a:xfrm>
              <a:off x="6819985" y="3644722"/>
              <a:ext cx="1042244" cy="70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85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399E8B5-4D3B-4B4F-A53A-3E57A2CE1476}"/>
                </a:ext>
              </a:extLst>
            </p:cNvPr>
            <p:cNvSpPr txBox="1"/>
            <p:nvPr/>
          </p:nvSpPr>
          <p:spPr>
            <a:xfrm>
              <a:off x="7624438" y="3737144"/>
              <a:ext cx="4533322" cy="523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spc="42" dirty="0">
                  <a:solidFill>
                    <a:srgbClr val="3D3D3B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Prozent der Unternehmen (</a:t>
              </a:r>
              <a:r>
                <a:rPr lang="de-DE" sz="1400" spc="42" dirty="0" err="1">
                  <a:solidFill>
                    <a:srgbClr val="3D3D3B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n</a:t>
              </a:r>
              <a:r>
                <a:rPr lang="de-DE" sz="1400" spc="42" dirty="0">
                  <a:solidFill>
                    <a:srgbClr val="3D3D3B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= 1.023) in Deutschland nutzten 2020 MS Office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35FE03C-6A1A-2A43-8675-D76340BFCE8C}"/>
              </a:ext>
            </a:extLst>
          </p:cNvPr>
          <p:cNvGrpSpPr/>
          <p:nvPr/>
        </p:nvGrpSpPr>
        <p:grpSpPr>
          <a:xfrm>
            <a:off x="291800" y="1257305"/>
            <a:ext cx="4544148" cy="707886"/>
            <a:chOff x="6801443" y="3706337"/>
            <a:chExt cx="5356317" cy="708566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052A470D-B56E-CF40-9A4C-21B4402EF1C1}"/>
                </a:ext>
              </a:extLst>
            </p:cNvPr>
            <p:cNvSpPr txBox="1"/>
            <p:nvPr/>
          </p:nvSpPr>
          <p:spPr>
            <a:xfrm>
              <a:off x="6801443" y="3706337"/>
              <a:ext cx="1042244" cy="70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34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519DAA1E-04CB-874D-AAF6-6B6F8787027D}"/>
                </a:ext>
              </a:extLst>
            </p:cNvPr>
            <p:cNvSpPr txBox="1"/>
            <p:nvPr/>
          </p:nvSpPr>
          <p:spPr>
            <a:xfrm>
              <a:off x="7624438" y="3798759"/>
              <a:ext cx="4533322" cy="523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spc="42" dirty="0">
                  <a:solidFill>
                    <a:srgbClr val="3D3D3B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Euro kostet eine Office Standard Lizenz über </a:t>
              </a:r>
              <a:r>
                <a:rPr lang="de-DE" sz="1400" spc="42" dirty="0">
                  <a:solidFill>
                    <a:srgbClr val="3D3D3B"/>
                  </a:solidFill>
                  <a:latin typeface="Roboto Light" panose="02000000000000000000" pitchFamily="2" charset="0"/>
                  <a:ea typeface="Roboto Light" panose="02000000000000000000" pitchFamily="2" charset="0"/>
                  <a:hlinkClick r:id="rId4"/>
                </a:rPr>
                <a:t>Stifter-helfen</a:t>
              </a:r>
              <a:r>
                <a:rPr lang="de-DE" sz="1400" spc="42" dirty="0">
                  <a:solidFill>
                    <a:srgbClr val="3D3D3B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(zzgl. MwSt.)</a:t>
              </a:r>
            </a:p>
          </p:txBody>
        </p:sp>
      </p:grpSp>
      <p:sp>
        <p:nvSpPr>
          <p:cNvPr id="21" name="TextBox 8">
            <a:extLst>
              <a:ext uri="{FF2B5EF4-FFF2-40B4-BE49-F238E27FC236}">
                <a16:creationId xmlns:a16="http://schemas.microsoft.com/office/drawing/2014/main" id="{341E98C9-3F01-814E-A058-30E66AAB0516}"/>
              </a:ext>
            </a:extLst>
          </p:cNvPr>
          <p:cNvSpPr txBox="1"/>
          <p:nvPr/>
        </p:nvSpPr>
        <p:spPr>
          <a:xfrm>
            <a:off x="1181038" y="4683179"/>
            <a:ext cx="7386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Quellen: Meistgenutzte Office-Software in Unternehmen in Deutschland 2020, </a:t>
            </a:r>
            <a:r>
              <a:rPr lang="de-DE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Statista</a:t>
            </a:r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Research Department, Nov. 2020, abgerufen am 04.05.21 unter diesem </a:t>
            </a:r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  <a:hlinkClick r:id="rId5"/>
              </a:rPr>
              <a:t>Link</a:t>
            </a:r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.</a:t>
            </a:r>
          </a:p>
          <a:p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              Karl W. Broman &amp; Kara H. Woo (2018) Data </a:t>
            </a:r>
            <a:r>
              <a:rPr lang="de-DE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Organization</a:t>
            </a:r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in </a:t>
            </a:r>
            <a:r>
              <a:rPr lang="de-DE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Spreadsheets</a:t>
            </a:r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 The American </a:t>
            </a:r>
            <a:r>
              <a:rPr lang="de-DE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Statistician</a:t>
            </a:r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 72:1, 2-10, DOI: 10.1080/00031305.2017.1375989.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0F666CE-1C42-7743-85A7-663EE5B9C7EE}"/>
              </a:ext>
            </a:extLst>
          </p:cNvPr>
          <p:cNvGrpSpPr/>
          <p:nvPr/>
        </p:nvGrpSpPr>
        <p:grpSpPr>
          <a:xfrm>
            <a:off x="656343" y="2818791"/>
            <a:ext cx="4526197" cy="707886"/>
            <a:chOff x="6822602" y="3644722"/>
            <a:chExt cx="5335158" cy="708566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4FF4098-76BF-5C4B-A3B3-D3C98D008A4F}"/>
                </a:ext>
              </a:extLst>
            </p:cNvPr>
            <p:cNvSpPr txBox="1"/>
            <p:nvPr/>
          </p:nvSpPr>
          <p:spPr>
            <a:xfrm>
              <a:off x="6822602" y="3644722"/>
              <a:ext cx="1042244" cy="70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 b="1" dirty="0">
                  <a:solidFill>
                    <a:schemeClr val="accent3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88</a:t>
              </a:r>
              <a:endParaRPr lang="de-DE" sz="3200" b="1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A5819E1-AE6B-B941-BA3A-B4D5CCB7EFAA}"/>
                </a:ext>
              </a:extLst>
            </p:cNvPr>
            <p:cNvSpPr txBox="1"/>
            <p:nvPr/>
          </p:nvSpPr>
          <p:spPr>
            <a:xfrm>
              <a:off x="7624438" y="3737144"/>
              <a:ext cx="4533322" cy="523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spc="42" dirty="0">
                  <a:solidFill>
                    <a:srgbClr val="3D3D3B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Prozent der in 13 Audits untersuchten Excel-Arbeitsmappen enthielten Fehler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6D7A8193-D1DF-5A45-8813-FA33C6AC31D2}"/>
              </a:ext>
            </a:extLst>
          </p:cNvPr>
          <p:cNvGrpSpPr/>
          <p:nvPr/>
        </p:nvGrpSpPr>
        <p:grpSpPr>
          <a:xfrm>
            <a:off x="357963" y="3599535"/>
            <a:ext cx="5033621" cy="707886"/>
            <a:chOff x="6822602" y="3644722"/>
            <a:chExt cx="5933273" cy="708566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AB6DA716-B3BD-C64A-8F9E-3DE194A8A281}"/>
                </a:ext>
              </a:extLst>
            </p:cNvPr>
            <p:cNvSpPr txBox="1"/>
            <p:nvPr/>
          </p:nvSpPr>
          <p:spPr>
            <a:xfrm>
              <a:off x="6822602" y="3644722"/>
              <a:ext cx="1042244" cy="70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4000" b="1" dirty="0">
                  <a:solidFill>
                    <a:schemeClr val="accent4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80</a:t>
              </a:r>
              <a:endParaRPr lang="de-DE" sz="3200" b="1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15F68BB0-3604-9541-AB81-A677122771C6}"/>
                </a:ext>
              </a:extLst>
            </p:cNvPr>
            <p:cNvSpPr txBox="1"/>
            <p:nvPr/>
          </p:nvSpPr>
          <p:spPr>
            <a:xfrm>
              <a:off x="7624438" y="3737144"/>
              <a:ext cx="5131437" cy="523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spc="42" dirty="0">
                  <a:solidFill>
                    <a:srgbClr val="3D3D3B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Prozent der Fehler können in Qualitätsprüfungen in Zelle-bei-Zelle-Inspektionen eliminiert werden (!)</a:t>
              </a:r>
            </a:p>
          </p:txBody>
        </p:sp>
      </p:grpSp>
      <p:pic>
        <p:nvPicPr>
          <p:cNvPr id="33" name="Grafik 32" descr="Roboter">
            <a:extLst>
              <a:ext uri="{FF2B5EF4-FFF2-40B4-BE49-F238E27FC236}">
                <a16:creationId xmlns:a16="http://schemas.microsoft.com/office/drawing/2014/main" id="{81B59E90-ADBE-644F-8F33-6BAB497B3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8813" y="3644385"/>
            <a:ext cx="914400" cy="1018506"/>
          </a:xfrm>
          <a:prstGeom prst="rect">
            <a:avLst/>
          </a:prstGeom>
        </p:spPr>
      </p:pic>
      <p:sp>
        <p:nvSpPr>
          <p:cNvPr id="34" name="Rounded Rectangular Callout 13">
            <a:extLst>
              <a:ext uri="{FF2B5EF4-FFF2-40B4-BE49-F238E27FC236}">
                <a16:creationId xmlns:a16="http://schemas.microsoft.com/office/drawing/2014/main" id="{82490E25-76B3-7744-96E3-F27B404A34B1}"/>
              </a:ext>
            </a:extLst>
          </p:cNvPr>
          <p:cNvSpPr/>
          <p:nvPr/>
        </p:nvSpPr>
        <p:spPr>
          <a:xfrm>
            <a:off x="5762208" y="3354276"/>
            <a:ext cx="2036605" cy="1033906"/>
          </a:xfrm>
          <a:prstGeom prst="wedgeRoundRectCallout">
            <a:avLst>
              <a:gd name="adj1" fmla="val 62730"/>
              <a:gd name="adj2" fmla="val -220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Trotz allen Herausforderungen: Excel bleibt wohl erst so prominent, wie es ist. Deshalb sollten wir lernen, wie man gut damit arbeitet und übliche Fehler vermeidet.</a:t>
            </a:r>
          </a:p>
        </p:txBody>
      </p:sp>
    </p:spTree>
    <p:extLst>
      <p:ext uri="{BB962C8B-B14F-4D97-AF65-F5344CB8AC3E}">
        <p14:creationId xmlns:p14="http://schemas.microsoft.com/office/powerpoint/2010/main" val="1776494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035FB-1E27-D847-A569-468662776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Acht Prinzipien schlug Tom Grossmann bereits 2002 für das Aufsetzen von Arbeitsmappen vor</a:t>
            </a:r>
          </a:p>
        </p:txBody>
      </p:sp>
      <p:pic>
        <p:nvPicPr>
          <p:cNvPr id="5" name="Grafik 4" descr="Roboter">
            <a:extLst>
              <a:ext uri="{FF2B5EF4-FFF2-40B4-BE49-F238E27FC236}">
                <a16:creationId xmlns:a16="http://schemas.microsoft.com/office/drawing/2014/main" id="{959B7B0A-7B07-D046-93FF-461F7784D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98813" y="3644385"/>
            <a:ext cx="914400" cy="1018506"/>
          </a:xfrm>
          <a:prstGeom prst="rect">
            <a:avLst/>
          </a:prstGeom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D2445736-9C62-4346-B62F-69491758C7FD}"/>
              </a:ext>
            </a:extLst>
          </p:cNvPr>
          <p:cNvSpPr/>
          <p:nvPr/>
        </p:nvSpPr>
        <p:spPr>
          <a:xfrm>
            <a:off x="7505712" y="2900588"/>
            <a:ext cx="1500601" cy="743797"/>
          </a:xfrm>
          <a:prstGeom prst="wedgeRoundRectCallout">
            <a:avLst>
              <a:gd name="adj1" fmla="val 7682"/>
              <a:gd name="adj2" fmla="val 6780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Ihren Ursprung haben diese Prinzipien im Software Engineering.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2B3BEBD-BF04-8449-8D3E-89E556CF633A}"/>
              </a:ext>
            </a:extLst>
          </p:cNvPr>
          <p:cNvGrpSpPr/>
          <p:nvPr/>
        </p:nvGrpSpPr>
        <p:grpSpPr>
          <a:xfrm>
            <a:off x="430787" y="1320806"/>
            <a:ext cx="1832926" cy="821031"/>
            <a:chOff x="353155" y="1865231"/>
            <a:chExt cx="1832926" cy="821031"/>
          </a:xfrm>
        </p:grpSpPr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0AE97130-235B-FB46-8B49-621C3A0044C4}"/>
                </a:ext>
              </a:extLst>
            </p:cNvPr>
            <p:cNvGrpSpPr/>
            <p:nvPr/>
          </p:nvGrpSpPr>
          <p:grpSpPr>
            <a:xfrm>
              <a:off x="353155" y="1865231"/>
              <a:ext cx="257172" cy="261610"/>
              <a:chOff x="2455555" y="4208152"/>
              <a:chExt cx="257172" cy="26161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5AA6F89-926B-6D47-9CB9-58EBC3D760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5555" y="4210371"/>
                <a:ext cx="257172" cy="25717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</a:endParaRPr>
              </a:p>
            </p:txBody>
          </p:sp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3E050157-82B9-DC4F-8FAC-DCE96F4D80BF}"/>
                  </a:ext>
                </a:extLst>
              </p:cNvPr>
              <p:cNvSpPr txBox="1"/>
              <p:nvPr/>
            </p:nvSpPr>
            <p:spPr>
              <a:xfrm>
                <a:off x="2455555" y="4208152"/>
                <a:ext cx="257172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100">
                    <a:solidFill>
                      <a:schemeClr val="bg1"/>
                    </a:solidFill>
                    <a:latin typeface="Roboto Light" pitchFamily="2" charset="0"/>
                    <a:ea typeface="Roboto Light" pitchFamily="2" charset="0"/>
                  </a:rPr>
                  <a:t>1</a:t>
                </a:r>
              </a:p>
            </p:txBody>
          </p:sp>
        </p:grpSp>
        <p:sp>
          <p:nvSpPr>
            <p:cNvPr id="53" name="Abgerundetes Rechteck 52">
              <a:extLst>
                <a:ext uri="{FF2B5EF4-FFF2-40B4-BE49-F238E27FC236}">
                  <a16:creationId xmlns:a16="http://schemas.microsoft.com/office/drawing/2014/main" id="{3269AB86-7E81-1744-B1DC-64B411AC9568}"/>
                </a:ext>
              </a:extLst>
            </p:cNvPr>
            <p:cNvSpPr/>
            <p:nvPr/>
          </p:nvSpPr>
          <p:spPr>
            <a:xfrm>
              <a:off x="396961" y="1919852"/>
              <a:ext cx="1789120" cy="766410"/>
            </a:xfrm>
            <a:prstGeom prst="roundRect">
              <a:avLst/>
            </a:prstGeom>
            <a:noFill/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BD0E1666-1159-764C-810D-878364F3DB4D}"/>
                </a:ext>
              </a:extLst>
            </p:cNvPr>
            <p:cNvSpPr txBox="1"/>
            <p:nvPr/>
          </p:nvSpPr>
          <p:spPr>
            <a:xfrm>
              <a:off x="546034" y="1920138"/>
              <a:ext cx="1484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accent2"/>
                  </a:solidFill>
                  <a:latin typeface="Roboto Light" pitchFamily="2" charset="0"/>
                  <a:ea typeface="Roboto Light" pitchFamily="2" charset="0"/>
                </a:rPr>
                <a:t>Standards folgen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3CD5A703-FB12-504F-A69A-2BDA1654EFB9}"/>
                </a:ext>
              </a:extLst>
            </p:cNvPr>
            <p:cNvSpPr txBox="1"/>
            <p:nvPr/>
          </p:nvSpPr>
          <p:spPr>
            <a:xfrm>
              <a:off x="481741" y="2101487"/>
              <a:ext cx="170434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Empfohlenen Vorgehens-weisen zu folgen, hat eine große Wirkung.</a:t>
              </a:r>
            </a:p>
          </p:txBody>
        </p: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AE7FB102-8091-3B47-A382-68D811535B2D}"/>
              </a:ext>
            </a:extLst>
          </p:cNvPr>
          <p:cNvSpPr/>
          <p:nvPr/>
        </p:nvSpPr>
        <p:spPr>
          <a:xfrm>
            <a:off x="5338895" y="2305801"/>
            <a:ext cx="252000" cy="252000"/>
          </a:xfrm>
          <a:prstGeom prst="ellips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5B450D2-2FCC-1745-8310-0F9F732F8C70}"/>
              </a:ext>
            </a:extLst>
          </p:cNvPr>
          <p:cNvGrpSpPr/>
          <p:nvPr/>
        </p:nvGrpSpPr>
        <p:grpSpPr>
          <a:xfrm>
            <a:off x="2433796" y="1333404"/>
            <a:ext cx="1832926" cy="821031"/>
            <a:chOff x="353155" y="1865231"/>
            <a:chExt cx="1832926" cy="821031"/>
          </a:xfrm>
        </p:grpSpPr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7D95C600-E6C8-1F46-B6C4-B22653CDE392}"/>
                </a:ext>
              </a:extLst>
            </p:cNvPr>
            <p:cNvGrpSpPr/>
            <p:nvPr/>
          </p:nvGrpSpPr>
          <p:grpSpPr>
            <a:xfrm>
              <a:off x="353155" y="1865231"/>
              <a:ext cx="257172" cy="261610"/>
              <a:chOff x="2455555" y="4208152"/>
              <a:chExt cx="257172" cy="26161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0128EC6-064E-4F4E-915E-275E82CE69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5555" y="4210371"/>
                <a:ext cx="257172" cy="257172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</a:endParaRPr>
              </a:p>
            </p:txBody>
          </p: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B5961506-E7E9-144F-BA55-D7348C49FBC0}"/>
                  </a:ext>
                </a:extLst>
              </p:cNvPr>
              <p:cNvSpPr txBox="1"/>
              <p:nvPr/>
            </p:nvSpPr>
            <p:spPr>
              <a:xfrm>
                <a:off x="2455555" y="4208152"/>
                <a:ext cx="257172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100">
                    <a:solidFill>
                      <a:schemeClr val="bg1"/>
                    </a:solidFill>
                    <a:latin typeface="Roboto Light" pitchFamily="2" charset="0"/>
                    <a:ea typeface="Roboto Light" pitchFamily="2" charset="0"/>
                  </a:rPr>
                  <a:t>2</a:t>
                </a:r>
              </a:p>
            </p:txBody>
          </p:sp>
        </p:grpSp>
        <p:sp>
          <p:nvSpPr>
            <p:cNvPr id="47" name="Abgerundetes Rechteck 46">
              <a:extLst>
                <a:ext uri="{FF2B5EF4-FFF2-40B4-BE49-F238E27FC236}">
                  <a16:creationId xmlns:a16="http://schemas.microsoft.com/office/drawing/2014/main" id="{8C00E48B-86A0-644A-945B-814DFD63293F}"/>
                </a:ext>
              </a:extLst>
            </p:cNvPr>
            <p:cNvSpPr/>
            <p:nvPr/>
          </p:nvSpPr>
          <p:spPr>
            <a:xfrm>
              <a:off x="396961" y="1919852"/>
              <a:ext cx="1789120" cy="766410"/>
            </a:xfrm>
            <a:prstGeom prst="roundRect">
              <a:avLst/>
            </a:prstGeom>
            <a:noFill/>
            <a:ln>
              <a:solidFill>
                <a:schemeClr val="accent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98C1AC10-F4B3-7B48-A93F-0C03E3BE2C79}"/>
                </a:ext>
              </a:extLst>
            </p:cNvPr>
            <p:cNvSpPr txBox="1"/>
            <p:nvPr/>
          </p:nvSpPr>
          <p:spPr>
            <a:xfrm>
              <a:off x="546034" y="1920138"/>
              <a:ext cx="1484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accent3"/>
                  </a:solidFill>
                  <a:latin typeface="Roboto Light" pitchFamily="2" charset="0"/>
                  <a:ea typeface="Roboto Light" pitchFamily="2" charset="0"/>
                </a:rPr>
                <a:t>Planen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5D5F60BE-7642-4C49-916B-60CF8525A0D5}"/>
                </a:ext>
              </a:extLst>
            </p:cNvPr>
            <p:cNvSpPr txBox="1"/>
            <p:nvPr/>
          </p:nvSpPr>
          <p:spPr>
            <a:xfrm>
              <a:off x="481741" y="2101487"/>
              <a:ext cx="170434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Die Planung des Lebenszyklus einer Arbeitsmappe ist wichtig.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537081F-5914-874F-B08E-E1F8E005D176}"/>
              </a:ext>
            </a:extLst>
          </p:cNvPr>
          <p:cNvGrpSpPr/>
          <p:nvPr/>
        </p:nvGrpSpPr>
        <p:grpSpPr>
          <a:xfrm>
            <a:off x="4480611" y="1360715"/>
            <a:ext cx="1832926" cy="821030"/>
            <a:chOff x="353155" y="1865232"/>
            <a:chExt cx="1832926" cy="821030"/>
          </a:xfrm>
        </p:grpSpPr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A5DDE74B-EC86-3E44-9746-045AF240F607}"/>
                </a:ext>
              </a:extLst>
            </p:cNvPr>
            <p:cNvGrpSpPr/>
            <p:nvPr/>
          </p:nvGrpSpPr>
          <p:grpSpPr>
            <a:xfrm>
              <a:off x="353155" y="1865232"/>
              <a:ext cx="257172" cy="261610"/>
              <a:chOff x="2455555" y="4208153"/>
              <a:chExt cx="257172" cy="261610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4C03C29-4EFE-EC42-B431-07C8B9F0DB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5555" y="4210371"/>
                <a:ext cx="257172" cy="257172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</a:endParaRPr>
              </a:p>
            </p:txBody>
          </p:sp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D2F04716-9F8B-7F4C-AC5D-E630DAF2A72C}"/>
                  </a:ext>
                </a:extLst>
              </p:cNvPr>
              <p:cNvSpPr txBox="1"/>
              <p:nvPr/>
            </p:nvSpPr>
            <p:spPr>
              <a:xfrm>
                <a:off x="2455555" y="4208153"/>
                <a:ext cx="257172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100">
                    <a:solidFill>
                      <a:schemeClr val="bg1"/>
                    </a:solidFill>
                    <a:latin typeface="Roboto Light" pitchFamily="2" charset="0"/>
                    <a:ea typeface="Roboto Light" pitchFamily="2" charset="0"/>
                  </a:rPr>
                  <a:t>3</a:t>
                </a:r>
              </a:p>
            </p:txBody>
          </p:sp>
        </p:grpSp>
        <p:sp>
          <p:nvSpPr>
            <p:cNvPr id="41" name="Abgerundetes Rechteck 40">
              <a:extLst>
                <a:ext uri="{FF2B5EF4-FFF2-40B4-BE49-F238E27FC236}">
                  <a16:creationId xmlns:a16="http://schemas.microsoft.com/office/drawing/2014/main" id="{EBC5AEDB-26A0-CA41-A3B9-75742B26DBF7}"/>
                </a:ext>
              </a:extLst>
            </p:cNvPr>
            <p:cNvSpPr/>
            <p:nvPr/>
          </p:nvSpPr>
          <p:spPr>
            <a:xfrm>
              <a:off x="396961" y="1919852"/>
              <a:ext cx="1789120" cy="766410"/>
            </a:xfrm>
            <a:prstGeom prst="roundRect">
              <a:avLst/>
            </a:prstGeom>
            <a:noFill/>
            <a:ln>
              <a:solidFill>
                <a:schemeClr val="accent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EC3A604F-0127-B443-9783-CD900D2C622E}"/>
                </a:ext>
              </a:extLst>
            </p:cNvPr>
            <p:cNvSpPr txBox="1"/>
            <p:nvPr/>
          </p:nvSpPr>
          <p:spPr>
            <a:xfrm>
              <a:off x="546034" y="1920138"/>
              <a:ext cx="1484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accent4"/>
                  </a:solidFill>
                  <a:latin typeface="Roboto Light" pitchFamily="2" charset="0"/>
                  <a:ea typeface="Roboto Light" pitchFamily="2" charset="0"/>
                </a:rPr>
                <a:t>Vorbereiten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84DC5654-B7BA-FD41-BC31-8E3A19A9FF6A}"/>
                </a:ext>
              </a:extLst>
            </p:cNvPr>
            <p:cNvSpPr txBox="1"/>
            <p:nvPr/>
          </p:nvSpPr>
          <p:spPr>
            <a:xfrm>
              <a:off x="481741" y="2101487"/>
              <a:ext cx="170434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A priori (im Vorhinein) definierte Anforderungen sind förderlich.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5FD760D-DA49-A348-BEB8-BB47AA32CDE7}"/>
              </a:ext>
            </a:extLst>
          </p:cNvPr>
          <p:cNvGrpSpPr/>
          <p:nvPr/>
        </p:nvGrpSpPr>
        <p:grpSpPr>
          <a:xfrm>
            <a:off x="436427" y="2300939"/>
            <a:ext cx="1832926" cy="821030"/>
            <a:chOff x="353155" y="1865232"/>
            <a:chExt cx="1832926" cy="821030"/>
          </a:xfrm>
        </p:grpSpPr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1D6A42EF-F819-5F42-BED4-26533EBF351C}"/>
                </a:ext>
              </a:extLst>
            </p:cNvPr>
            <p:cNvGrpSpPr/>
            <p:nvPr/>
          </p:nvGrpSpPr>
          <p:grpSpPr>
            <a:xfrm>
              <a:off x="353155" y="1865232"/>
              <a:ext cx="257172" cy="261610"/>
              <a:chOff x="2455555" y="4208153"/>
              <a:chExt cx="257172" cy="261610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FEA2E6-6A1B-A64A-9D37-35E28CE45B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5555" y="4210371"/>
                <a:ext cx="257172" cy="257172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</a:endParaRPr>
              </a:p>
            </p:txBody>
          </p:sp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41FEC0DA-1346-A54F-B5A6-F14F9AF4361B}"/>
                  </a:ext>
                </a:extLst>
              </p:cNvPr>
              <p:cNvSpPr txBox="1"/>
              <p:nvPr/>
            </p:nvSpPr>
            <p:spPr>
              <a:xfrm>
                <a:off x="2455555" y="4208153"/>
                <a:ext cx="257172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100">
                    <a:solidFill>
                      <a:schemeClr val="bg1"/>
                    </a:solidFill>
                    <a:latin typeface="Roboto Light" pitchFamily="2" charset="0"/>
                    <a:ea typeface="Roboto Light" pitchFamily="2" charset="0"/>
                  </a:rPr>
                  <a:t>4</a:t>
                </a:r>
              </a:p>
            </p:txBody>
          </p:sp>
        </p:grpSp>
        <p:sp>
          <p:nvSpPr>
            <p:cNvPr id="35" name="Abgerundetes Rechteck 34">
              <a:extLst>
                <a:ext uri="{FF2B5EF4-FFF2-40B4-BE49-F238E27FC236}">
                  <a16:creationId xmlns:a16="http://schemas.microsoft.com/office/drawing/2014/main" id="{092211EC-485E-264D-9941-0847F7A4C3AF}"/>
                </a:ext>
              </a:extLst>
            </p:cNvPr>
            <p:cNvSpPr/>
            <p:nvPr/>
          </p:nvSpPr>
          <p:spPr>
            <a:xfrm>
              <a:off x="396961" y="1919852"/>
              <a:ext cx="1789120" cy="766410"/>
            </a:xfrm>
            <a:prstGeom prst="roundRect">
              <a:avLst/>
            </a:prstGeom>
            <a:noFill/>
            <a:ln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F5C9E68B-C562-7B42-981E-CCC9083B55DB}"/>
                </a:ext>
              </a:extLst>
            </p:cNvPr>
            <p:cNvSpPr txBox="1"/>
            <p:nvPr/>
          </p:nvSpPr>
          <p:spPr>
            <a:xfrm>
              <a:off x="546034" y="1920138"/>
              <a:ext cx="1484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>
                  <a:solidFill>
                    <a:srgbClr val="135399"/>
                  </a:solidFill>
                  <a:latin typeface="Roboto Light" pitchFamily="2" charset="0"/>
                  <a:ea typeface="Roboto Light" pitchFamily="2" charset="0"/>
                </a:rPr>
                <a:t>Vorausschauen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D90027FD-9C73-EA4C-8859-AD24FE107184}"/>
                </a:ext>
              </a:extLst>
            </p:cNvPr>
            <p:cNvSpPr txBox="1"/>
            <p:nvPr/>
          </p:nvSpPr>
          <p:spPr>
            <a:xfrm>
              <a:off x="481741" y="2101487"/>
              <a:ext cx="170434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(Auch) die zukünftige Nutzung der Excel-Arbeitsmappe ist wichtig.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9B9A28B-AA4C-3346-924B-B26D6CCF82ED}"/>
              </a:ext>
            </a:extLst>
          </p:cNvPr>
          <p:cNvGrpSpPr/>
          <p:nvPr/>
        </p:nvGrpSpPr>
        <p:grpSpPr>
          <a:xfrm>
            <a:off x="2451489" y="2305782"/>
            <a:ext cx="1832926" cy="821031"/>
            <a:chOff x="353155" y="1865231"/>
            <a:chExt cx="1832926" cy="821031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B2416E70-00DC-B542-8FA2-DD040E6EDDF2}"/>
                </a:ext>
              </a:extLst>
            </p:cNvPr>
            <p:cNvGrpSpPr/>
            <p:nvPr/>
          </p:nvGrpSpPr>
          <p:grpSpPr>
            <a:xfrm>
              <a:off x="353155" y="1865231"/>
              <a:ext cx="257172" cy="261610"/>
              <a:chOff x="2455555" y="4208152"/>
              <a:chExt cx="257172" cy="26161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B8ACFDF-E89D-E840-AB2C-19E861EE3A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5555" y="4210371"/>
                <a:ext cx="257172" cy="257172"/>
              </a:xfrm>
              <a:prstGeom prst="ellipse">
                <a:avLst/>
              </a:prstGeom>
              <a:solidFill>
                <a:srgbClr val="7C6491"/>
              </a:solidFill>
              <a:ln>
                <a:solidFill>
                  <a:srgbClr val="7C64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</a:endParaRP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0E3B89E0-385D-4C4D-A911-9A0E87C53389}"/>
                  </a:ext>
                </a:extLst>
              </p:cNvPr>
              <p:cNvSpPr txBox="1"/>
              <p:nvPr/>
            </p:nvSpPr>
            <p:spPr>
              <a:xfrm>
                <a:off x="2455555" y="4208152"/>
                <a:ext cx="257172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100">
                    <a:solidFill>
                      <a:schemeClr val="bg1"/>
                    </a:solidFill>
                    <a:latin typeface="Roboto Light" pitchFamily="2" charset="0"/>
                    <a:ea typeface="Roboto Light" pitchFamily="2" charset="0"/>
                  </a:rPr>
                  <a:t>5</a:t>
                </a:r>
              </a:p>
            </p:txBody>
          </p:sp>
        </p:grpSp>
        <p:sp>
          <p:nvSpPr>
            <p:cNvPr id="29" name="Abgerundetes Rechteck 28">
              <a:extLst>
                <a:ext uri="{FF2B5EF4-FFF2-40B4-BE49-F238E27FC236}">
                  <a16:creationId xmlns:a16="http://schemas.microsoft.com/office/drawing/2014/main" id="{DD24E4DC-5B34-D246-A758-27251EC2AE3C}"/>
                </a:ext>
              </a:extLst>
            </p:cNvPr>
            <p:cNvSpPr/>
            <p:nvPr/>
          </p:nvSpPr>
          <p:spPr>
            <a:xfrm>
              <a:off x="396961" y="1919852"/>
              <a:ext cx="1789120" cy="766410"/>
            </a:xfrm>
            <a:prstGeom prst="roundRect">
              <a:avLst/>
            </a:prstGeom>
            <a:noFill/>
            <a:ln>
              <a:solidFill>
                <a:srgbClr val="7C649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BEF67C20-5877-3940-B6A3-3C4E30681EF0}"/>
                </a:ext>
              </a:extLst>
            </p:cNvPr>
            <p:cNvSpPr txBox="1"/>
            <p:nvPr/>
          </p:nvSpPr>
          <p:spPr>
            <a:xfrm>
              <a:off x="546034" y="1920138"/>
              <a:ext cx="1484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>
                  <a:solidFill>
                    <a:srgbClr val="7C6491"/>
                  </a:solidFill>
                  <a:latin typeface="Roboto Light" pitchFamily="2" charset="0"/>
                  <a:ea typeface="Roboto Light" pitchFamily="2" charset="0"/>
                </a:rPr>
                <a:t>Designen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71C5E18B-E487-0741-86C2-2DB1B163AE84}"/>
                </a:ext>
              </a:extLst>
            </p:cNvPr>
            <p:cNvSpPr txBox="1"/>
            <p:nvPr/>
          </p:nvSpPr>
          <p:spPr>
            <a:xfrm>
              <a:off x="481741" y="2101487"/>
              <a:ext cx="170434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Das Design sollte ebenfalls durchdacht werden (Vorsicht: Form folgt Funktion!).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87A40BE-19A1-114E-83B5-A6B7404D9114}"/>
              </a:ext>
            </a:extLst>
          </p:cNvPr>
          <p:cNvGrpSpPr/>
          <p:nvPr/>
        </p:nvGrpSpPr>
        <p:grpSpPr>
          <a:xfrm>
            <a:off x="4510357" y="2300939"/>
            <a:ext cx="1832926" cy="821031"/>
            <a:chOff x="353155" y="1865231"/>
            <a:chExt cx="1832926" cy="821031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0AB4DDA-B1A5-944A-8DEA-8EC2D50B3FD0}"/>
                </a:ext>
              </a:extLst>
            </p:cNvPr>
            <p:cNvGrpSpPr/>
            <p:nvPr/>
          </p:nvGrpSpPr>
          <p:grpSpPr>
            <a:xfrm>
              <a:off x="353155" y="1865231"/>
              <a:ext cx="257172" cy="261610"/>
              <a:chOff x="2455555" y="4208152"/>
              <a:chExt cx="257172" cy="26161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94042D6-A698-6341-A3EB-CB07B27F91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5555" y="4210371"/>
                <a:ext cx="257172" cy="257172"/>
              </a:xfrm>
              <a:prstGeom prst="ellipse">
                <a:avLst/>
              </a:prstGeom>
              <a:solidFill>
                <a:srgbClr val="B35A76"/>
              </a:solidFill>
              <a:ln>
                <a:solidFill>
                  <a:srgbClr val="B35A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</a:endParaRP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CE2B6A27-B49D-A040-BAF3-1A9AFE3C736B}"/>
                  </a:ext>
                </a:extLst>
              </p:cNvPr>
              <p:cNvSpPr txBox="1"/>
              <p:nvPr/>
            </p:nvSpPr>
            <p:spPr>
              <a:xfrm>
                <a:off x="2455555" y="4208152"/>
                <a:ext cx="257172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100">
                    <a:solidFill>
                      <a:schemeClr val="bg1"/>
                    </a:solidFill>
                    <a:latin typeface="Roboto Light" pitchFamily="2" charset="0"/>
                    <a:ea typeface="Roboto Light" pitchFamily="2" charset="0"/>
                  </a:rPr>
                  <a:t>6</a:t>
                </a:r>
              </a:p>
            </p:txBody>
          </p:sp>
        </p:grpSp>
        <p:sp>
          <p:nvSpPr>
            <p:cNvPr id="23" name="Abgerundetes Rechteck 22">
              <a:extLst>
                <a:ext uri="{FF2B5EF4-FFF2-40B4-BE49-F238E27FC236}">
                  <a16:creationId xmlns:a16="http://schemas.microsoft.com/office/drawing/2014/main" id="{C53A4A4A-F29A-624F-B971-18D2D1EEFC2A}"/>
                </a:ext>
              </a:extLst>
            </p:cNvPr>
            <p:cNvSpPr/>
            <p:nvPr/>
          </p:nvSpPr>
          <p:spPr>
            <a:xfrm>
              <a:off x="396961" y="1919852"/>
              <a:ext cx="1789120" cy="766410"/>
            </a:xfrm>
            <a:prstGeom prst="roundRect">
              <a:avLst/>
            </a:prstGeom>
            <a:noFill/>
            <a:ln>
              <a:solidFill>
                <a:srgbClr val="B35A7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F3BFEF8A-9C8B-6F4A-82CF-21BCA3B42FD3}"/>
                </a:ext>
              </a:extLst>
            </p:cNvPr>
            <p:cNvSpPr txBox="1"/>
            <p:nvPr/>
          </p:nvSpPr>
          <p:spPr>
            <a:xfrm>
              <a:off x="546034" y="1920138"/>
              <a:ext cx="1484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>
                  <a:solidFill>
                    <a:srgbClr val="B35A76"/>
                  </a:solidFill>
                  <a:latin typeface="Roboto Light" pitchFamily="2" charset="0"/>
                  <a:ea typeface="Roboto Light" pitchFamily="2" charset="0"/>
                </a:rPr>
                <a:t>Flexibel sein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1807B399-BD2B-3543-B9B6-E1934DE2B2F0}"/>
                </a:ext>
              </a:extLst>
            </p:cNvPr>
            <p:cNvSpPr txBox="1"/>
            <p:nvPr/>
          </p:nvSpPr>
          <p:spPr>
            <a:xfrm>
              <a:off x="481741" y="2101487"/>
              <a:ext cx="170434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Die empfohlenen Vorgehens-weisen sind situationsabhän-gig und sollten flexibel sein.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2AAEE26-9C78-9F46-987D-84E74C8A849A}"/>
              </a:ext>
            </a:extLst>
          </p:cNvPr>
          <p:cNvGrpSpPr/>
          <p:nvPr/>
        </p:nvGrpSpPr>
        <p:grpSpPr>
          <a:xfrm>
            <a:off x="449663" y="3303318"/>
            <a:ext cx="1832926" cy="821031"/>
            <a:chOff x="353155" y="1865231"/>
            <a:chExt cx="1832926" cy="821031"/>
          </a:xfrm>
        </p:grpSpPr>
        <p:sp>
          <p:nvSpPr>
            <p:cNvPr id="17" name="Abgerundetes Rechteck 16">
              <a:extLst>
                <a:ext uri="{FF2B5EF4-FFF2-40B4-BE49-F238E27FC236}">
                  <a16:creationId xmlns:a16="http://schemas.microsoft.com/office/drawing/2014/main" id="{243C60BE-A39B-9946-B5B3-E43115D47DA5}"/>
                </a:ext>
              </a:extLst>
            </p:cNvPr>
            <p:cNvSpPr/>
            <p:nvPr/>
          </p:nvSpPr>
          <p:spPr>
            <a:xfrm>
              <a:off x="396961" y="1919852"/>
              <a:ext cx="1789120" cy="766410"/>
            </a:xfrm>
            <a:prstGeom prst="roundRect">
              <a:avLst/>
            </a:prstGeom>
            <a:noFill/>
            <a:ln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9BA313F5-9905-254E-8DFD-EC486638CD0B}"/>
                </a:ext>
              </a:extLst>
            </p:cNvPr>
            <p:cNvGrpSpPr/>
            <p:nvPr/>
          </p:nvGrpSpPr>
          <p:grpSpPr>
            <a:xfrm>
              <a:off x="353155" y="1865231"/>
              <a:ext cx="257172" cy="261610"/>
              <a:chOff x="2455555" y="4208152"/>
              <a:chExt cx="257172" cy="26161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808FC5B-BC6D-9842-A771-C5E4F12195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5555" y="4210371"/>
                <a:ext cx="257172" cy="257172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100">
                  <a:solidFill>
                    <a:schemeClr val="bg1"/>
                  </a:solidFill>
                  <a:latin typeface="Roboto Light" pitchFamily="2" charset="0"/>
                  <a:ea typeface="Roboto Light" pitchFamily="2" charset="0"/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361D5415-27D3-654C-8CF6-4D56485BBCAB}"/>
                  </a:ext>
                </a:extLst>
              </p:cNvPr>
              <p:cNvSpPr txBox="1"/>
              <p:nvPr/>
            </p:nvSpPr>
            <p:spPr>
              <a:xfrm>
                <a:off x="2455555" y="4208152"/>
                <a:ext cx="257172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100">
                    <a:solidFill>
                      <a:schemeClr val="bg1"/>
                    </a:solidFill>
                    <a:latin typeface="Roboto Light" pitchFamily="2" charset="0"/>
                    <a:ea typeface="Roboto Light" pitchFamily="2" charset="0"/>
                  </a:rPr>
                  <a:t>7</a:t>
                </a:r>
              </a:p>
            </p:txBody>
          </p:sp>
        </p:grp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51C694F-8BD0-5345-94B4-279A7529D676}"/>
                </a:ext>
              </a:extLst>
            </p:cNvPr>
            <p:cNvSpPr txBox="1"/>
            <p:nvPr/>
          </p:nvSpPr>
          <p:spPr>
            <a:xfrm>
              <a:off x="546034" y="1920138"/>
              <a:ext cx="1484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Kollaborieren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172B305-B207-B647-B34D-8860240EB266}"/>
                </a:ext>
              </a:extLst>
            </p:cNvPr>
            <p:cNvSpPr txBox="1"/>
            <p:nvPr/>
          </p:nvSpPr>
          <p:spPr>
            <a:xfrm>
              <a:off x="481741" y="2101487"/>
              <a:ext cx="170434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Die Programmierung von Arbeitsmappen sollte in Teams erfolgen.</a:t>
              </a:r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769D127F-F65A-C745-B4A5-3CE7B33C5B50}"/>
              </a:ext>
            </a:extLst>
          </p:cNvPr>
          <p:cNvGrpSpPr/>
          <p:nvPr/>
        </p:nvGrpSpPr>
        <p:grpSpPr>
          <a:xfrm>
            <a:off x="2452672" y="3305537"/>
            <a:ext cx="1917706" cy="818812"/>
            <a:chOff x="353155" y="1867450"/>
            <a:chExt cx="1917706" cy="818812"/>
          </a:xfrm>
        </p:grpSpPr>
        <p:sp>
          <p:nvSpPr>
            <p:cNvPr id="61" name="Abgerundetes Rechteck 60">
              <a:extLst>
                <a:ext uri="{FF2B5EF4-FFF2-40B4-BE49-F238E27FC236}">
                  <a16:creationId xmlns:a16="http://schemas.microsoft.com/office/drawing/2014/main" id="{C2EF00B9-3F36-6149-8AF0-47B1C8461F16}"/>
                </a:ext>
              </a:extLst>
            </p:cNvPr>
            <p:cNvSpPr/>
            <p:nvPr/>
          </p:nvSpPr>
          <p:spPr>
            <a:xfrm>
              <a:off x="396961" y="1919852"/>
              <a:ext cx="1789120" cy="766410"/>
            </a:xfrm>
            <a:prstGeom prst="roundRect">
              <a:avLst/>
            </a:prstGeom>
            <a:noFill/>
            <a:ln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35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91C11FE-ECDD-CE4D-B760-A14F808C72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3155" y="1867450"/>
              <a:ext cx="257172" cy="25717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0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endParaRP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2A3A0679-3ED7-2C4D-8DC2-E50FE87D2519}"/>
                </a:ext>
              </a:extLst>
            </p:cNvPr>
            <p:cNvSpPr txBox="1"/>
            <p:nvPr/>
          </p:nvSpPr>
          <p:spPr>
            <a:xfrm>
              <a:off x="546034" y="1920138"/>
              <a:ext cx="1484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>
                  <a:latin typeface="Roboto Light" pitchFamily="2" charset="0"/>
                  <a:ea typeface="Roboto Light" pitchFamily="2" charset="0"/>
                </a:rPr>
                <a:t>Kosten einplanen</a:t>
              </a: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1A52CE0E-82FE-2348-9885-586E3EFE7AAA}"/>
                </a:ext>
              </a:extLst>
            </p:cNvPr>
            <p:cNvSpPr txBox="1"/>
            <p:nvPr/>
          </p:nvSpPr>
          <p:spPr>
            <a:xfrm>
              <a:off x="481741" y="2101487"/>
              <a:ext cx="178912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>
                  <a:solidFill>
                    <a:schemeClr val="tx2"/>
                  </a:solidFill>
                  <a:latin typeface="Roboto Light" pitchFamily="2" charset="0"/>
                  <a:ea typeface="Roboto Light" pitchFamily="2" charset="0"/>
                </a:rPr>
                <a:t>Die Entwicklung von empfohl-enen Vorgehensweisen ist schwer/verbraucht Ressourcen.</a:t>
              </a:r>
            </a:p>
          </p:txBody>
        </p:sp>
      </p:grpSp>
      <p:sp>
        <p:nvSpPr>
          <p:cNvPr id="67" name="Textfeld 66">
            <a:extLst>
              <a:ext uri="{FF2B5EF4-FFF2-40B4-BE49-F238E27FC236}">
                <a16:creationId xmlns:a16="http://schemas.microsoft.com/office/drawing/2014/main" id="{D323B468-28B6-7A41-BDCE-62639A0343C3}"/>
              </a:ext>
            </a:extLst>
          </p:cNvPr>
          <p:cNvSpPr txBox="1"/>
          <p:nvPr/>
        </p:nvSpPr>
        <p:spPr>
          <a:xfrm>
            <a:off x="2452672" y="3303318"/>
            <a:ext cx="257172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10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rPr>
              <a:t>8</a:t>
            </a:r>
          </a:p>
        </p:txBody>
      </p:sp>
      <p:sp>
        <p:nvSpPr>
          <p:cNvPr id="68" name="TextBox 8">
            <a:extLst>
              <a:ext uri="{FF2B5EF4-FFF2-40B4-BE49-F238E27FC236}">
                <a16:creationId xmlns:a16="http://schemas.microsoft.com/office/drawing/2014/main" id="{27BA62D9-C9C6-5D44-99E1-0105C3B222B2}"/>
              </a:ext>
            </a:extLst>
          </p:cNvPr>
          <p:cNvSpPr txBox="1"/>
          <p:nvPr/>
        </p:nvSpPr>
        <p:spPr>
          <a:xfrm>
            <a:off x="1181038" y="4683179"/>
            <a:ext cx="7386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Quelle: Thomas A. Grossman, Spreadsheet Engineering: A Research Framework,  European Spreadsheet Risks Interest Group Symposium, Wales, July 2002, abgerufen am 04.05.21 unter diesem </a:t>
            </a:r>
            <a:r>
              <a:rPr lang="de-DE" sz="80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  <a:hlinkClick r:id="rId4"/>
              </a:rPr>
              <a:t>Link</a:t>
            </a:r>
            <a:r>
              <a:rPr lang="de-DE" sz="80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69" name="Rounded Rectangular Callout 13">
            <a:extLst>
              <a:ext uri="{FF2B5EF4-FFF2-40B4-BE49-F238E27FC236}">
                <a16:creationId xmlns:a16="http://schemas.microsoft.com/office/drawing/2014/main" id="{DB5EE031-7609-2E4B-AE2E-D39349309E1B}"/>
              </a:ext>
            </a:extLst>
          </p:cNvPr>
          <p:cNvSpPr/>
          <p:nvPr/>
        </p:nvSpPr>
        <p:spPr>
          <a:xfrm>
            <a:off x="5946987" y="3249856"/>
            <a:ext cx="1500601" cy="743797"/>
          </a:xfrm>
          <a:prstGeom prst="wedgeRoundRectCallout">
            <a:avLst>
              <a:gd name="adj1" fmla="val 87660"/>
              <a:gd name="adj2" fmla="val 3377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Weitere Referenzen der </a:t>
            </a:r>
            <a:r>
              <a:rPr lang="de-DE" sz="10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5"/>
              </a:rPr>
              <a:t>EuSpRIG</a:t>
            </a:r>
            <a:r>
              <a:rPr lang="de-DE" sz="10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findet Ihr hier!</a:t>
            </a:r>
          </a:p>
        </p:txBody>
      </p:sp>
    </p:spTree>
    <p:extLst>
      <p:ext uri="{BB962C8B-B14F-4D97-AF65-F5344CB8AC3E}">
        <p14:creationId xmlns:p14="http://schemas.microsoft.com/office/powerpoint/2010/main" val="4176455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3D4868-3204-6640-A6C1-40E7E2E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06" y="263131"/>
            <a:ext cx="8618894" cy="994172"/>
          </a:xfrm>
        </p:spPr>
        <p:txBody>
          <a:bodyPr anchor="ctr">
            <a:normAutofit/>
          </a:bodyPr>
          <a:lstStyle/>
          <a:p>
            <a:r>
              <a:rPr lang="de-DE" dirty="0"/>
              <a:t>Eine gutes Excel-Arbeitsblatt hat eine ähnliche Struktur wie die Daten in einer Datenbank…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2D8599-05C2-4C42-903C-1ED78CBB3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06" y="1808558"/>
            <a:ext cx="4241744" cy="2279936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EBD1A8D-C0F8-4B9B-AF96-C7DC4A056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5532"/>
            <a:ext cx="4241743" cy="316598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de-DE" b="1" dirty="0"/>
              <a:t>Variablen</a:t>
            </a:r>
            <a:r>
              <a:rPr lang="de-DE" dirty="0"/>
              <a:t> und was eine </a:t>
            </a:r>
            <a:r>
              <a:rPr lang="de-DE" b="1" dirty="0"/>
              <a:t>Beobachtung</a:t>
            </a:r>
            <a:r>
              <a:rPr lang="de-DE" dirty="0"/>
              <a:t> ist wird von Anfang an </a:t>
            </a:r>
            <a:r>
              <a:rPr lang="de-DE" b="1" dirty="0"/>
              <a:t>definier</a:t>
            </a:r>
            <a:r>
              <a:rPr lang="de-DE" dirty="0"/>
              <a:t>t.</a:t>
            </a:r>
          </a:p>
          <a:p>
            <a:pPr marL="457200" indent="-457200">
              <a:buFont typeface="+mj-lt"/>
              <a:buAutoNum type="arabicParenR"/>
            </a:pPr>
            <a:r>
              <a:rPr lang="de-DE" dirty="0"/>
              <a:t>Die </a:t>
            </a:r>
            <a:r>
              <a:rPr lang="de-DE" b="1" dirty="0"/>
              <a:t>Variablen</a:t>
            </a:r>
            <a:r>
              <a:rPr lang="de-DE" dirty="0"/>
              <a:t> werden in der </a:t>
            </a:r>
            <a:r>
              <a:rPr lang="de-DE" b="1" dirty="0"/>
              <a:t>waagerechten</a:t>
            </a:r>
            <a:r>
              <a:rPr lang="de-DE" dirty="0"/>
              <a:t> erweitert. Insgesamt bleiben sie </a:t>
            </a:r>
            <a:r>
              <a:rPr lang="de-DE" b="1" dirty="0"/>
              <a:t>übersichtlich</a:t>
            </a:r>
            <a:r>
              <a:rPr lang="de-DE" dirty="0"/>
              <a:t>.</a:t>
            </a:r>
          </a:p>
          <a:p>
            <a:pPr marL="457200" indent="-457200">
              <a:buFont typeface="+mj-lt"/>
              <a:buAutoNum type="arabicParenR"/>
            </a:pPr>
            <a:r>
              <a:rPr lang="de-DE" dirty="0"/>
              <a:t>Die </a:t>
            </a:r>
            <a:r>
              <a:rPr lang="de-DE" b="1" dirty="0"/>
              <a:t>Beobachtungen</a:t>
            </a:r>
            <a:r>
              <a:rPr lang="de-DE" dirty="0"/>
              <a:t> werden in der </a:t>
            </a:r>
            <a:r>
              <a:rPr lang="de-DE" b="1" dirty="0"/>
              <a:t>senkrechten</a:t>
            </a:r>
            <a:r>
              <a:rPr lang="de-DE" dirty="0"/>
              <a:t> hinzugefügt.</a:t>
            </a:r>
          </a:p>
        </p:txBody>
      </p:sp>
    </p:spTree>
    <p:extLst>
      <p:ext uri="{BB962C8B-B14F-4D97-AF65-F5344CB8AC3E}">
        <p14:creationId xmlns:p14="http://schemas.microsoft.com/office/powerpoint/2010/main" val="1783928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B539B-B114-1945-9ADE-A21627DB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…und folgt ähnlichen Grundkonzepten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AB5C819-B0BC-EF44-89D4-E706B14D7D32}"/>
              </a:ext>
            </a:extLst>
          </p:cNvPr>
          <p:cNvGrpSpPr/>
          <p:nvPr/>
        </p:nvGrpSpPr>
        <p:grpSpPr>
          <a:xfrm>
            <a:off x="252000" y="1161768"/>
            <a:ext cx="6312573" cy="715837"/>
            <a:chOff x="252000" y="1161768"/>
            <a:chExt cx="6312573" cy="715837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FCEA618C-A359-8B4A-8376-65549AE773FB}"/>
                </a:ext>
              </a:extLst>
            </p:cNvPr>
            <p:cNvSpPr/>
            <p:nvPr/>
          </p:nvSpPr>
          <p:spPr>
            <a:xfrm>
              <a:off x="252000" y="1161769"/>
              <a:ext cx="1405719" cy="71583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>
                  <a:latin typeface="Roboto Light" panose="02000000000000000000" pitchFamily="2" charset="0"/>
                  <a:ea typeface="Roboto Light" panose="02000000000000000000" pitchFamily="2" charset="0"/>
                </a:rPr>
                <a:t>Konsistenz</a:t>
              </a:r>
            </a:p>
          </p:txBody>
        </p:sp>
        <p:sp>
          <p:nvSpPr>
            <p:cNvPr id="6" name="Abgerundetes Rechteck 5">
              <a:extLst>
                <a:ext uri="{FF2B5EF4-FFF2-40B4-BE49-F238E27FC236}">
                  <a16:creationId xmlns:a16="http://schemas.microsoft.com/office/drawing/2014/main" id="{B995C20D-1C3B-164B-B7F3-6CFB7EEAF6F0}"/>
                </a:ext>
              </a:extLst>
            </p:cNvPr>
            <p:cNvSpPr/>
            <p:nvPr/>
          </p:nvSpPr>
          <p:spPr>
            <a:xfrm>
              <a:off x="273106" y="1161768"/>
              <a:ext cx="6291467" cy="715836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Konsistenz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19BD5F15-CD0D-874E-A7DD-CDD4C76FAF55}"/>
                </a:ext>
              </a:extLst>
            </p:cNvPr>
            <p:cNvSpPr txBox="1"/>
            <p:nvPr/>
          </p:nvSpPr>
          <p:spPr>
            <a:xfrm>
              <a:off x="1657719" y="1161768"/>
              <a:ext cx="4906854" cy="71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Die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Dateneingabe und –Organisation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sollte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konsistent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erfolgen. Das gilt insb. für: Die Codierung von kategorischen Variablen und fehlenden Werten, </a:t>
              </a:r>
              <a:r>
                <a:rPr lang="de-DE" dirty="0" err="1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Variablenbe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-zeichnungen, IDs, Datenformaten, Layouts, Dokumentenbezeichnungen und Notizen. Achte auf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nicht-notwendige Leerzeichen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Sperre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finale Zellen.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D6327EB-96B1-5C43-9B6E-237A834E49C3}"/>
              </a:ext>
            </a:extLst>
          </p:cNvPr>
          <p:cNvGrpSpPr/>
          <p:nvPr/>
        </p:nvGrpSpPr>
        <p:grpSpPr>
          <a:xfrm>
            <a:off x="252000" y="2061460"/>
            <a:ext cx="6312573" cy="715837"/>
            <a:chOff x="252000" y="1161768"/>
            <a:chExt cx="6312573" cy="715837"/>
          </a:xfrm>
        </p:grpSpPr>
        <p:sp>
          <p:nvSpPr>
            <p:cNvPr id="14" name="Abgerundetes Rechteck 13">
              <a:extLst>
                <a:ext uri="{FF2B5EF4-FFF2-40B4-BE49-F238E27FC236}">
                  <a16:creationId xmlns:a16="http://schemas.microsoft.com/office/drawing/2014/main" id="{04F46B72-34DE-2A44-BA50-C10AC080FCFB}"/>
                </a:ext>
              </a:extLst>
            </p:cNvPr>
            <p:cNvSpPr/>
            <p:nvPr/>
          </p:nvSpPr>
          <p:spPr>
            <a:xfrm>
              <a:off x="252000" y="1161769"/>
              <a:ext cx="1405719" cy="71583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Klarheit</a:t>
              </a:r>
            </a:p>
          </p:txBody>
        </p:sp>
        <p:sp>
          <p:nvSpPr>
            <p:cNvPr id="15" name="Abgerundetes Rechteck 14">
              <a:extLst>
                <a:ext uri="{FF2B5EF4-FFF2-40B4-BE49-F238E27FC236}">
                  <a16:creationId xmlns:a16="http://schemas.microsoft.com/office/drawing/2014/main" id="{E9520CAB-92A9-E04B-B12A-6AD0BA9DA153}"/>
                </a:ext>
              </a:extLst>
            </p:cNvPr>
            <p:cNvSpPr/>
            <p:nvPr/>
          </p:nvSpPr>
          <p:spPr>
            <a:xfrm>
              <a:off x="273106" y="1161768"/>
              <a:ext cx="6291467" cy="715836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Konsistenz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C4D99990-A13B-6149-A21E-3E9F754AE693}"/>
                </a:ext>
              </a:extLst>
            </p:cNvPr>
            <p:cNvSpPr txBox="1"/>
            <p:nvPr/>
          </p:nvSpPr>
          <p:spPr>
            <a:xfrm>
              <a:off x="1657719" y="1161768"/>
              <a:ext cx="4906854" cy="71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Bei der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Auswahl von Codierungen und der Benennung von Variablen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sollte darauf geachtet werden, dass diese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klar und kurz 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sind. Einige </a:t>
              </a:r>
              <a:r>
                <a:rPr lang="de-DE" dirty="0" err="1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Datenwissenschaftler:innen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bevorzugen die Trennung von mehreren Wörtern in Bezeichnungen mit Unterstrichen „_“ (und ohne Leerzeichen und spezielle Charaktere). 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D274714-697F-4D43-B1F6-61B952F1F5A3}"/>
              </a:ext>
            </a:extLst>
          </p:cNvPr>
          <p:cNvGrpSpPr/>
          <p:nvPr/>
        </p:nvGrpSpPr>
        <p:grpSpPr>
          <a:xfrm>
            <a:off x="273106" y="2961152"/>
            <a:ext cx="6312573" cy="715837"/>
            <a:chOff x="252000" y="1161768"/>
            <a:chExt cx="6312573" cy="715837"/>
          </a:xfrm>
        </p:grpSpPr>
        <p:sp>
          <p:nvSpPr>
            <p:cNvPr id="18" name="Abgerundetes Rechteck 17">
              <a:extLst>
                <a:ext uri="{FF2B5EF4-FFF2-40B4-BE49-F238E27FC236}">
                  <a16:creationId xmlns:a16="http://schemas.microsoft.com/office/drawing/2014/main" id="{BF580A66-603B-524A-BB1F-CA55ABA8C1F0}"/>
                </a:ext>
              </a:extLst>
            </p:cNvPr>
            <p:cNvSpPr/>
            <p:nvPr/>
          </p:nvSpPr>
          <p:spPr>
            <a:xfrm>
              <a:off x="252000" y="1161769"/>
              <a:ext cx="1405719" cy="71583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Standards</a:t>
              </a:r>
            </a:p>
          </p:txBody>
        </p:sp>
        <p:sp>
          <p:nvSpPr>
            <p:cNvPr id="19" name="Abgerundetes Rechteck 18">
              <a:extLst>
                <a:ext uri="{FF2B5EF4-FFF2-40B4-BE49-F238E27FC236}">
                  <a16:creationId xmlns:a16="http://schemas.microsoft.com/office/drawing/2014/main" id="{F0C6B0A9-9290-E54B-9EEE-9B4BBB888347}"/>
                </a:ext>
              </a:extLst>
            </p:cNvPr>
            <p:cNvSpPr/>
            <p:nvPr/>
          </p:nvSpPr>
          <p:spPr>
            <a:xfrm>
              <a:off x="273106" y="1161768"/>
              <a:ext cx="6291467" cy="715836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Konsistenz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1727198D-3920-E443-B176-C9905F4AE6DE}"/>
                </a:ext>
              </a:extLst>
            </p:cNvPr>
            <p:cNvSpPr txBox="1"/>
            <p:nvPr/>
          </p:nvSpPr>
          <p:spPr>
            <a:xfrm>
              <a:off x="1657719" y="1161768"/>
              <a:ext cx="4906854" cy="7158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Nutze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die Datenvalidierung, Formatvorgaben und Formeln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. Für Datumsformate ist der Standard ISO 8601 (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YYYY-MM-DD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) zu empfehlen, da dieser in den meisten Programmiersprachen genutzt wird. Lasse Zellen nicht leer, sondern nutze „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NA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“. Kreiere ein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Datenverzeichnis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, indem Datenformate und Variablenbedeutung stehen.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ECB3106-8A63-E244-94E6-406F9CFDD961}"/>
              </a:ext>
            </a:extLst>
          </p:cNvPr>
          <p:cNvGrpSpPr/>
          <p:nvPr/>
        </p:nvGrpSpPr>
        <p:grpSpPr>
          <a:xfrm>
            <a:off x="252000" y="3860845"/>
            <a:ext cx="6312573" cy="715837"/>
            <a:chOff x="252000" y="1161768"/>
            <a:chExt cx="6312573" cy="715837"/>
          </a:xfrm>
        </p:grpSpPr>
        <p:sp>
          <p:nvSpPr>
            <p:cNvPr id="22" name="Abgerundetes Rechteck 21">
              <a:extLst>
                <a:ext uri="{FF2B5EF4-FFF2-40B4-BE49-F238E27FC236}">
                  <a16:creationId xmlns:a16="http://schemas.microsoft.com/office/drawing/2014/main" id="{FA1EF8FA-514F-4E43-B4B1-2ED5E47E44FC}"/>
                </a:ext>
              </a:extLst>
            </p:cNvPr>
            <p:cNvSpPr/>
            <p:nvPr/>
          </p:nvSpPr>
          <p:spPr>
            <a:xfrm>
              <a:off x="252000" y="1161769"/>
              <a:ext cx="1405719" cy="71583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Form</a:t>
              </a:r>
            </a:p>
          </p:txBody>
        </p:sp>
        <p:sp>
          <p:nvSpPr>
            <p:cNvPr id="23" name="Abgerundetes Rechteck 22">
              <a:extLst>
                <a:ext uri="{FF2B5EF4-FFF2-40B4-BE49-F238E27FC236}">
                  <a16:creationId xmlns:a16="http://schemas.microsoft.com/office/drawing/2014/main" id="{6C62114C-89E4-C841-A1FE-47D3C7232EAB}"/>
                </a:ext>
              </a:extLst>
            </p:cNvPr>
            <p:cNvSpPr/>
            <p:nvPr/>
          </p:nvSpPr>
          <p:spPr>
            <a:xfrm>
              <a:off x="273106" y="1161768"/>
              <a:ext cx="6291467" cy="715836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Roboto Light" panose="02000000000000000000" pitchFamily="2" charset="0"/>
                  <a:ea typeface="Roboto Light" panose="02000000000000000000" pitchFamily="2" charset="0"/>
                </a:rPr>
                <a:t>Konsistenz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E3F3DDF-9DCE-4D4D-B3E4-09DDA19DABF8}"/>
                </a:ext>
              </a:extLst>
            </p:cNvPr>
            <p:cNvSpPr txBox="1"/>
            <p:nvPr/>
          </p:nvSpPr>
          <p:spPr>
            <a:xfrm>
              <a:off x="1657719" y="1161768"/>
              <a:ext cx="4906854" cy="7158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Eine Zelle 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sollte nur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eine Dateninstanz 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beinhalten.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Einheiten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gehören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in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den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Variablennamen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. Diese sollten alle in einer Zeile stehen (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keine zweizeiligen Header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!). Die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Gesamtform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des Arbeitsblatts sollte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rechteckig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sein. Nutze pro Datensatz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einen Reiter 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und einen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separaten für Analyse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.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Formatierung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hat </a:t>
              </a:r>
              <a:r>
                <a:rPr lang="de-DE" b="1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nur in Excel</a:t>
              </a:r>
              <a:r>
                <a:rPr lang="de-DE" dirty="0">
                  <a:solidFill>
                    <a:schemeClr val="tx2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Bedeutung.</a:t>
              </a:r>
            </a:p>
          </p:txBody>
        </p:sp>
      </p:grpSp>
      <p:pic>
        <p:nvPicPr>
          <p:cNvPr id="25" name="Grafik 24" descr="Roboter">
            <a:extLst>
              <a:ext uri="{FF2B5EF4-FFF2-40B4-BE49-F238E27FC236}">
                <a16:creationId xmlns:a16="http://schemas.microsoft.com/office/drawing/2014/main" id="{5DC737EB-B003-6D43-978C-16B1C956D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8813" y="3644385"/>
            <a:ext cx="914400" cy="1018506"/>
          </a:xfrm>
          <a:prstGeom prst="rect">
            <a:avLst/>
          </a:prstGeom>
        </p:spPr>
      </p:pic>
      <p:sp>
        <p:nvSpPr>
          <p:cNvPr id="26" name="Rounded Rectangular Callout 13">
            <a:extLst>
              <a:ext uri="{FF2B5EF4-FFF2-40B4-BE49-F238E27FC236}">
                <a16:creationId xmlns:a16="http://schemas.microsoft.com/office/drawing/2014/main" id="{8BC585AE-7328-F945-A7AF-5728D4057EC6}"/>
              </a:ext>
            </a:extLst>
          </p:cNvPr>
          <p:cNvSpPr/>
          <p:nvPr/>
        </p:nvSpPr>
        <p:spPr>
          <a:xfrm>
            <a:off x="6980658" y="1996870"/>
            <a:ext cx="2037342" cy="1149760"/>
          </a:xfrm>
          <a:prstGeom prst="wedgeRoundRectCallout">
            <a:avLst>
              <a:gd name="adj1" fmla="val 16833"/>
              <a:gd name="adj2" fmla="val 10254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Andere Software liest nur aus, was explizit in der Excel steht. Als Test kannst du Excel in CSV konvertieren und schauen, ob die enthaltenen Informationen noch dieselben sind.</a:t>
            </a:r>
          </a:p>
        </p:txBody>
      </p:sp>
      <p:sp>
        <p:nvSpPr>
          <p:cNvPr id="27" name="Rounded Rectangular Callout 13">
            <a:extLst>
              <a:ext uri="{FF2B5EF4-FFF2-40B4-BE49-F238E27FC236}">
                <a16:creationId xmlns:a16="http://schemas.microsoft.com/office/drawing/2014/main" id="{87C03173-AA2E-2B4D-A199-3F366B2FAB94}"/>
              </a:ext>
            </a:extLst>
          </p:cNvPr>
          <p:cNvSpPr/>
          <p:nvPr/>
        </p:nvSpPr>
        <p:spPr>
          <a:xfrm>
            <a:off x="6653374" y="3216549"/>
            <a:ext cx="1275264" cy="855672"/>
          </a:xfrm>
          <a:prstGeom prst="wedgeRoundRectCallout">
            <a:avLst>
              <a:gd name="adj1" fmla="val 61496"/>
              <a:gd name="adj2" fmla="val 2461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Hast du schon an das Back-up gedacht? Willst du Version Control erlauben?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EBE7F734-8DD1-9642-9FA5-B82315B6B16C}"/>
              </a:ext>
            </a:extLst>
          </p:cNvPr>
          <p:cNvSpPr txBox="1"/>
          <p:nvPr/>
        </p:nvSpPr>
        <p:spPr>
          <a:xfrm>
            <a:off x="1181038" y="4683179"/>
            <a:ext cx="7386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Quelle: Karl W. Broman &amp; Kara H. Woo (2018) Data </a:t>
            </a:r>
            <a:r>
              <a:rPr lang="de-DE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Organization</a:t>
            </a:r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 in </a:t>
            </a:r>
            <a:r>
              <a:rPr lang="de-DE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Spreadsheets</a:t>
            </a:r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 The American </a:t>
            </a:r>
            <a:r>
              <a:rPr lang="de-DE" sz="800" dirty="0" err="1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Statistician</a:t>
            </a:r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, 72:1, 2-10, DOI: 10.1080/00031305.2017.1375989, abgerufen am 04.05.21 unter diesem </a:t>
            </a:r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  <a:hlinkClick r:id="rId5"/>
              </a:rPr>
              <a:t>Link</a:t>
            </a:r>
            <a:r>
              <a:rPr lang="de-DE" sz="800" dirty="0">
                <a:solidFill>
                  <a:schemeClr val="tx2"/>
                </a:solidFill>
                <a:latin typeface="Roboto Light" pitchFamily="2" charset="0"/>
                <a:ea typeface="Roboto Light" pitchFamily="2" charset="0"/>
                <a:cs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2693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57197-0A60-2645-AFB0-5158C706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mit Formeln berechnet oder ermittelt werden kann, sollte so berechnet oder ermittelt werden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AD64F2-38D6-994E-8E5A-FCC4EEA41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00" y="1562103"/>
            <a:ext cx="3668497" cy="86493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CED220E-65C7-D146-9D4D-1BE338B4F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42" y="2502475"/>
            <a:ext cx="3907096" cy="9643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4FDAD6E-DF28-0541-A7DA-1CF4069B9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70" y="3536097"/>
            <a:ext cx="6462120" cy="994172"/>
          </a:xfrm>
          <a:prstGeom prst="rect">
            <a:avLst/>
          </a:prstGeom>
        </p:spPr>
      </p:pic>
      <p:pic>
        <p:nvPicPr>
          <p:cNvPr id="8" name="Grafik 7" descr="Roboter">
            <a:extLst>
              <a:ext uri="{FF2B5EF4-FFF2-40B4-BE49-F238E27FC236}">
                <a16:creationId xmlns:a16="http://schemas.microsoft.com/office/drawing/2014/main" id="{8C8526A8-B588-6547-93CE-C9141881D4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8813" y="3644385"/>
            <a:ext cx="914400" cy="1018506"/>
          </a:xfrm>
          <a:prstGeom prst="rect">
            <a:avLst/>
          </a:prstGeom>
        </p:spPr>
      </p:pic>
      <p:sp>
        <p:nvSpPr>
          <p:cNvPr id="9" name="Rounded Rectangular Callout 13">
            <a:extLst>
              <a:ext uri="{FF2B5EF4-FFF2-40B4-BE49-F238E27FC236}">
                <a16:creationId xmlns:a16="http://schemas.microsoft.com/office/drawing/2014/main" id="{48E19DE3-84E6-9E44-8573-FC696F9CC4C4}"/>
              </a:ext>
            </a:extLst>
          </p:cNvPr>
          <p:cNvSpPr/>
          <p:nvPr/>
        </p:nvSpPr>
        <p:spPr>
          <a:xfrm>
            <a:off x="7505712" y="2900588"/>
            <a:ext cx="1500601" cy="743797"/>
          </a:xfrm>
          <a:prstGeom prst="wedgeRoundRectCallout">
            <a:avLst>
              <a:gd name="adj1" fmla="val 7682"/>
              <a:gd name="adj2" fmla="val 6780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Wie die Funktionen angewendet werden, findet Ihr </a:t>
            </a:r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hlinkClick r:id="rId8"/>
              </a:rPr>
              <a:t>hier</a:t>
            </a:r>
            <a:r>
              <a:rPr lang="de-DE" sz="1000" dirty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29312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35CF6-BF36-6143-8582-110F481D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leichte Form der Eingabekontrolle ist die bedingte Formatierung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318741-D293-DB47-BD9D-5E504DDC8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00" y="1361985"/>
            <a:ext cx="8149050" cy="106777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F1BAE98-D1AB-374F-BD71-AAF17D95A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85" y="2534440"/>
            <a:ext cx="2468103" cy="19729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06526FA-5B64-C041-813F-9130A0612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707" y="2571750"/>
            <a:ext cx="3744343" cy="1699932"/>
          </a:xfrm>
          <a:prstGeom prst="rect">
            <a:avLst/>
          </a:prstGeom>
        </p:spPr>
      </p:pic>
      <p:pic>
        <p:nvPicPr>
          <p:cNvPr id="10" name="Grafik 9" descr="Pfeil: Nach links drehen mit einfarbiger Füllung">
            <a:extLst>
              <a:ext uri="{FF2B5EF4-FFF2-40B4-BE49-F238E27FC236}">
                <a16:creationId xmlns:a16="http://schemas.microsoft.com/office/drawing/2014/main" id="{D0A3A200-B557-4F4C-B773-1778BA84E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756952">
            <a:off x="335750" y="2544862"/>
            <a:ext cx="914400" cy="914400"/>
          </a:xfrm>
          <a:prstGeom prst="rect">
            <a:avLst/>
          </a:prstGeom>
        </p:spPr>
      </p:pic>
      <p:pic>
        <p:nvPicPr>
          <p:cNvPr id="13" name="Grafik 12" descr="Pfeil: Leichte Kurve mit einfarbiger Füllung">
            <a:extLst>
              <a:ext uri="{FF2B5EF4-FFF2-40B4-BE49-F238E27FC236}">
                <a16:creationId xmlns:a16="http://schemas.microsoft.com/office/drawing/2014/main" id="{F01F6815-94CD-2644-B69D-8479E51F1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98147" y="3156028"/>
            <a:ext cx="914400" cy="9144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36AEE8C-5477-1D40-BD13-06413418076B}"/>
              </a:ext>
            </a:extLst>
          </p:cNvPr>
          <p:cNvSpPr/>
          <p:nvPr/>
        </p:nvSpPr>
        <p:spPr>
          <a:xfrm>
            <a:off x="252000" y="1511808"/>
            <a:ext cx="272256" cy="1463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07EE8EF-FDA3-A246-848E-A32DFF25E8E5}"/>
              </a:ext>
            </a:extLst>
          </p:cNvPr>
          <p:cNvSpPr/>
          <p:nvPr/>
        </p:nvSpPr>
        <p:spPr>
          <a:xfrm>
            <a:off x="4665962" y="1658112"/>
            <a:ext cx="369333" cy="32918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7809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DAB2D-A8F9-FD4B-A93E-2557F72C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harte Form der Eingabekontrolle ist die Datenvalidierung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9426F52-D79D-0C4B-8A43-98E5EA6BF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53" y="1413158"/>
            <a:ext cx="8323964" cy="11585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FD6B2D2-4B4E-3545-941E-6D256B7BE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07" y="2877251"/>
            <a:ext cx="2168822" cy="164846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1D2CB0-67A3-DF43-86AA-C8AB82C7F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589" y="2906972"/>
            <a:ext cx="2168821" cy="1655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033AADD-8F2E-2A42-8B2C-231A78240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2170" y="2906972"/>
            <a:ext cx="2174047" cy="165546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658FD29-D20A-BD4E-A003-FA46EDCD64E5}"/>
              </a:ext>
            </a:extLst>
          </p:cNvPr>
          <p:cNvSpPr/>
          <p:nvPr/>
        </p:nvSpPr>
        <p:spPr>
          <a:xfrm>
            <a:off x="5443889" y="1719618"/>
            <a:ext cx="676676" cy="1910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BABA41-BC81-2F44-A07A-E9ED9FF63B73}"/>
              </a:ext>
            </a:extLst>
          </p:cNvPr>
          <p:cNvSpPr/>
          <p:nvPr/>
        </p:nvSpPr>
        <p:spPr>
          <a:xfrm>
            <a:off x="2482318" y="1536916"/>
            <a:ext cx="369333" cy="1910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Pfeil: Nach links drehen mit einfarbiger Füllung">
            <a:extLst>
              <a:ext uri="{FF2B5EF4-FFF2-40B4-BE49-F238E27FC236}">
                <a16:creationId xmlns:a16="http://schemas.microsoft.com/office/drawing/2014/main" id="{11D92E2D-AF34-E941-BE2D-6D00D0B14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756952">
            <a:off x="-81319" y="1994321"/>
            <a:ext cx="914400" cy="914400"/>
          </a:xfrm>
          <a:prstGeom prst="rect">
            <a:avLst/>
          </a:prstGeom>
        </p:spPr>
      </p:pic>
      <p:pic>
        <p:nvPicPr>
          <p:cNvPr id="13" name="Grafik 12" descr="Pfeil: Leichte Kurve mit einfarbiger Füllung">
            <a:extLst>
              <a:ext uri="{FF2B5EF4-FFF2-40B4-BE49-F238E27FC236}">
                <a16:creationId xmlns:a16="http://schemas.microsoft.com/office/drawing/2014/main" id="{62837B98-B659-7740-B23D-7AA78AA30D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11279" y="3277505"/>
            <a:ext cx="914400" cy="914400"/>
          </a:xfrm>
          <a:prstGeom prst="rect">
            <a:avLst/>
          </a:prstGeom>
        </p:spPr>
      </p:pic>
      <p:pic>
        <p:nvPicPr>
          <p:cNvPr id="14" name="Grafik 13" descr="Pfeil: Leichte Kurve mit einfarbiger Füllung">
            <a:extLst>
              <a:ext uri="{FF2B5EF4-FFF2-40B4-BE49-F238E27FC236}">
                <a16:creationId xmlns:a16="http://schemas.microsoft.com/office/drawing/2014/main" id="{F5B30975-8CF7-D742-8657-6409EC4588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83705" y="32775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23950"/>
      </p:ext>
    </p:extLst>
  </p:cSld>
  <p:clrMapOvr>
    <a:masterClrMapping/>
  </p:clrMapOvr>
</p:sld>
</file>

<file path=ppt/theme/theme1.xml><?xml version="1.0" encoding="utf-8"?>
<a:theme xmlns:a="http://schemas.openxmlformats.org/drawingml/2006/main" name="CorrelAid">
  <a:themeElements>
    <a:clrScheme name="Benutzerdefiniert 2">
      <a:dk1>
        <a:srgbClr val="000000"/>
      </a:dk1>
      <a:lt1>
        <a:srgbClr val="FEFFFE"/>
      </a:lt1>
      <a:dk2>
        <a:srgbClr val="44546A"/>
      </a:dk2>
      <a:lt2>
        <a:srgbClr val="FEFEFD"/>
      </a:lt2>
      <a:accent1>
        <a:srgbClr val="B7D337"/>
      </a:accent1>
      <a:accent2>
        <a:srgbClr val="88C617"/>
      </a:accent2>
      <a:accent3>
        <a:srgbClr val="67AA6A"/>
      </a:accent3>
      <a:accent4>
        <a:srgbClr val="418895"/>
      </a:accent4>
      <a:accent5>
        <a:srgbClr val="2E66AA"/>
      </a:accent5>
      <a:accent6>
        <a:srgbClr val="00418A"/>
      </a:accent6>
      <a:hlink>
        <a:srgbClr val="00428B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relAid" id="{D1B22C84-A55B-134D-8223-D490BA5D68DD}" vid="{5A2B16DC-BCA2-F647-B54A-382D9459E98A}"/>
    </a:ext>
  </a:extLst>
</a:theme>
</file>

<file path=ppt/theme/theme2.xml><?xml version="1.0" encoding="utf-8"?>
<a:theme xmlns:a="http://schemas.openxmlformats.org/drawingml/2006/main" name="1_CorrelAid">
  <a:themeElements>
    <a:clrScheme name="CorrelAid 2">
      <a:dk1>
        <a:srgbClr val="000000"/>
      </a:dk1>
      <a:lt1>
        <a:srgbClr val="FEFFFE"/>
      </a:lt1>
      <a:dk2>
        <a:srgbClr val="44546A"/>
      </a:dk2>
      <a:lt2>
        <a:srgbClr val="FEFEFD"/>
      </a:lt2>
      <a:accent1>
        <a:srgbClr val="B7D337"/>
      </a:accent1>
      <a:accent2>
        <a:srgbClr val="88C617"/>
      </a:accent2>
      <a:accent3>
        <a:srgbClr val="67AA6A"/>
      </a:accent3>
      <a:accent4>
        <a:srgbClr val="418895"/>
      </a:accent4>
      <a:accent5>
        <a:srgbClr val="2E66AA"/>
      </a:accent5>
      <a:accent6>
        <a:srgbClr val="2A64A8"/>
      </a:accent6>
      <a:hlink>
        <a:srgbClr val="00428B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rrelAid" id="{3FDD787A-2DC4-514A-A016-2F4C4F139172}" vid="{6E32E691-51FF-534B-8ADD-AA76985436CE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1196</Words>
  <Application>Microsoft Macintosh PowerPoint</Application>
  <PresentationFormat>Bildschirmpräsentation (16:9)</PresentationFormat>
  <Paragraphs>119</Paragraphs>
  <Slides>13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13</vt:i4>
      </vt:variant>
    </vt:vector>
  </HeadingPairs>
  <TitlesOfParts>
    <vt:vector size="22" baseType="lpstr">
      <vt:lpstr>Arial</vt:lpstr>
      <vt:lpstr>Calibri</vt:lpstr>
      <vt:lpstr>Roboto</vt:lpstr>
      <vt:lpstr>Roboto Light</vt:lpstr>
      <vt:lpstr>Roboto Lt</vt:lpstr>
      <vt:lpstr>Symbol</vt:lpstr>
      <vt:lpstr>CorrelAid</vt:lpstr>
      <vt:lpstr>1_CorrelAid</vt:lpstr>
      <vt:lpstr>Benutzerdefiniertes Design</vt:lpstr>
      <vt:lpstr>Grundlagen Datenmanagement</vt:lpstr>
      <vt:lpstr>Für kleine Datensätze, die nur selten Updates benötigen, ist oft auch Excel ausreichend</vt:lpstr>
      <vt:lpstr>Excel - wer kennt es nicht?</vt:lpstr>
      <vt:lpstr>Acht Prinzipien schlug Tom Grossmann bereits 2002 für das Aufsetzen von Arbeitsmappen vor</vt:lpstr>
      <vt:lpstr>Eine gutes Excel-Arbeitsblatt hat eine ähnliche Struktur wie die Daten in einer Datenbank…</vt:lpstr>
      <vt:lpstr>…und folgt ähnlichen Grundkonzepten</vt:lpstr>
      <vt:lpstr>Was mit Formeln berechnet oder ermittelt werden kann, sollte so berechnet oder ermittelt werden</vt:lpstr>
      <vt:lpstr>Die leichte Form der Eingabekontrolle ist die bedingte Formatierung</vt:lpstr>
      <vt:lpstr>Die harte Form der Eingabekontrolle ist die Datenvalidierung</vt:lpstr>
      <vt:lpstr>Damit Daten nicht später verändert oder gelöscht werden, ist es sinnvoll Zellen zu sperren</vt:lpstr>
      <vt:lpstr>Eine Form der Versionskontrolle gibt über Speichereinstellung und die Nutzung von OneDrive</vt:lpstr>
      <vt:lpstr>Aus Datenschutzgründen sollten Excel mit sensiblen Daten passwortgeschützt sein</vt:lpstr>
      <vt:lpstr>Und so kann eine Excel dann aussehen: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Datenstrategie</dc:title>
  <dc:creator>Nina Hauser</dc:creator>
  <cp:lastModifiedBy>Nina Hauser</cp:lastModifiedBy>
  <cp:revision>261</cp:revision>
  <dcterms:created xsi:type="dcterms:W3CDTF">2020-06-30T14:52:50Z</dcterms:created>
  <dcterms:modified xsi:type="dcterms:W3CDTF">2021-05-05T09:28:49Z</dcterms:modified>
</cp:coreProperties>
</file>