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  <p:sldMasterId id="2147483685" r:id="rId2"/>
    <p:sldMasterId id="2147483695" r:id="rId3"/>
  </p:sldMasterIdLst>
  <p:notesMasterIdLst>
    <p:notesMasterId r:id="rId29"/>
  </p:notesMasterIdLst>
  <p:sldIdLst>
    <p:sldId id="256" r:id="rId4"/>
    <p:sldId id="262" r:id="rId5"/>
    <p:sldId id="2034" r:id="rId6"/>
    <p:sldId id="2306" r:id="rId7"/>
    <p:sldId id="2040" r:id="rId8"/>
    <p:sldId id="2046" r:id="rId9"/>
    <p:sldId id="2047" r:id="rId10"/>
    <p:sldId id="2043" r:id="rId11"/>
    <p:sldId id="2042" r:id="rId12"/>
    <p:sldId id="2048" r:id="rId13"/>
    <p:sldId id="2045" r:id="rId14"/>
    <p:sldId id="2044" r:id="rId15"/>
    <p:sldId id="2051" r:id="rId16"/>
    <p:sldId id="2050" r:id="rId17"/>
    <p:sldId id="2052" r:id="rId18"/>
    <p:sldId id="2053" r:id="rId19"/>
    <p:sldId id="2054" r:id="rId20"/>
    <p:sldId id="2056" r:id="rId21"/>
    <p:sldId id="2055" r:id="rId22"/>
    <p:sldId id="2057" r:id="rId23"/>
    <p:sldId id="2058" r:id="rId24"/>
    <p:sldId id="2041" r:id="rId25"/>
    <p:sldId id="2059" r:id="rId26"/>
    <p:sldId id="314" r:id="rId27"/>
    <p:sldId id="339" r:id="rId28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führung" id="{B83689A9-98F3-6E47-A001-2299591D080E}">
          <p14:sldIdLst>
            <p14:sldId id="256"/>
            <p14:sldId id="262"/>
            <p14:sldId id="2034"/>
            <p14:sldId id="2306"/>
            <p14:sldId id="2040"/>
            <p14:sldId id="2046"/>
            <p14:sldId id="2047"/>
          </p14:sldIdLst>
        </p14:section>
        <p14:section name="RShiny" id="{4B897666-7809-F04B-8096-A7A755300F39}">
          <p14:sldIdLst>
            <p14:sldId id="2043"/>
            <p14:sldId id="2042"/>
            <p14:sldId id="2048"/>
            <p14:sldId id="2045"/>
            <p14:sldId id="2044"/>
            <p14:sldId id="2051"/>
            <p14:sldId id="2050"/>
            <p14:sldId id="2052"/>
            <p14:sldId id="2053"/>
            <p14:sldId id="2054"/>
            <p14:sldId id="2056"/>
            <p14:sldId id="2055"/>
          </p14:sldIdLst>
        </p14:section>
        <p14:section name="Abschluss" id="{31AB1047-6D45-F241-AE82-5CF6494EB83B}">
          <p14:sldIdLst>
            <p14:sldId id="2057"/>
            <p14:sldId id="2058"/>
            <p14:sldId id="2041"/>
            <p14:sldId id="2059"/>
            <p14:sldId id="314"/>
            <p14:sldId id="33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na Hauser" initials="NH" lastIdx="3" clrIdx="0">
    <p:extLst>
      <p:ext uri="{19B8F6BF-5375-455C-9EA6-DF929625EA0E}">
        <p15:presenceInfo xmlns:p15="http://schemas.microsoft.com/office/powerpoint/2012/main" userId="S::nina.h@correlaid.onmicrosoft.com::61c7f937-fce4-4fdf-9588-026a8cd6e07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5A76"/>
    <a:srgbClr val="FEFFFE"/>
    <a:srgbClr val="AEEB00"/>
    <a:srgbClr val="FF80AB"/>
    <a:srgbClr val="FFEB3B"/>
    <a:srgbClr val="135399"/>
    <a:srgbClr val="7C6491"/>
    <a:srgbClr val="B2B2B1"/>
    <a:srgbClr val="2A64A8"/>
    <a:srgbClr val="1252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1"/>
    <p:restoredTop sz="76735"/>
  </p:normalViewPr>
  <p:slideViewPr>
    <p:cSldViewPr snapToGrid="0" snapToObjects="1">
      <p:cViewPr varScale="1">
        <p:scale>
          <a:sx n="76" d="100"/>
          <a:sy n="76" d="100"/>
        </p:scale>
        <p:origin x="192" y="10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2524B-4774-4545-9BED-C811F6C667F2}" type="datetimeFigureOut">
              <a:rPr lang="en-US" smtClean="0"/>
              <a:t>5/19/21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3196-2763-F541-B3D4-850012EC33B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90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470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4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06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37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82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DAC773-C6DE-F541-B6EF-88C6B227110D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8801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https://youvo2020.typeform.com/to/</a:t>
            </a:r>
            <a:r>
              <a:rPr lang="en-GB"/>
              <a:t>Mtoxsfzh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54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968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35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98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Web-</a:t>
            </a:r>
            <a:r>
              <a:rPr lang="en-GB" dirty="0" err="1"/>
              <a:t>Applikationen</a:t>
            </a:r>
            <a:r>
              <a:rPr lang="en-GB" dirty="0"/>
              <a:t> </a:t>
            </a:r>
            <a:r>
              <a:rPr lang="en-GB" dirty="0" err="1"/>
              <a:t>sind</a:t>
            </a:r>
            <a:r>
              <a:rPr lang="en-GB" dirty="0"/>
              <a:t> </a:t>
            </a:r>
            <a:r>
              <a:rPr lang="en-GB" dirty="0" err="1"/>
              <a:t>Softwareprogramme</a:t>
            </a:r>
            <a:r>
              <a:rPr lang="en-GB" dirty="0"/>
              <a:t>, </a:t>
            </a:r>
            <a:r>
              <a:rPr lang="en-GB" dirty="0" err="1"/>
              <a:t>deren</a:t>
            </a:r>
            <a:r>
              <a:rPr lang="en-GB" dirty="0"/>
              <a:t> </a:t>
            </a:r>
            <a:r>
              <a:rPr lang="en-GB" dirty="0" err="1"/>
              <a:t>Sphäre</a:t>
            </a:r>
            <a:r>
              <a:rPr lang="en-GB" dirty="0"/>
              <a:t> </a:t>
            </a:r>
            <a:r>
              <a:rPr lang="en-GB" dirty="0" err="1"/>
              <a:t>sich</a:t>
            </a:r>
            <a:r>
              <a:rPr lang="en-GB" dirty="0"/>
              <a:t> </a:t>
            </a:r>
            <a:r>
              <a:rPr lang="en-GB" dirty="0" err="1"/>
              <a:t>nich</a:t>
            </a:r>
            <a:r>
              <a:rPr lang="en-GB" dirty="0"/>
              <a:t> </a:t>
            </a:r>
            <a:r>
              <a:rPr lang="en-GB" dirty="0" err="1"/>
              <a:t>lokal</a:t>
            </a:r>
            <a:r>
              <a:rPr lang="en-GB" dirty="0"/>
              <a:t> auf </a:t>
            </a:r>
            <a:r>
              <a:rPr lang="en-GB" dirty="0" err="1"/>
              <a:t>Euren</a:t>
            </a:r>
            <a:r>
              <a:rPr lang="en-GB" dirty="0"/>
              <a:t> </a:t>
            </a:r>
            <a:r>
              <a:rPr lang="en-GB" dirty="0" err="1"/>
              <a:t>Computern</a:t>
            </a:r>
            <a:r>
              <a:rPr lang="en-GB" dirty="0"/>
              <a:t> </a:t>
            </a:r>
            <a:r>
              <a:rPr lang="en-GB" dirty="0" err="1"/>
              <a:t>sondern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World Wide Web </a:t>
            </a:r>
            <a:r>
              <a:rPr lang="en-GB" dirty="0" err="1"/>
              <a:t>befindet</a:t>
            </a:r>
            <a:r>
              <a:rPr lang="en-GB" dirty="0"/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624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89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Das </a:t>
            </a:r>
            <a:r>
              <a:rPr lang="en-GB" dirty="0" err="1"/>
              <a:t>Ganze</a:t>
            </a:r>
            <a:r>
              <a:rPr lang="en-GB" dirty="0"/>
              <a:t> </a:t>
            </a:r>
            <a:r>
              <a:rPr lang="en-GB" dirty="0" err="1"/>
              <a:t>kann</a:t>
            </a:r>
            <a:r>
              <a:rPr lang="en-GB" dirty="0"/>
              <a:t> man </a:t>
            </a:r>
            <a:r>
              <a:rPr lang="en-GB" dirty="0" err="1"/>
              <a:t>sich</a:t>
            </a:r>
            <a:r>
              <a:rPr lang="en-GB" dirty="0"/>
              <a:t> so </a:t>
            </a:r>
            <a:r>
              <a:rPr lang="en-GB" dirty="0" err="1"/>
              <a:t>vorstellen</a:t>
            </a:r>
            <a:r>
              <a:rPr lang="en-GB" dirty="0"/>
              <a:t>: </a:t>
            </a:r>
            <a:r>
              <a:rPr lang="en-GB" dirty="0" err="1"/>
              <a:t>Euer</a:t>
            </a:r>
            <a:r>
              <a:rPr lang="en-GB" dirty="0"/>
              <a:t> </a:t>
            </a:r>
            <a:r>
              <a:rPr lang="en-GB" dirty="0" err="1"/>
              <a:t>Körper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die UI, also </a:t>
            </a:r>
            <a:r>
              <a:rPr lang="en-GB" dirty="0" err="1"/>
              <a:t>alles</a:t>
            </a:r>
            <a:r>
              <a:rPr lang="en-GB" dirty="0"/>
              <a:t>, was man </a:t>
            </a:r>
            <a:r>
              <a:rPr lang="en-GB" dirty="0" err="1"/>
              <a:t>sehen</a:t>
            </a:r>
            <a:r>
              <a:rPr lang="en-GB" dirty="0"/>
              <a:t> </a:t>
            </a:r>
            <a:r>
              <a:rPr lang="en-GB" dirty="0" err="1"/>
              <a:t>kann</a:t>
            </a:r>
            <a:r>
              <a:rPr lang="en-GB" dirty="0"/>
              <a:t>. Was </a:t>
            </a:r>
            <a:r>
              <a:rPr lang="en-GB" dirty="0" err="1"/>
              <a:t>Euer</a:t>
            </a:r>
            <a:r>
              <a:rPr lang="en-GB" dirty="0"/>
              <a:t> </a:t>
            </a:r>
            <a:r>
              <a:rPr lang="en-GB" dirty="0" err="1"/>
              <a:t>Körper</a:t>
            </a:r>
            <a:r>
              <a:rPr lang="en-GB" dirty="0"/>
              <a:t> tun </a:t>
            </a:r>
            <a:r>
              <a:rPr lang="en-GB" dirty="0" err="1"/>
              <a:t>soll</a:t>
            </a:r>
            <a:r>
              <a:rPr lang="en-GB" dirty="0"/>
              <a:t>, </a:t>
            </a:r>
            <a:r>
              <a:rPr lang="en-GB" dirty="0" err="1"/>
              <a:t>sagt</a:t>
            </a:r>
            <a:r>
              <a:rPr lang="en-GB" dirty="0"/>
              <a:t> </a:t>
            </a:r>
            <a:r>
              <a:rPr lang="en-GB" dirty="0" err="1"/>
              <a:t>Euch</a:t>
            </a:r>
            <a:r>
              <a:rPr lang="en-GB" dirty="0"/>
              <a:t> </a:t>
            </a:r>
            <a:r>
              <a:rPr lang="en-GB" dirty="0" err="1"/>
              <a:t>Euer</a:t>
            </a:r>
            <a:r>
              <a:rPr lang="en-GB" dirty="0"/>
              <a:t> </a:t>
            </a:r>
            <a:r>
              <a:rPr lang="en-GB" dirty="0" err="1"/>
              <a:t>Gehirn</a:t>
            </a:r>
            <a:r>
              <a:rPr lang="en-GB" dirty="0"/>
              <a:t>, der Server. </a:t>
            </a:r>
            <a:r>
              <a:rPr lang="en-GB" dirty="0" err="1"/>
              <a:t>Diesen</a:t>
            </a:r>
            <a:r>
              <a:rPr lang="en-GB" dirty="0"/>
              <a:t> </a:t>
            </a:r>
            <a:r>
              <a:rPr lang="en-GB" dirty="0" err="1"/>
              <a:t>kann</a:t>
            </a:r>
            <a:r>
              <a:rPr lang="en-GB" dirty="0"/>
              <a:t> man </a:t>
            </a: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Anleitung</a:t>
            </a:r>
            <a:r>
              <a:rPr lang="en-GB" dirty="0"/>
              <a:t> verstehen: </a:t>
            </a:r>
            <a:r>
              <a:rPr lang="en-GB" dirty="0" err="1"/>
              <a:t>Damit</a:t>
            </a:r>
            <a:r>
              <a:rPr lang="en-GB" dirty="0"/>
              <a:t> </a:t>
            </a:r>
            <a:r>
              <a:rPr lang="en-GB" dirty="0" err="1"/>
              <a:t>wir</a:t>
            </a:r>
            <a:r>
              <a:rPr lang="en-GB" dirty="0"/>
              <a:t>, </a:t>
            </a:r>
            <a:r>
              <a:rPr lang="en-GB" dirty="0" err="1"/>
              <a:t>wenn</a:t>
            </a:r>
            <a:r>
              <a:rPr lang="en-GB" dirty="0"/>
              <a:t> 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r>
              <a:rPr lang="en-GB" dirty="0" err="1"/>
              <a:t>verlieben</a:t>
            </a:r>
            <a:r>
              <a:rPr lang="en-GB" dirty="0"/>
              <a:t>, </a:t>
            </a:r>
            <a:r>
              <a:rPr lang="en-GB" dirty="0" err="1"/>
              <a:t>auch</a:t>
            </a:r>
            <a:r>
              <a:rPr lang="en-GB" dirty="0"/>
              <a:t> so </a:t>
            </a:r>
            <a:r>
              <a:rPr lang="en-GB" dirty="0" err="1"/>
              <a:t>aussehen</a:t>
            </a:r>
            <a:r>
              <a:rPr lang="en-GB" dirty="0"/>
              <a:t>, </a:t>
            </a:r>
            <a:r>
              <a:rPr lang="en-GB" dirty="0" err="1"/>
              <a:t>sendet</a:t>
            </a:r>
            <a:r>
              <a:rPr lang="en-GB" dirty="0"/>
              <a:t> das </a:t>
            </a:r>
            <a:r>
              <a:rPr lang="en-GB" dirty="0" err="1"/>
              <a:t>Gehirn</a:t>
            </a:r>
            <a:r>
              <a:rPr lang="en-GB" dirty="0"/>
              <a:t> </a:t>
            </a:r>
            <a:r>
              <a:rPr lang="en-GB" dirty="0" err="1"/>
              <a:t>Signale</a:t>
            </a:r>
            <a:r>
              <a:rPr lang="en-GB" dirty="0"/>
              <a:t> an </a:t>
            </a:r>
            <a:r>
              <a:rPr lang="en-GB" dirty="0" err="1"/>
              <a:t>unser</a:t>
            </a:r>
            <a:r>
              <a:rPr lang="en-GB" dirty="0"/>
              <a:t> </a:t>
            </a:r>
            <a:r>
              <a:rPr lang="en-GB" dirty="0" err="1"/>
              <a:t>Gesich</a:t>
            </a:r>
            <a:r>
              <a:rPr lang="en-GB" dirty="0"/>
              <a:t>: Die </a:t>
            </a:r>
            <a:r>
              <a:rPr lang="en-GB" dirty="0" err="1"/>
              <a:t>Augen</a:t>
            </a:r>
            <a:r>
              <a:rPr lang="en-GB" dirty="0"/>
              <a:t> </a:t>
            </a:r>
            <a:r>
              <a:rPr lang="en-GB" dirty="0" err="1"/>
              <a:t>leuchten</a:t>
            </a:r>
            <a:r>
              <a:rPr lang="en-GB" dirty="0"/>
              <a:t>. 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strahlen</a:t>
            </a:r>
            <a:r>
              <a:rPr lang="en-GB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79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Deshalb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es </a:t>
            </a:r>
            <a:r>
              <a:rPr lang="en-GB" dirty="0" err="1"/>
              <a:t>essentiell</a:t>
            </a:r>
            <a:r>
              <a:rPr lang="en-GB" dirty="0"/>
              <a:t>, </a:t>
            </a:r>
            <a:r>
              <a:rPr lang="en-GB" dirty="0" err="1"/>
              <a:t>dass</a:t>
            </a:r>
            <a:r>
              <a:rPr lang="en-GB" dirty="0"/>
              <a:t> </a:t>
            </a:r>
            <a:r>
              <a:rPr lang="en-GB" dirty="0" err="1"/>
              <a:t>alles</a:t>
            </a:r>
            <a:r>
              <a:rPr lang="en-GB" dirty="0"/>
              <a:t>, was </a:t>
            </a:r>
            <a:r>
              <a:rPr lang="en-GB" dirty="0" err="1"/>
              <a:t>im</a:t>
            </a:r>
            <a:r>
              <a:rPr lang="en-GB" dirty="0"/>
              <a:t> User Interface </a:t>
            </a:r>
            <a:r>
              <a:rPr lang="en-GB" dirty="0" err="1"/>
              <a:t>passiert</a:t>
            </a:r>
            <a:r>
              <a:rPr lang="en-GB" dirty="0"/>
              <a:t>, </a:t>
            </a:r>
            <a:r>
              <a:rPr lang="en-GB" dirty="0" err="1"/>
              <a:t>irgendwo</a:t>
            </a:r>
            <a:r>
              <a:rPr lang="en-GB" dirty="0"/>
              <a:t> </a:t>
            </a:r>
            <a:r>
              <a:rPr lang="en-GB" dirty="0" err="1"/>
              <a:t>definiert</a:t>
            </a:r>
            <a:r>
              <a:rPr lang="en-GB" dirty="0"/>
              <a:t> </a:t>
            </a:r>
            <a:r>
              <a:rPr lang="en-GB" dirty="0" err="1"/>
              <a:t>wird</a:t>
            </a:r>
            <a:r>
              <a:rPr lang="en-GB" dirty="0"/>
              <a:t>. </a:t>
            </a:r>
            <a:r>
              <a:rPr lang="en-GB" dirty="0" err="1"/>
              <a:t>Gibt</a:t>
            </a:r>
            <a:r>
              <a:rPr lang="en-GB" dirty="0"/>
              <a:t> es die </a:t>
            </a:r>
            <a:r>
              <a:rPr lang="en-GB" dirty="0" err="1"/>
              <a:t>Arbeitsanweisung</a:t>
            </a:r>
            <a:r>
              <a:rPr lang="en-GB" dirty="0"/>
              <a:t> “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haben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r>
              <a:rPr lang="en-GB" dirty="0" err="1"/>
              <a:t>verliebt</a:t>
            </a:r>
            <a:r>
              <a:rPr lang="en-GB" dirty="0"/>
              <a:t>” </a:t>
            </a:r>
            <a:r>
              <a:rPr lang="en-GB" dirty="0" err="1"/>
              <a:t>nicht</a:t>
            </a:r>
            <a:r>
              <a:rPr lang="en-GB" dirty="0"/>
              <a:t>, </a:t>
            </a:r>
            <a:r>
              <a:rPr lang="en-GB" dirty="0" err="1"/>
              <a:t>dann</a:t>
            </a:r>
            <a:r>
              <a:rPr lang="en-GB" dirty="0"/>
              <a:t> </a:t>
            </a:r>
            <a:r>
              <a:rPr lang="en-GB" dirty="0" err="1"/>
              <a:t>versteht</a:t>
            </a:r>
            <a:r>
              <a:rPr lang="en-GB" dirty="0"/>
              <a:t> das User Interface </a:t>
            </a:r>
            <a:r>
              <a:rPr lang="en-GB" dirty="0" err="1"/>
              <a:t>nicht</a:t>
            </a:r>
            <a:r>
              <a:rPr lang="en-GB" dirty="0"/>
              <a:t>, was es tun </a:t>
            </a:r>
            <a:r>
              <a:rPr lang="en-GB" dirty="0" err="1"/>
              <a:t>soll</a:t>
            </a:r>
            <a:r>
              <a:rPr lang="en-GB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538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3A3196-2763-F541-B3D4-850012EC33B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619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1B4EB1B-4FBC-7840-906F-520B5551A0FD}"/>
              </a:ext>
            </a:extLst>
          </p:cNvPr>
          <p:cNvSpPr txBox="1"/>
          <p:nvPr/>
        </p:nvSpPr>
        <p:spPr>
          <a:xfrm>
            <a:off x="2130624" y="4764108"/>
            <a:ext cx="571142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3384D82-F950-1B48-A87E-3E7E41298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01000" y="4767263"/>
            <a:ext cx="514350" cy="27384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176BA141-8D4A-8A46-AC80-2A1980DE5543}" type="slidenum">
              <a:rPr lang="en-US" smtClean="0"/>
              <a:t>‹Nr.›</a:t>
            </a:fld>
            <a:endParaRPr lang="en-US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B56B6F4-3581-A04D-AA05-0EEF583341F7}"/>
              </a:ext>
            </a:extLst>
          </p:cNvPr>
          <p:cNvSpPr/>
          <p:nvPr/>
        </p:nvSpPr>
        <p:spPr>
          <a:xfrm>
            <a:off x="0" y="4447429"/>
            <a:ext cx="9144000" cy="633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29A80E8C-6F05-F04C-88B5-C1D0EEDAB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297" y="321117"/>
            <a:ext cx="1482639" cy="102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70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13">
            <a:extLst>
              <a:ext uri="{FF2B5EF4-FFF2-40B4-BE49-F238E27FC236}">
                <a16:creationId xmlns:a16="http://schemas.microsoft.com/office/drawing/2014/main" id="{DDC3C9A8-DCB9-9D41-B319-07A84431EB6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58242" y="1363150"/>
            <a:ext cx="2370103" cy="1353600"/>
          </a:xfrm>
          <a:gradFill flip="none" rotWithShape="1">
            <a:gsLst>
              <a:gs pos="0">
                <a:srgbClr val="3863A2">
                  <a:lumMod val="100000"/>
                  <a:alpha val="30000"/>
                </a:srgbClr>
              </a:gs>
              <a:gs pos="98000">
                <a:srgbClr val="F04451">
                  <a:alpha val="3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7" name="Textplatzhalter 13">
            <a:extLst>
              <a:ext uri="{FF2B5EF4-FFF2-40B4-BE49-F238E27FC236}">
                <a16:creationId xmlns:a16="http://schemas.microsoft.com/office/drawing/2014/main" id="{12FBCEDE-67B6-7D49-9E9C-289E528923E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0519" y="1363150"/>
            <a:ext cx="2370103" cy="1353600"/>
          </a:xfrm>
          <a:gradFill flip="none" rotWithShape="1">
            <a:gsLst>
              <a:gs pos="0">
                <a:srgbClr val="3863A2">
                  <a:lumMod val="100000"/>
                  <a:alpha val="30000"/>
                </a:srgbClr>
              </a:gs>
              <a:gs pos="98000">
                <a:srgbClr val="F04451">
                  <a:alpha val="3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5" name="Textplatzhalter 13">
            <a:extLst>
              <a:ext uri="{FF2B5EF4-FFF2-40B4-BE49-F238E27FC236}">
                <a16:creationId xmlns:a16="http://schemas.microsoft.com/office/drawing/2014/main" id="{CF91A166-6A2B-9549-91B1-B28C285FFC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8890" y="1363150"/>
            <a:ext cx="2370103" cy="1353600"/>
          </a:xfrm>
          <a:gradFill flip="none" rotWithShape="1">
            <a:gsLst>
              <a:gs pos="0">
                <a:srgbClr val="3863A2">
                  <a:lumMod val="100000"/>
                  <a:alpha val="30000"/>
                </a:srgbClr>
              </a:gs>
              <a:gs pos="98000">
                <a:srgbClr val="F04451">
                  <a:alpha val="3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750" y="263130"/>
            <a:ext cx="8621251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9" name="Textplatzhalter 25">
            <a:extLst>
              <a:ext uri="{FF2B5EF4-FFF2-40B4-BE49-F238E27FC236}">
                <a16:creationId xmlns:a16="http://schemas.microsoft.com/office/drawing/2014/main" id="{4BE8F971-78A6-1648-AEDC-B16CB39036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0097" y="3068714"/>
            <a:ext cx="2331057" cy="117206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Good</a:t>
            </a:r>
            <a:endParaRPr lang="de-DE" dirty="0"/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600" b="0" i="0" spc="26" dirty="0">
              <a:solidFill>
                <a:srgbClr val="004A94"/>
              </a:solidFill>
              <a:latin typeface="Roboto"/>
            </a:endParaRPr>
          </a:p>
          <a:p>
            <a:pPr lvl="0"/>
            <a:endParaRPr lang="de-DE" dirty="0"/>
          </a:p>
        </p:txBody>
      </p:sp>
      <p:sp>
        <p:nvSpPr>
          <p:cNvPr id="10" name="Textplatzhalter 25">
            <a:extLst>
              <a:ext uri="{FF2B5EF4-FFF2-40B4-BE49-F238E27FC236}">
                <a16:creationId xmlns:a16="http://schemas.microsoft.com/office/drawing/2014/main" id="{4C88D0A7-BF5B-8D46-B198-7CF6B18FE8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914" y="3062603"/>
            <a:ext cx="2298401" cy="11781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Society</a:t>
            </a:r>
            <a:br>
              <a:rPr lang="de-DE" dirty="0"/>
            </a:br>
            <a:endParaRPr lang="de-DE" sz="1400" dirty="0"/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1" name="Textplatzhalter 25">
            <a:extLst>
              <a:ext uri="{FF2B5EF4-FFF2-40B4-BE49-F238E27FC236}">
                <a16:creationId xmlns:a16="http://schemas.microsoft.com/office/drawing/2014/main" id="{346DB19F-D606-E045-99CF-84270FE40C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51815" y="3071111"/>
            <a:ext cx="2351708" cy="116967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Tomorrow</a:t>
            </a:r>
          </a:p>
          <a:p>
            <a:pPr lvl="0"/>
            <a:endParaRPr lang="de-DE" dirty="0"/>
          </a:p>
        </p:txBody>
      </p: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AF3069A2-0458-464B-B7F3-693E61617EFE}"/>
              </a:ext>
            </a:extLst>
          </p:cNvPr>
          <p:cNvCxnSpPr>
            <a:cxnSpLocks/>
          </p:cNvCxnSpPr>
          <p:nvPr userDrawn="1"/>
        </p:nvCxnSpPr>
        <p:spPr>
          <a:xfrm flipV="1">
            <a:off x="270749" y="1363151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8F4DE375-C01A-F642-A8F3-A228597BE863}"/>
              </a:ext>
            </a:extLst>
          </p:cNvPr>
          <p:cNvCxnSpPr>
            <a:cxnSpLocks/>
          </p:cNvCxnSpPr>
          <p:nvPr userDrawn="1"/>
        </p:nvCxnSpPr>
        <p:spPr>
          <a:xfrm flipV="1">
            <a:off x="3248618" y="1363150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B94E1281-6E1F-584B-BBB9-244A92DC9612}"/>
              </a:ext>
            </a:extLst>
          </p:cNvPr>
          <p:cNvCxnSpPr>
            <a:cxnSpLocks/>
          </p:cNvCxnSpPr>
          <p:nvPr userDrawn="1"/>
        </p:nvCxnSpPr>
        <p:spPr>
          <a:xfrm flipV="1">
            <a:off x="6305385" y="1363150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15E59BF8-5897-3D4A-9B76-C2326ABE95B5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13245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3106" y="263130"/>
            <a:ext cx="8618894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106" y="1365531"/>
            <a:ext cx="4241744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5531"/>
            <a:ext cx="4241743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08122-080A-EA41-BB51-21381087E641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022796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1BA3903E-1028-7E42-BA16-D3CEEA2FAC4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7037" y="1365530"/>
            <a:ext cx="4304963" cy="3165989"/>
          </a:xfrm>
          <a:gradFill flip="none" rotWithShape="1">
            <a:gsLst>
              <a:gs pos="0">
                <a:srgbClr val="3863A2">
                  <a:lumMod val="100000"/>
                  <a:alpha val="30000"/>
                </a:srgbClr>
              </a:gs>
              <a:gs pos="98000">
                <a:srgbClr val="F04451">
                  <a:alpha val="3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7037" y="263130"/>
            <a:ext cx="8624963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5531"/>
            <a:ext cx="4262850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FA4450-B54B-4F40-9DB8-175A294FEB55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24065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B02422-7427-4E41-A3D9-B5B9DC0BC2A3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13110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58F249-601F-8143-91C2-7E5CC5EDFDE3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751915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D9862CB-012B-0F4F-80CE-EFF41B467106}"/>
              </a:ext>
            </a:extLst>
          </p:cNvPr>
          <p:cNvSpPr/>
          <p:nvPr userDrawn="1"/>
        </p:nvSpPr>
        <p:spPr>
          <a:xfrm>
            <a:off x="0" y="4533562"/>
            <a:ext cx="9144000" cy="6099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sp>
        <p:nvSpPr>
          <p:cNvPr id="6" name="Textplatzhalter 13">
            <a:extLst>
              <a:ext uri="{FF2B5EF4-FFF2-40B4-BE49-F238E27FC236}">
                <a16:creationId xmlns:a16="http://schemas.microsoft.com/office/drawing/2014/main" id="{97106E85-F76B-4A4A-A3BC-838F6D00E9C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0"/>
            <a:ext cx="9144000" cy="5143500"/>
          </a:xfrm>
          <a:gradFill flip="none" rotWithShape="1">
            <a:gsLst>
              <a:gs pos="0">
                <a:srgbClr val="3863A2">
                  <a:lumMod val="100000"/>
                  <a:alpha val="30000"/>
                </a:srgbClr>
              </a:gs>
              <a:gs pos="98000">
                <a:srgbClr val="F04451">
                  <a:alpha val="30000"/>
                </a:srgbClr>
              </a:gs>
            </a:gsLst>
            <a:lin ang="10800000" scaled="1"/>
            <a:tileRect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8751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5D34B08E-6551-1A4A-A01E-6D8F2DD3E440}"/>
              </a:ext>
            </a:extLst>
          </p:cNvPr>
          <p:cNvSpPr/>
          <p:nvPr userDrawn="1"/>
        </p:nvSpPr>
        <p:spPr>
          <a:xfrm>
            <a:off x="218485" y="4612460"/>
            <a:ext cx="8698938" cy="531040"/>
          </a:xfrm>
          <a:prstGeom prst="rect">
            <a:avLst/>
          </a:prstGeom>
          <a:solidFill>
            <a:srgbClr val="213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1426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18">
            <a:extLst>
              <a:ext uri="{FF2B5EF4-FFF2-40B4-BE49-F238E27FC236}">
                <a16:creationId xmlns:a16="http://schemas.microsoft.com/office/drawing/2014/main" id="{52CF415E-F1F2-D04F-8FF3-26D3EE91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9144001" cy="5143500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0E19F570-0771-2C42-A745-078AF3C548C9}"/>
              </a:ext>
            </a:extLst>
          </p:cNvPr>
          <p:cNvSpPr/>
          <p:nvPr userDrawn="1"/>
        </p:nvSpPr>
        <p:spPr>
          <a:xfrm>
            <a:off x="4606469" y="3358858"/>
            <a:ext cx="4287605" cy="1295400"/>
          </a:xfrm>
          <a:prstGeom prst="roundRect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50F1296-8067-F742-B86D-B0E11220C1C0}"/>
              </a:ext>
            </a:extLst>
          </p:cNvPr>
          <p:cNvGrpSpPr/>
          <p:nvPr userDrawn="1"/>
        </p:nvGrpSpPr>
        <p:grpSpPr>
          <a:xfrm>
            <a:off x="4554794" y="733638"/>
            <a:ext cx="4379303" cy="3676224"/>
            <a:chOff x="4554794" y="742950"/>
            <a:chExt cx="4379303" cy="3676224"/>
          </a:xfrm>
        </p:grpSpPr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F899A5AB-CDD7-2A46-9151-62C7555B3706}"/>
                </a:ext>
              </a:extLst>
            </p:cNvPr>
            <p:cNvSpPr/>
            <p:nvPr userDrawn="1"/>
          </p:nvSpPr>
          <p:spPr>
            <a:xfrm>
              <a:off x="4607192" y="2055560"/>
              <a:ext cx="4287605" cy="1295400"/>
            </a:xfrm>
            <a:prstGeom prst="roundRect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Abgerundetes Rechteck 1">
              <a:extLst>
                <a:ext uri="{FF2B5EF4-FFF2-40B4-BE49-F238E27FC236}">
                  <a16:creationId xmlns:a16="http://schemas.microsoft.com/office/drawing/2014/main" id="{8D39BA16-7C26-EA40-A708-68078A2AE7E1}"/>
                </a:ext>
              </a:extLst>
            </p:cNvPr>
            <p:cNvSpPr/>
            <p:nvPr userDrawn="1"/>
          </p:nvSpPr>
          <p:spPr>
            <a:xfrm>
              <a:off x="4572000" y="742950"/>
              <a:ext cx="4287605" cy="1295400"/>
            </a:xfrm>
            <a:prstGeom prst="roundRect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8BDCF83C-C6D5-4D47-8A06-724F0C37FE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grayscl/>
            </a:blip>
            <a:srcRect/>
            <a:stretch>
              <a:fillRect/>
            </a:stretch>
          </p:blipFill>
          <p:spPr>
            <a:xfrm>
              <a:off x="4649722" y="1133731"/>
              <a:ext cx="660760" cy="535216"/>
            </a:xfrm>
            <a:prstGeom prst="rect">
              <a:avLst/>
            </a:prstGeom>
          </p:spPr>
        </p:pic>
        <p:pic>
          <p:nvPicPr>
            <p:cNvPr id="31" name="Picture 5">
              <a:extLst>
                <a:ext uri="{FF2B5EF4-FFF2-40B4-BE49-F238E27FC236}">
                  <a16:creationId xmlns:a16="http://schemas.microsoft.com/office/drawing/2014/main" id="{D56B145A-A905-3548-95A0-F25FEB0C65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hotocopy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607192" y="2370338"/>
              <a:ext cx="745819" cy="745819"/>
            </a:xfrm>
            <a:prstGeom prst="rect">
              <a:avLst/>
            </a:prstGeom>
            <a:noFill/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E4179F6D-887B-654C-8B97-4F2FBDFAD3D5}"/>
                </a:ext>
              </a:extLst>
            </p:cNvPr>
            <p:cNvSpPr txBox="1"/>
            <p:nvPr userDrawn="1"/>
          </p:nvSpPr>
          <p:spPr>
            <a:xfrm>
              <a:off x="5465461" y="937590"/>
              <a:ext cx="339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For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instant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updates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work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follow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 Twitter</a:t>
              </a:r>
            </a:p>
            <a:p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@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CorrelAid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BF66B0A-A665-F442-93FD-D6378618C9A2}"/>
                </a:ext>
              </a:extLst>
            </p:cNvPr>
            <p:cNvSpPr txBox="1"/>
            <p:nvPr userDrawn="1"/>
          </p:nvSpPr>
          <p:spPr>
            <a:xfrm>
              <a:off x="5483455" y="2241309"/>
              <a:ext cx="33941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Receive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the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latest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infos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in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projects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via Facebook @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WeAreCorrelAid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pic>
          <p:nvPicPr>
            <p:cNvPr id="13" name="Picture 7">
              <a:extLst>
                <a:ext uri="{FF2B5EF4-FFF2-40B4-BE49-F238E27FC236}">
                  <a16:creationId xmlns:a16="http://schemas.microsoft.com/office/drawing/2014/main" id="{37F29EA4-E29B-3C46-86CA-3D11169F3E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>
            <a:xfrm>
              <a:off x="4554794" y="3602973"/>
              <a:ext cx="816201" cy="816201"/>
            </a:xfrm>
            <a:prstGeom prst="rect">
              <a:avLst/>
            </a:prstGeom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4AF3722-5EBA-E14F-8A85-9FA2D936311B}"/>
                </a:ext>
              </a:extLst>
            </p:cNvPr>
            <p:cNvSpPr/>
            <p:nvPr userDrawn="1"/>
          </p:nvSpPr>
          <p:spPr>
            <a:xfrm>
              <a:off x="5539953" y="3687907"/>
              <a:ext cx="3394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Sign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up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for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mailing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list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</a:t>
              </a:r>
              <a:b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</a:b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wwww.correlaid.org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</p:grpSp>
      <p:pic>
        <p:nvPicPr>
          <p:cNvPr id="15" name="Picture 12">
            <a:extLst>
              <a:ext uri="{FF2B5EF4-FFF2-40B4-BE49-F238E27FC236}">
                <a16:creationId xmlns:a16="http://schemas.microsoft.com/office/drawing/2014/main" id="{3092BD07-BC79-C94B-8083-EA3457BC44A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531597" y="1563680"/>
            <a:ext cx="3251840" cy="20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12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nal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D89E3CFF-5D8A-6A4D-9FA4-B063AFAF3923}"/>
              </a:ext>
            </a:extLst>
          </p:cNvPr>
          <p:cNvSpPr/>
          <p:nvPr userDrawn="1"/>
        </p:nvSpPr>
        <p:spPr>
          <a:xfrm>
            <a:off x="1205681" y="915936"/>
            <a:ext cx="6732639" cy="3311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platzhalter 18">
            <a:extLst>
              <a:ext uri="{FF2B5EF4-FFF2-40B4-BE49-F238E27FC236}">
                <a16:creationId xmlns:a16="http://schemas.microsoft.com/office/drawing/2014/main" id="{52CF415E-F1F2-D04F-8FF3-26D3EE911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9144001" cy="5143500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F5A8BAE-B1A9-A943-AC89-9EACB474F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05680" y="2074606"/>
            <a:ext cx="6732639" cy="2152957"/>
          </a:xfrm>
          <a:prstGeom prst="rect">
            <a:avLst/>
          </a:prstGeom>
        </p:spPr>
        <p:txBody>
          <a:bodyPr/>
          <a:lstStyle>
            <a:lvl1pPr marL="0" indent="0" algn="ctr">
              <a:buFont typeface="Symbol" pitchFamily="2" charset="2"/>
              <a:buNone/>
              <a:defRPr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de-DE" dirty="0"/>
              <a:t>Mastertextformat bearbeiten
</a:t>
            </a:r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E64D609-E7FE-574B-BD14-A47ED9BD7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5679" y="915936"/>
            <a:ext cx="6732640" cy="1158670"/>
          </a:xfrm>
          <a:prstGeom prst="rect">
            <a:avLst/>
          </a:prstGeom>
        </p:spPr>
        <p:txBody>
          <a:bodyPr anchor="ctr"/>
          <a:lstStyle>
            <a:lvl1pPr algn="ctr">
              <a:defRPr sz="3600" b="0" i="0">
                <a:solidFill>
                  <a:srgbClr val="135399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271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1528AF0-51FD-6846-8EC8-13CA06B41B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/>
            </a:lvl1pPr>
          </a:lstStyle>
          <a:p>
            <a:pPr lvl="0"/>
            <a:r>
              <a:rPr lang="de-DE" dirty="0"/>
              <a:t> </a:t>
            </a:r>
          </a:p>
        </p:txBody>
      </p:sp>
      <p:pic>
        <p:nvPicPr>
          <p:cNvPr id="6" name="Grafik 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85AE0B8A-8C46-3347-8A80-D4B527B6C5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597052"/>
            <a:ext cx="5410200" cy="394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61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2000" y="263130"/>
            <a:ext cx="8640000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369219"/>
            <a:ext cx="8640000" cy="31612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BCF094-D9D5-EE4D-983C-38BA1E05F421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646656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al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0E19F570-0771-2C42-A745-078AF3C548C9}"/>
              </a:ext>
            </a:extLst>
          </p:cNvPr>
          <p:cNvSpPr/>
          <p:nvPr userDrawn="1"/>
        </p:nvSpPr>
        <p:spPr>
          <a:xfrm>
            <a:off x="4606469" y="3358858"/>
            <a:ext cx="4287605" cy="1295400"/>
          </a:xfrm>
          <a:prstGeom prst="roundRect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A88C7253-C790-AE40-A6CE-02DC7EB659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/>
            </a:lvl1pPr>
          </a:lstStyle>
          <a:p>
            <a:pPr lvl="0"/>
            <a:r>
              <a:rPr lang="de-DE" dirty="0"/>
              <a:t> 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50F1296-8067-F742-B86D-B0E11220C1C0}"/>
              </a:ext>
            </a:extLst>
          </p:cNvPr>
          <p:cNvGrpSpPr/>
          <p:nvPr userDrawn="1"/>
        </p:nvGrpSpPr>
        <p:grpSpPr>
          <a:xfrm>
            <a:off x="4554794" y="733638"/>
            <a:ext cx="4379303" cy="3676224"/>
            <a:chOff x="4554794" y="742950"/>
            <a:chExt cx="4379303" cy="3676224"/>
          </a:xfrm>
        </p:grpSpPr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F899A5AB-CDD7-2A46-9151-62C7555B3706}"/>
                </a:ext>
              </a:extLst>
            </p:cNvPr>
            <p:cNvSpPr/>
            <p:nvPr userDrawn="1"/>
          </p:nvSpPr>
          <p:spPr>
            <a:xfrm>
              <a:off x="4607192" y="2055560"/>
              <a:ext cx="4287605" cy="1295400"/>
            </a:xfrm>
            <a:prstGeom prst="roundRect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" name="Abgerundetes Rechteck 1">
              <a:extLst>
                <a:ext uri="{FF2B5EF4-FFF2-40B4-BE49-F238E27FC236}">
                  <a16:creationId xmlns:a16="http://schemas.microsoft.com/office/drawing/2014/main" id="{8D39BA16-7C26-EA40-A708-68078A2AE7E1}"/>
                </a:ext>
              </a:extLst>
            </p:cNvPr>
            <p:cNvSpPr/>
            <p:nvPr userDrawn="1"/>
          </p:nvSpPr>
          <p:spPr>
            <a:xfrm>
              <a:off x="4572000" y="742950"/>
              <a:ext cx="4287605" cy="1295400"/>
            </a:xfrm>
            <a:prstGeom prst="roundRect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8BDCF83C-C6D5-4D47-8A06-724F0C37FE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grayscl/>
            </a:blip>
            <a:srcRect/>
            <a:stretch>
              <a:fillRect/>
            </a:stretch>
          </p:blipFill>
          <p:spPr>
            <a:xfrm>
              <a:off x="4649722" y="1133731"/>
              <a:ext cx="660760" cy="535216"/>
            </a:xfrm>
            <a:prstGeom prst="rect">
              <a:avLst/>
            </a:prstGeom>
          </p:spPr>
        </p:pic>
        <p:pic>
          <p:nvPicPr>
            <p:cNvPr id="31" name="Picture 5">
              <a:extLst>
                <a:ext uri="{FF2B5EF4-FFF2-40B4-BE49-F238E27FC236}">
                  <a16:creationId xmlns:a16="http://schemas.microsoft.com/office/drawing/2014/main" id="{D56B145A-A905-3548-95A0-F25FEB0C65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hotocopy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607192" y="2370338"/>
              <a:ext cx="745819" cy="745819"/>
            </a:xfrm>
            <a:prstGeom prst="rect">
              <a:avLst/>
            </a:prstGeom>
            <a:noFill/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E4179F6D-887B-654C-8B97-4F2FBDFAD3D5}"/>
                </a:ext>
              </a:extLst>
            </p:cNvPr>
            <p:cNvSpPr txBox="1"/>
            <p:nvPr userDrawn="1"/>
          </p:nvSpPr>
          <p:spPr>
            <a:xfrm>
              <a:off x="5465461" y="937590"/>
              <a:ext cx="339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For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instant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updates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work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follow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 Twitter</a:t>
              </a:r>
            </a:p>
            <a:p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@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CorrelAid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BF66B0A-A665-F442-93FD-D6378618C9A2}"/>
                </a:ext>
              </a:extLst>
            </p:cNvPr>
            <p:cNvSpPr txBox="1"/>
            <p:nvPr userDrawn="1"/>
          </p:nvSpPr>
          <p:spPr>
            <a:xfrm>
              <a:off x="5483455" y="2241309"/>
              <a:ext cx="33941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Receive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the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latest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infos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in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projects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via Facebook @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WeAreCorrelAid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pic>
          <p:nvPicPr>
            <p:cNvPr id="13" name="Picture 7">
              <a:extLst>
                <a:ext uri="{FF2B5EF4-FFF2-40B4-BE49-F238E27FC236}">
                  <a16:creationId xmlns:a16="http://schemas.microsoft.com/office/drawing/2014/main" id="{37F29EA4-E29B-3C46-86CA-3D11169F3E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>
            <a:xfrm>
              <a:off x="4554794" y="3602973"/>
              <a:ext cx="816201" cy="816201"/>
            </a:xfrm>
            <a:prstGeom prst="rect">
              <a:avLst/>
            </a:prstGeom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4AF3722-5EBA-E14F-8A85-9FA2D936311B}"/>
                </a:ext>
              </a:extLst>
            </p:cNvPr>
            <p:cNvSpPr/>
            <p:nvPr userDrawn="1"/>
          </p:nvSpPr>
          <p:spPr>
            <a:xfrm>
              <a:off x="5539953" y="3687907"/>
              <a:ext cx="3394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Sign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up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for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our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mailing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</a:t>
              </a: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list</a:t>
              </a:r>
              <a: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 on</a:t>
              </a:r>
              <a:br>
                <a:rPr lang="de-DE" sz="1800" b="0" i="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</a:br>
              <a:r>
                <a:rPr lang="de-DE" sz="1800" b="0" i="0" dirty="0" err="1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wwww.correlaid.org</a:t>
              </a:r>
              <a:endParaRPr lang="de-DE" sz="1800" b="0" i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</p:grpSp>
      <p:pic>
        <p:nvPicPr>
          <p:cNvPr id="16" name="Grafik 1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4DEB200F-9722-F34A-A7D7-39A15A4FC00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28" y="1440863"/>
            <a:ext cx="3250800" cy="237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90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inal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D89E3CFF-5D8A-6A4D-9FA4-B063AFAF3923}"/>
              </a:ext>
            </a:extLst>
          </p:cNvPr>
          <p:cNvSpPr/>
          <p:nvPr userDrawn="1"/>
        </p:nvSpPr>
        <p:spPr>
          <a:xfrm>
            <a:off x="1205681" y="915936"/>
            <a:ext cx="6732639" cy="3311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F5A8BAE-B1A9-A943-AC89-9EACB474F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05680" y="2074606"/>
            <a:ext cx="6732639" cy="2152957"/>
          </a:xfrm>
          <a:prstGeom prst="rect">
            <a:avLst/>
          </a:prstGeom>
        </p:spPr>
        <p:txBody>
          <a:bodyPr/>
          <a:lstStyle>
            <a:lvl1pPr marL="0" indent="0" algn="ctr">
              <a:buFont typeface="Symbol" pitchFamily="2" charset="2"/>
              <a:buNone/>
              <a:defRPr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de-DE" dirty="0"/>
              <a:t>Mastertextformat bearbeiten
</a:t>
            </a:r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E64D609-E7FE-574B-BD14-A47ED9BD7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5679" y="915936"/>
            <a:ext cx="6732640" cy="1158670"/>
          </a:xfrm>
          <a:prstGeom prst="rect">
            <a:avLst/>
          </a:prstGeom>
        </p:spPr>
        <p:txBody>
          <a:bodyPr anchor="ctr"/>
          <a:lstStyle>
            <a:lvl1pPr algn="ctr">
              <a:defRPr sz="3600" b="0" i="0">
                <a:solidFill>
                  <a:srgbClr val="135399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AFE71448-3C08-D143-BAFE-B230DA00D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/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435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750" y="263130"/>
            <a:ext cx="8621251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5" name="Textplatzhalter 11">
            <a:extLst>
              <a:ext uri="{FF2B5EF4-FFF2-40B4-BE49-F238E27FC236}">
                <a16:creationId xmlns:a16="http://schemas.microsoft.com/office/drawing/2014/main" id="{9EFB8BCE-795F-5D44-AED4-6D0A8F200C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8890" y="1363150"/>
            <a:ext cx="2342849" cy="1353630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13">
            <a:extLst>
              <a:ext uri="{FF2B5EF4-FFF2-40B4-BE49-F238E27FC236}">
                <a16:creationId xmlns:a16="http://schemas.microsoft.com/office/drawing/2014/main" id="{505D147C-EF38-4D46-80E6-2A774AC2BF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58242" y="1363150"/>
            <a:ext cx="2343297" cy="1353600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  </a:t>
            </a:r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AD94C7E-6963-B846-A684-637F70A403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50519" y="1363150"/>
            <a:ext cx="2341481" cy="1354642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9" name="Textplatzhalter 25">
            <a:extLst>
              <a:ext uri="{FF2B5EF4-FFF2-40B4-BE49-F238E27FC236}">
                <a16:creationId xmlns:a16="http://schemas.microsoft.com/office/drawing/2014/main" id="{4BE8F971-78A6-1648-AEDC-B16CB39036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0097" y="3068714"/>
            <a:ext cx="2331057" cy="117206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Good</a:t>
            </a:r>
            <a:endParaRPr lang="de-DE" dirty="0"/>
          </a:p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600" b="0" i="0" spc="26" dirty="0">
              <a:solidFill>
                <a:srgbClr val="004A94"/>
              </a:solidFill>
              <a:latin typeface="Roboto"/>
            </a:endParaRPr>
          </a:p>
          <a:p>
            <a:pPr lvl="0"/>
            <a:endParaRPr lang="de-DE" dirty="0"/>
          </a:p>
        </p:txBody>
      </p:sp>
      <p:sp>
        <p:nvSpPr>
          <p:cNvPr id="10" name="Textplatzhalter 25">
            <a:extLst>
              <a:ext uri="{FF2B5EF4-FFF2-40B4-BE49-F238E27FC236}">
                <a16:creationId xmlns:a16="http://schemas.microsoft.com/office/drawing/2014/main" id="{4C88D0A7-BF5B-8D46-B198-7CF6B18FE8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00914" y="3062603"/>
            <a:ext cx="2298401" cy="11781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Society</a:t>
            </a:r>
            <a:br>
              <a:rPr lang="de-DE" dirty="0"/>
            </a:br>
            <a:endParaRPr lang="de-DE" sz="1400" dirty="0"/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sp>
        <p:nvSpPr>
          <p:cNvPr id="11" name="Textplatzhalter 25">
            <a:extLst>
              <a:ext uri="{FF2B5EF4-FFF2-40B4-BE49-F238E27FC236}">
                <a16:creationId xmlns:a16="http://schemas.microsoft.com/office/drawing/2014/main" id="{346DB19F-D606-E045-99CF-84270FE40C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51815" y="3071111"/>
            <a:ext cx="2351708" cy="116967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1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/>
            </a:lvl1pPr>
          </a:lstStyle>
          <a:p>
            <a:pPr lvl="0"/>
            <a:r>
              <a:rPr lang="de-DE" dirty="0"/>
              <a:t>Data Science </a:t>
            </a:r>
            <a:r>
              <a:rPr lang="de-DE" dirty="0" err="1"/>
              <a:t>for</a:t>
            </a:r>
            <a:r>
              <a:rPr lang="de-DE" dirty="0"/>
              <a:t> Tomorrow</a:t>
            </a:r>
          </a:p>
          <a:p>
            <a:pPr lvl="0"/>
            <a:endParaRPr lang="de-DE" dirty="0"/>
          </a:p>
        </p:txBody>
      </p: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AF3069A2-0458-464B-B7F3-693E61617EFE}"/>
              </a:ext>
            </a:extLst>
          </p:cNvPr>
          <p:cNvCxnSpPr>
            <a:cxnSpLocks/>
          </p:cNvCxnSpPr>
          <p:nvPr userDrawn="1"/>
        </p:nvCxnSpPr>
        <p:spPr>
          <a:xfrm flipV="1">
            <a:off x="270749" y="1363151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8F4DE375-C01A-F642-A8F3-A228597BE863}"/>
              </a:ext>
            </a:extLst>
          </p:cNvPr>
          <p:cNvCxnSpPr>
            <a:cxnSpLocks/>
          </p:cNvCxnSpPr>
          <p:nvPr userDrawn="1"/>
        </p:nvCxnSpPr>
        <p:spPr>
          <a:xfrm flipV="1">
            <a:off x="3248618" y="1363150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B94E1281-6E1F-584B-BBB9-244A92DC9612}"/>
              </a:ext>
            </a:extLst>
          </p:cNvPr>
          <p:cNvCxnSpPr>
            <a:cxnSpLocks/>
          </p:cNvCxnSpPr>
          <p:nvPr userDrawn="1"/>
        </p:nvCxnSpPr>
        <p:spPr>
          <a:xfrm flipV="1">
            <a:off x="6305385" y="1363150"/>
            <a:ext cx="0" cy="2877631"/>
          </a:xfrm>
          <a:prstGeom prst="line">
            <a:avLst/>
          </a:prstGeom>
          <a:ln>
            <a:solidFill>
              <a:srgbClr val="2A64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15E59BF8-5897-3D4A-9B76-C2326ABE95B5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4373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3106" y="263130"/>
            <a:ext cx="8618894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106" y="1365531"/>
            <a:ext cx="4241744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5531"/>
            <a:ext cx="4241743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08122-080A-EA41-BB51-21381087E641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38161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7037" y="263130"/>
            <a:ext cx="8624963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5531"/>
            <a:ext cx="4262850" cy="31659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1FF3AC81-D55D-B54C-98FD-5954068A99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7037" y="1365531"/>
            <a:ext cx="4304963" cy="3165989"/>
          </a:xfrm>
          <a:prstGeom prst="rect">
            <a:avLst/>
          </a:prstGeom>
          <a:gradFill>
            <a:gsLst>
              <a:gs pos="0">
                <a:srgbClr val="3863A2">
                  <a:alpha val="30000"/>
                </a:srgbClr>
              </a:gs>
              <a:gs pos="100000">
                <a:srgbClr val="96C342">
                  <a:alpha val="3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</a:gradFill>
        </p:spPr>
        <p:txBody>
          <a:bodyPr>
            <a:normAutofit/>
          </a:bodyPr>
          <a:lstStyle>
            <a:lvl1pPr marL="0" indent="0">
              <a:buNone/>
              <a:defRPr sz="100"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FA4450-B54B-4F40-9DB8-175A294FEB55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56657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B02422-7427-4E41-A3D9-B5B9DC0BC2A3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934508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58F249-601F-8143-91C2-7E5CC5EDFDE3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795670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1B4EB1B-4FBC-7840-906F-520B5551A0FD}"/>
              </a:ext>
            </a:extLst>
          </p:cNvPr>
          <p:cNvSpPr txBox="1"/>
          <p:nvPr/>
        </p:nvSpPr>
        <p:spPr>
          <a:xfrm>
            <a:off x="2130624" y="4764108"/>
            <a:ext cx="571142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3384D82-F950-1B48-A87E-3E7E41298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01000" y="4767263"/>
            <a:ext cx="514350" cy="27384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176BA141-8D4A-8A46-AC80-2A1980DE5543}" type="slidenum">
              <a:rPr lang="en-US" smtClean="0"/>
              <a:t>‹Nr.›</a:t>
            </a:fld>
            <a:endParaRPr lang="en-US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29A80E8C-6F05-F04C-88B5-C1D0EEDAB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66129"/>
          <a:stretch/>
        </p:blipFill>
        <p:spPr>
          <a:xfrm>
            <a:off x="3844372" y="1051966"/>
            <a:ext cx="1482639" cy="348678"/>
          </a:xfrm>
          <a:prstGeom prst="rect">
            <a:avLst/>
          </a:prstGeom>
        </p:spPr>
      </p:pic>
      <p:pic>
        <p:nvPicPr>
          <p:cNvPr id="8" name="Grafik 7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2A0013F1-1454-164C-9D99-9DF63E78A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94"/>
          <a:stretch/>
        </p:blipFill>
        <p:spPr>
          <a:xfrm>
            <a:off x="3871755" y="459126"/>
            <a:ext cx="1455256" cy="592840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5B56B6F4-3581-A04D-AA05-0EEF583341F7}"/>
              </a:ext>
            </a:extLst>
          </p:cNvPr>
          <p:cNvSpPr/>
          <p:nvPr/>
        </p:nvSpPr>
        <p:spPr>
          <a:xfrm>
            <a:off x="0" y="4447429"/>
            <a:ext cx="9144000" cy="633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4185922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2000" y="263130"/>
            <a:ext cx="8640000" cy="994172"/>
          </a:xfrm>
        </p:spPr>
        <p:txBody>
          <a:bodyPr/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369219"/>
            <a:ext cx="8640000" cy="31612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BCF094-D9D5-EE4D-983C-38BA1E05F421}"/>
              </a:ext>
            </a:extLst>
          </p:cNvPr>
          <p:cNvSpPr txBox="1">
            <a:spLocks/>
          </p:cNvSpPr>
          <p:nvPr userDrawn="1"/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6BA141-8D4A-8A46-AC80-2A1980DE5543}" type="slidenum">
              <a:rPr lang="en-US" sz="900" smtClean="0"/>
              <a:pPr/>
              <a:t>‹Nr.›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61977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263130"/>
            <a:ext cx="86400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A3B7871B-F74D-7D4F-ABF9-C9C767DE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000" y="4637187"/>
            <a:ext cx="651620" cy="464939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51CC1108-F302-A744-9A82-AA7EB6807925}"/>
              </a:ext>
            </a:extLst>
          </p:cNvPr>
          <p:cNvSpPr txBox="1"/>
          <p:nvPr userDrawn="1"/>
        </p:nvSpPr>
        <p:spPr>
          <a:xfrm>
            <a:off x="1757363" y="4766072"/>
            <a:ext cx="609719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 </a:t>
            </a:r>
          </a:p>
        </p:txBody>
      </p:sp>
      <p:cxnSp>
        <p:nvCxnSpPr>
          <p:cNvPr id="29" name="Gerade Verbindung 28">
            <a:extLst>
              <a:ext uri="{FF2B5EF4-FFF2-40B4-BE49-F238E27FC236}">
                <a16:creationId xmlns:a16="http://schemas.microsoft.com/office/drawing/2014/main" id="{1F19F82A-B901-5F49-86A7-DCEB29257517}"/>
              </a:ext>
            </a:extLst>
          </p:cNvPr>
          <p:cNvCxnSpPr>
            <a:cxnSpLocks/>
          </p:cNvCxnSpPr>
          <p:nvPr/>
        </p:nvCxnSpPr>
        <p:spPr>
          <a:xfrm flipV="1">
            <a:off x="252000" y="4630392"/>
            <a:ext cx="8640000" cy="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B64D8E2-55D6-4749-AB3C-725A0387B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lvl1pPr algn="r">
              <a:defRPr sz="900" b="0" i="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176BA141-8D4A-8A46-AC80-2A1980DE5543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29AC407-514D-9945-AB6D-730020BBC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369219"/>
            <a:ext cx="8640000" cy="3161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34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63" r:id="rId4"/>
    <p:sldLayoutId id="2147483667" r:id="rId5"/>
    <p:sldLayoutId id="2147483664" r:id="rId6"/>
    <p:sldLayoutId id="2147483665" r:id="rId7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rgbClr val="135399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Symbol" pitchFamily="2" charset="2"/>
        <a:buChar char="-"/>
        <a:defRPr sz="2100" b="0" i="0" kern="1200">
          <a:solidFill>
            <a:srgbClr val="3D3D3B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263130"/>
            <a:ext cx="86400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br>
              <a:rPr lang="de-DE" dirty="0"/>
            </a:br>
            <a:endParaRPr lang="en-US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1CC1108-F302-A744-9A82-AA7EB6807925}"/>
              </a:ext>
            </a:extLst>
          </p:cNvPr>
          <p:cNvSpPr txBox="1"/>
          <p:nvPr userDrawn="1"/>
        </p:nvSpPr>
        <p:spPr>
          <a:xfrm>
            <a:off x="1757363" y="4766072"/>
            <a:ext cx="609719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 </a:t>
            </a:r>
          </a:p>
        </p:txBody>
      </p:sp>
      <p:cxnSp>
        <p:nvCxnSpPr>
          <p:cNvPr id="29" name="Gerade Verbindung 28">
            <a:extLst>
              <a:ext uri="{FF2B5EF4-FFF2-40B4-BE49-F238E27FC236}">
                <a16:creationId xmlns:a16="http://schemas.microsoft.com/office/drawing/2014/main" id="{1F19F82A-B901-5F49-86A7-DCEB29257517}"/>
              </a:ext>
            </a:extLst>
          </p:cNvPr>
          <p:cNvCxnSpPr>
            <a:cxnSpLocks/>
          </p:cNvCxnSpPr>
          <p:nvPr/>
        </p:nvCxnSpPr>
        <p:spPr>
          <a:xfrm flipV="1">
            <a:off x="252000" y="4630392"/>
            <a:ext cx="8640000" cy="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B64D8E2-55D6-4749-AB3C-725A0387B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77650" y="4766072"/>
            <a:ext cx="514350" cy="273844"/>
          </a:xfrm>
          <a:prstGeom prst="rect">
            <a:avLst/>
          </a:prstGeom>
        </p:spPr>
        <p:txBody>
          <a:bodyPr anchor="ctr"/>
          <a:lstStyle>
            <a:lvl1pPr algn="r">
              <a:defRPr sz="900" b="0" i="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176BA141-8D4A-8A46-AC80-2A1980DE5543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29AC407-514D-9945-AB6D-730020BBC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369219"/>
            <a:ext cx="8640000" cy="3161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
Zweite Ebene
Dritte Ebene
Vierte Ebene
Fünfte Ebene</a:t>
            </a:r>
            <a:endParaRPr lang="en-US" dirty="0"/>
          </a:p>
        </p:txBody>
      </p:sp>
      <p:pic>
        <p:nvPicPr>
          <p:cNvPr id="8" name="Grafik 7" descr="Ein Bild, das Hocker, Tisch enthält.&#10;&#10;Automatisch generierte Beschreibung">
            <a:extLst>
              <a:ext uri="{FF2B5EF4-FFF2-40B4-BE49-F238E27FC236}">
                <a16:creationId xmlns:a16="http://schemas.microsoft.com/office/drawing/2014/main" id="{AC2B2EE1-0300-EA41-8ED9-C9119829B4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1" b="18858"/>
          <a:stretch/>
        </p:blipFill>
        <p:spPr>
          <a:xfrm>
            <a:off x="252000" y="4677526"/>
            <a:ext cx="654306" cy="42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6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rgbClr val="135399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Symbol" pitchFamily="2" charset="2"/>
        <a:buChar char="-"/>
        <a:defRPr sz="2100" b="0" i="0" kern="1200">
          <a:solidFill>
            <a:srgbClr val="3D3D3B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439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9" r:id="rId2"/>
    <p:sldLayoutId id="2147483698" r:id="rId3"/>
    <p:sldLayoutId id="2147483697" r:id="rId4"/>
    <p:sldLayoutId id="2147483700" r:id="rId5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hiny.rstudio.com/articles/shinyapps.html" TargetMode="External"/><Relationship Id="rId2" Type="http://schemas.openxmlformats.org/officeDocument/2006/relationships/hyperlink" Target="https://www.shinyapps.io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app.dataquest.io/path/data-analyst-r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shiny.rstudio.com/articles/shinyapps.html" TargetMode="External"/><Relationship Id="rId3" Type="http://schemas.openxmlformats.org/officeDocument/2006/relationships/hyperlink" Target="https://therbootcamp.github.io/RmR_2021Feb/" TargetMode="External"/><Relationship Id="rId7" Type="http://schemas.openxmlformats.org/officeDocument/2006/relationships/hyperlink" Target="https://shiny.rstudio.com/articles/understanding-reactivity.html" TargetMode="External"/><Relationship Id="rId2" Type="http://schemas.openxmlformats.org/officeDocument/2006/relationships/hyperlink" Target="https://app.dataquest.io/path/data-analyst-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zes.uni-mannheim.de/socialsciencedatalab/article/shiny-apps/" TargetMode="External"/><Relationship Id="rId5" Type="http://schemas.openxmlformats.org/officeDocument/2006/relationships/hyperlink" Target="https://mastering-shiny.org/" TargetMode="External"/><Relationship Id="rId4" Type="http://schemas.openxmlformats.org/officeDocument/2006/relationships/hyperlink" Target="https://shiny.rstudio.com/tutorial/" TargetMode="External"/><Relationship Id="rId9" Type="http://schemas.openxmlformats.org/officeDocument/2006/relationships/hyperlink" Target="https://cran.r-project.org/web/packages/esquisse/vignettes/get-started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nio.com/objects/chess-gameplan-queen-knight-victory-competition-strategy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/url?sa=i&amp;url=https%3A%2F%2Fshiny.rstudio.com%2Ftutorial%2Fwritten-tutorial%2Flesson1%2F&amp;psig=AOvVaw1puZa7PfyQq8N1-NYrijXP&amp;ust=1616163505582000&amp;source=images&amp;cd=vfe&amp;ved=0CAIQjRxqFwoTCNC2jrCEuu8CFQAAAAAdAAAAABAI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1D5D99-6ECB-D84B-9D5D-88A9653417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Programmieraufgabe oder Lückentext?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5203738-3A1B-A94B-B15B-6208FDE406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Wir visualisieren Daten und automatisieren Reports (für </a:t>
            </a:r>
            <a:r>
              <a:rPr lang="de-DE" dirty="0" err="1"/>
              <a:t>Anfänger:innen</a:t>
            </a:r>
            <a:r>
              <a:rPr lang="de-DE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65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401E9-6F9C-A547-8B4E-2497FD8F3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Öffnet</a:t>
            </a:r>
            <a:r>
              <a:rPr lang="en-GB" dirty="0"/>
              <a:t> nun </a:t>
            </a:r>
            <a:r>
              <a:rPr lang="en-GB" dirty="0" err="1"/>
              <a:t>Eure</a:t>
            </a:r>
            <a:r>
              <a:rPr lang="en-GB" dirty="0"/>
              <a:t> </a:t>
            </a:r>
            <a:r>
              <a:rPr lang="en-GB" dirty="0" err="1"/>
              <a:t>erste</a:t>
            </a:r>
            <a:r>
              <a:rPr lang="en-GB" dirty="0"/>
              <a:t> Shiny-</a:t>
            </a:r>
            <a:r>
              <a:rPr lang="en-GB" dirty="0" err="1"/>
              <a:t>Applikation</a:t>
            </a:r>
            <a:endParaRPr lang="en-GB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782CE82B-90A1-ED43-9B62-028D193A39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6911" y="1323290"/>
            <a:ext cx="2971260" cy="143300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10A09C3-93C2-7C4C-8924-B19D1C311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51" y="1323290"/>
            <a:ext cx="3360152" cy="143300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F07BFE6-76A5-604B-810F-F229DEB08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5173" y="2965266"/>
            <a:ext cx="3863476" cy="14565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BEF761B6-7E9A-B24B-83F4-B2AF0B95CE21}"/>
              </a:ext>
            </a:extLst>
          </p:cNvPr>
          <p:cNvSpPr/>
          <p:nvPr/>
        </p:nvSpPr>
        <p:spPr>
          <a:xfrm>
            <a:off x="7136090" y="3261321"/>
            <a:ext cx="408113" cy="141402"/>
          </a:xfrm>
          <a:prstGeom prst="rect">
            <a:avLst/>
          </a:prstGeom>
          <a:noFill/>
          <a:ln>
            <a:solidFill>
              <a:srgbClr val="B35A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1142C2B-E28C-2647-96C0-1052C0345518}"/>
              </a:ext>
            </a:extLst>
          </p:cNvPr>
          <p:cNvSpPr/>
          <p:nvPr/>
        </p:nvSpPr>
        <p:spPr>
          <a:xfrm>
            <a:off x="6477785" y="2576110"/>
            <a:ext cx="408113" cy="141402"/>
          </a:xfrm>
          <a:prstGeom prst="rect">
            <a:avLst/>
          </a:prstGeom>
          <a:noFill/>
          <a:ln>
            <a:solidFill>
              <a:srgbClr val="B35A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A172915-660B-5A4B-B886-42029DE40477}"/>
              </a:ext>
            </a:extLst>
          </p:cNvPr>
          <p:cNvSpPr/>
          <p:nvPr/>
        </p:nvSpPr>
        <p:spPr>
          <a:xfrm>
            <a:off x="6006445" y="1537789"/>
            <a:ext cx="408113" cy="141402"/>
          </a:xfrm>
          <a:prstGeom prst="rect">
            <a:avLst/>
          </a:prstGeom>
          <a:noFill/>
          <a:ln>
            <a:solidFill>
              <a:srgbClr val="B35A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72F1BBE-D6D9-664A-9F82-C285710EE0E2}"/>
              </a:ext>
            </a:extLst>
          </p:cNvPr>
          <p:cNvSpPr/>
          <p:nvPr/>
        </p:nvSpPr>
        <p:spPr>
          <a:xfrm>
            <a:off x="1566420" y="2329638"/>
            <a:ext cx="1337035" cy="246471"/>
          </a:xfrm>
          <a:prstGeom prst="rect">
            <a:avLst/>
          </a:prstGeom>
          <a:noFill/>
          <a:ln>
            <a:solidFill>
              <a:srgbClr val="B35A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71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RShiny</a:t>
            </a:r>
            <a:r>
              <a:rPr lang="en-GB" dirty="0"/>
              <a:t> </a:t>
            </a:r>
            <a:r>
              <a:rPr lang="en-GB" dirty="0" err="1"/>
              <a:t>besteht</a:t>
            </a:r>
            <a:r>
              <a:rPr lang="en-GB" dirty="0"/>
              <a:t> </a:t>
            </a:r>
            <a:r>
              <a:rPr lang="en-GB" dirty="0" err="1"/>
              <a:t>aus</a:t>
            </a:r>
            <a:r>
              <a:rPr lang="en-GB" dirty="0"/>
              <a:t> </a:t>
            </a:r>
            <a:r>
              <a:rPr lang="en-GB" dirty="0" err="1"/>
              <a:t>zwei</a:t>
            </a:r>
            <a:r>
              <a:rPr lang="en-GB" dirty="0"/>
              <a:t> </a:t>
            </a:r>
            <a:r>
              <a:rPr lang="en-GB" dirty="0" err="1"/>
              <a:t>Hauptbestandteilen</a:t>
            </a:r>
            <a:r>
              <a:rPr lang="en-GB" dirty="0"/>
              <a:t>: User Interface (UI) und Server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D2C8DAE-AB3A-E74E-8AE8-7C6C835BE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768" y="1257302"/>
            <a:ext cx="4688464" cy="332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20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 Interface (UI) und Server </a:t>
            </a:r>
            <a:r>
              <a:rPr lang="en-GB" dirty="0" err="1"/>
              <a:t>funktionieren</a:t>
            </a:r>
            <a:r>
              <a:rPr lang="en-GB" dirty="0"/>
              <a:t>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ohne</a:t>
            </a:r>
            <a:r>
              <a:rPr lang="en-GB" dirty="0"/>
              <a:t> </a:t>
            </a:r>
            <a:r>
              <a:rPr lang="en-GB" dirty="0" err="1"/>
              <a:t>einander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2CF7B33-ECE0-ED41-952A-F56BB9316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926" y="1257302"/>
            <a:ext cx="4730147" cy="329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47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Zusammen</a:t>
            </a:r>
            <a:r>
              <a:rPr lang="en-GB" dirty="0"/>
              <a:t> </a:t>
            </a:r>
            <a:r>
              <a:rPr lang="en-GB" dirty="0" err="1"/>
              <a:t>bauen</a:t>
            </a:r>
            <a:r>
              <a:rPr lang="en-GB" dirty="0"/>
              <a:t> 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heute</a:t>
            </a:r>
            <a:r>
              <a:rPr lang="en-GB" dirty="0"/>
              <a:t> </a:t>
            </a:r>
            <a:r>
              <a:rPr lang="en-GB" dirty="0" err="1"/>
              <a:t>diese</a:t>
            </a:r>
            <a:r>
              <a:rPr lang="en-GB" dirty="0"/>
              <a:t> App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77463DE-1B98-F944-A729-7E9EE3F20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217" y="1058778"/>
            <a:ext cx="6151566" cy="348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66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Das User Interface (</a:t>
            </a:r>
            <a:r>
              <a:rPr lang="en-GB" dirty="0" err="1"/>
              <a:t>ui.R</a:t>
            </a:r>
            <a:r>
              <a:rPr lang="en-GB" dirty="0"/>
              <a:t>) </a:t>
            </a:r>
            <a:r>
              <a:rPr lang="en-GB" dirty="0" err="1"/>
              <a:t>bestimmt</a:t>
            </a:r>
            <a:r>
              <a:rPr lang="en-GB" dirty="0"/>
              <a:t> das </a:t>
            </a:r>
            <a:r>
              <a:rPr lang="en-GB" dirty="0" err="1"/>
              <a:t>Aussehen</a:t>
            </a:r>
            <a:r>
              <a:rPr lang="en-GB" dirty="0"/>
              <a:t> der App (I)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702E43A-326E-7E4A-A1BD-1247C65FB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457"/>
          <a:stretch/>
        </p:blipFill>
        <p:spPr>
          <a:xfrm>
            <a:off x="1898914" y="1311088"/>
            <a:ext cx="5255648" cy="327352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B2C728A-93E6-194A-B3CC-B045C4428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694" y="1257302"/>
            <a:ext cx="8636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40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DFF4988-77DB-6042-B601-55A45AA22C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67"/>
          <a:stretch/>
        </p:blipFill>
        <p:spPr>
          <a:xfrm>
            <a:off x="1706243" y="1082842"/>
            <a:ext cx="5356451" cy="350177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Das User Interface (</a:t>
            </a:r>
            <a:r>
              <a:rPr lang="en-GB" dirty="0" err="1"/>
              <a:t>ui.R</a:t>
            </a:r>
            <a:r>
              <a:rPr lang="en-GB" dirty="0"/>
              <a:t>) </a:t>
            </a:r>
            <a:r>
              <a:rPr lang="en-GB" dirty="0" err="1"/>
              <a:t>bestimmt</a:t>
            </a:r>
            <a:r>
              <a:rPr lang="en-GB" dirty="0"/>
              <a:t> das </a:t>
            </a:r>
            <a:r>
              <a:rPr lang="en-GB" dirty="0" err="1"/>
              <a:t>Aussehen</a:t>
            </a:r>
            <a:r>
              <a:rPr lang="en-GB" dirty="0"/>
              <a:t> der App (II)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B2C728A-93E6-194A-B3CC-B045C4428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694" y="1257302"/>
            <a:ext cx="8636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21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Server (</a:t>
            </a:r>
            <a:r>
              <a:rPr lang="en-GB" dirty="0" err="1"/>
              <a:t>server.R</a:t>
            </a:r>
            <a:r>
              <a:rPr lang="en-GB" dirty="0"/>
              <a:t>) </a:t>
            </a:r>
            <a:r>
              <a:rPr lang="en-GB" dirty="0" err="1"/>
              <a:t>kreiiert</a:t>
            </a:r>
            <a:r>
              <a:rPr lang="en-GB" dirty="0"/>
              <a:t> das </a:t>
            </a:r>
            <a:r>
              <a:rPr lang="en-GB" dirty="0" err="1"/>
              <a:t>Gehirn</a:t>
            </a:r>
            <a:r>
              <a:rPr lang="en-GB" dirty="0"/>
              <a:t> der App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742CD80-5C1A-594F-B795-EDBDBDBA7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694" y="1169738"/>
            <a:ext cx="5334000" cy="34163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F2FBAC9-A1BB-0744-8FD3-D02BF8778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588" y="1155032"/>
            <a:ext cx="14478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49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57-D9A7-E44C-B016-A8687BDC3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shinyApp</a:t>
            </a:r>
            <a:r>
              <a:rPr lang="en-GB" dirty="0"/>
              <a:t>() </a:t>
            </a:r>
            <a:r>
              <a:rPr lang="en-GB" dirty="0" err="1"/>
              <a:t>verbindet</a:t>
            </a:r>
            <a:r>
              <a:rPr lang="en-GB" dirty="0"/>
              <a:t> die </a:t>
            </a:r>
            <a:r>
              <a:rPr lang="en-GB" dirty="0" err="1"/>
              <a:t>beiden</a:t>
            </a:r>
            <a:r>
              <a:rPr lang="en-GB" dirty="0"/>
              <a:t> </a:t>
            </a:r>
            <a:r>
              <a:rPr lang="en-GB" dirty="0" err="1"/>
              <a:t>Teile</a:t>
            </a:r>
            <a:r>
              <a:rPr lang="en-GB" dirty="0"/>
              <a:t> </a:t>
            </a:r>
            <a:r>
              <a:rPr lang="en-GB" dirty="0" err="1"/>
              <a:t>miteinander</a:t>
            </a:r>
            <a:endParaRPr lang="en-GB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33BB898-AC4D-5D4F-9707-986F6FF4A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0" y="1257302"/>
            <a:ext cx="5848685" cy="300446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A76D6EF-6395-DE4A-9D76-4E0A75F24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200" y="3790192"/>
            <a:ext cx="43688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61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1E10DC-36CF-C945-882D-CACC6348E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Öffnet nun das </a:t>
            </a:r>
            <a:r>
              <a:rPr lang="de-DE" dirty="0" err="1"/>
              <a:t>RProjekt</a:t>
            </a:r>
            <a:r>
              <a:rPr lang="de-DE" dirty="0"/>
              <a:t>, in dem wir heute arbeiten werden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366CB1E-0997-8748-99B1-3E6A87B48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76" y="2091912"/>
            <a:ext cx="1358900" cy="1397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DEB9BFD-DA82-924E-8A84-C67040553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252" y="1257302"/>
            <a:ext cx="6003235" cy="335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62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559785-B15E-0842-8556-F1B86D136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einzelnen Dateien könnt Ihr unten rechts öffnen und die App mit “Run App“ ausführen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2D535A3-8A51-6341-A013-534B0FF54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982" y="1396450"/>
            <a:ext cx="5002036" cy="323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13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28A1D01F-ACF9-9C49-BC90-18CDD29C1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480" y="1792348"/>
            <a:ext cx="748084" cy="75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 descr="Ein Bild, das Person, draußen, Gruppe, Foto enthält.&#10;&#10;Automatisch generierte Beschreibung">
            <a:extLst>
              <a:ext uri="{FF2B5EF4-FFF2-40B4-BE49-F238E27FC236}">
                <a16:creationId xmlns:a16="http://schemas.microsoft.com/office/drawing/2014/main" id="{033B0E88-F816-854E-97EC-6CEC4EFB1E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68"/>
          <a:stretch/>
        </p:blipFill>
        <p:spPr>
          <a:xfrm>
            <a:off x="267037" y="1365531"/>
            <a:ext cx="3943350" cy="31612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79FA51B-73E4-A342-80D4-38D4587E23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40317">
            <a:off x="7529445" y="2055277"/>
            <a:ext cx="1112937" cy="1141474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57612C0-CFFD-6449-9958-558A6F1C80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7037" y="1365531"/>
            <a:ext cx="3943350" cy="31612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08E6898-CA05-CB4B-AB16-0F85F4C5B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wir sind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8C17F2D-C8A8-FD41-BB3D-38B33356F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3168032"/>
            <a:ext cx="3943350" cy="13634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Wir sind ein deutschlandweites Netzwerk von über 1,700 Data </a:t>
            </a:r>
            <a:r>
              <a:rPr lang="de-DE" dirty="0" err="1"/>
              <a:t>Scientists</a:t>
            </a:r>
            <a:r>
              <a:rPr lang="de-DE" dirty="0"/>
              <a:t>, die die Welt durch Data Science verbessern wollen. </a:t>
            </a:r>
          </a:p>
          <a:p>
            <a:pPr marL="0" indent="0">
              <a:buNone/>
            </a:pPr>
            <a:r>
              <a:rPr lang="de-DE" dirty="0">
                <a:solidFill>
                  <a:srgbClr val="125299"/>
                </a:solidFill>
              </a:rPr>
              <a:t>#</a:t>
            </a:r>
            <a:r>
              <a:rPr lang="de-DE" i="1" dirty="0" err="1">
                <a:solidFill>
                  <a:srgbClr val="125299"/>
                </a:solidFill>
              </a:rPr>
              <a:t>MetaWeltretter</a:t>
            </a:r>
            <a:endParaRPr lang="de-DE" i="1" dirty="0">
              <a:solidFill>
                <a:srgbClr val="125299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C78A17-F927-CC4A-8862-45AC44FEB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7344">
            <a:off x="4684360" y="1420415"/>
            <a:ext cx="1110105" cy="111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C90AFC0A-2B0C-3A41-A7F7-11C048D21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361" flipH="1">
            <a:off x="5723906" y="1212501"/>
            <a:ext cx="749056" cy="7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9261623D-90FE-6046-80E1-84A71E971A89}"/>
              </a:ext>
            </a:extLst>
          </p:cNvPr>
          <p:cNvSpPr/>
          <p:nvPr/>
        </p:nvSpPr>
        <p:spPr>
          <a:xfrm rot="374195">
            <a:off x="6762958" y="1478433"/>
            <a:ext cx="1160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>
                <a:solidFill>
                  <a:srgbClr val="000000"/>
                </a:solidFill>
                <a:latin typeface="Bradley Hand ITC" panose="03070402050302030203" pitchFamily="66" charset="77"/>
              </a:rPr>
              <a:t>Frie</a:t>
            </a:r>
            <a:endParaRPr lang="en-GB" sz="2000" b="1" dirty="0">
              <a:latin typeface="Bradley Hand ITC" panose="03070402050302030203" pitchFamily="66" charset="77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13535B4-BC27-A24C-9A02-5DCDEB0B9B29}"/>
              </a:ext>
            </a:extLst>
          </p:cNvPr>
          <p:cNvSpPr/>
          <p:nvPr/>
        </p:nvSpPr>
        <p:spPr>
          <a:xfrm rot="20594752">
            <a:off x="5585532" y="818405"/>
            <a:ext cx="1160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000000"/>
                </a:solidFill>
                <a:latin typeface="Bradley Hand ITC" panose="03070402050302030203" pitchFamily="66" charset="77"/>
              </a:rPr>
              <a:t>Nina</a:t>
            </a:r>
            <a:endParaRPr lang="en-GB" sz="2000" b="1" dirty="0">
              <a:latin typeface="Bradley Hand ITC" panose="03070402050302030203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3686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27D493-E720-8645-8E0B-DCB1F4CB5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Und jetzt? Ihr könnt den Code ganz leicht auf andere Projekte übertragen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561F5B4-E441-FB47-96CE-C5DFDA98B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1257302"/>
            <a:ext cx="4460688" cy="328468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C44864C-D024-7344-A036-725F91032B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30" t="9305" r="-1"/>
          <a:stretch/>
        </p:blipFill>
        <p:spPr>
          <a:xfrm>
            <a:off x="5401733" y="1257302"/>
            <a:ext cx="3490267" cy="276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34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100EB9-87DB-A243-B36B-0B922904A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Und Eure </a:t>
            </a:r>
            <a:r>
              <a:rPr lang="de-DE" dirty="0" err="1"/>
              <a:t>ShinyApp</a:t>
            </a:r>
            <a:r>
              <a:rPr lang="de-DE" dirty="0"/>
              <a:t> veröffentlichen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4BB249-EE8E-D448-BAB2-0831767644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dirty="0"/>
              <a:t>Mit unsensiblen Daten kann man die </a:t>
            </a:r>
            <a:r>
              <a:rPr lang="de-DE" dirty="0" err="1"/>
              <a:t>ShinyApp</a:t>
            </a:r>
            <a:r>
              <a:rPr lang="de-DE" dirty="0"/>
              <a:t> ganz einfach und kostenlos über </a:t>
            </a:r>
            <a:r>
              <a:rPr lang="de-DE" dirty="0">
                <a:hlinkClick r:id="rId2"/>
              </a:rPr>
              <a:t>shinyapps.io </a:t>
            </a:r>
            <a:r>
              <a:rPr lang="de-DE" dirty="0"/>
              <a:t>veröffentlichen</a:t>
            </a:r>
          </a:p>
          <a:p>
            <a:pPr marL="0" indent="0">
              <a:buNone/>
            </a:pPr>
            <a:r>
              <a:rPr lang="de-DE" dirty="0"/>
              <a:t>Vor dem Veröffentlichen auf jeden Fall beachten: Alle Packages müssen installiert sein (mit </a:t>
            </a:r>
            <a:r>
              <a:rPr lang="de-DE" dirty="0" err="1">
                <a:solidFill>
                  <a:schemeClr val="accent5"/>
                </a:solidFill>
              </a:rPr>
              <a:t>install.packages</a:t>
            </a:r>
            <a:r>
              <a:rPr lang="de-DE" dirty="0">
                <a:solidFill>
                  <a:schemeClr val="accent5"/>
                </a:solidFill>
              </a:rPr>
              <a:t>(...)) </a:t>
            </a:r>
            <a:r>
              <a:rPr lang="de-DE" dirty="0"/>
              <a:t>-- das darf allerdings nicht im Code erscheinen.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/>
              <a:t>Schritt-für-Schritt-Anleitung</a:t>
            </a:r>
            <a:r>
              <a:rPr lang="de-DE" dirty="0"/>
              <a:t>:</a:t>
            </a:r>
          </a:p>
          <a:p>
            <a:pPr marL="0" indent="0">
              <a:buNone/>
            </a:pPr>
            <a:r>
              <a:rPr lang="de-DE" dirty="0"/>
              <a:t>1. Installiert </a:t>
            </a:r>
            <a:r>
              <a:rPr lang="de-DE" dirty="0" err="1">
                <a:solidFill>
                  <a:schemeClr val="accent5"/>
                </a:solidFill>
              </a:rPr>
              <a:t>rsconnect</a:t>
            </a:r>
            <a:r>
              <a:rPr lang="de-DE" dirty="0">
                <a:solidFill>
                  <a:schemeClr val="accent5"/>
                </a:solidFill>
              </a:rPr>
              <a:t> (</a:t>
            </a:r>
            <a:r>
              <a:rPr lang="de-DE" dirty="0" err="1">
                <a:solidFill>
                  <a:schemeClr val="accent5"/>
                </a:solidFill>
              </a:rPr>
              <a:t>install.packages</a:t>
            </a:r>
            <a:r>
              <a:rPr lang="de-DE" dirty="0">
                <a:solidFill>
                  <a:schemeClr val="accent5"/>
                </a:solidFill>
              </a:rPr>
              <a:t>('</a:t>
            </a:r>
            <a:r>
              <a:rPr lang="de-DE" dirty="0" err="1">
                <a:solidFill>
                  <a:schemeClr val="accent5"/>
                </a:solidFill>
              </a:rPr>
              <a:t>rsconnect</a:t>
            </a:r>
            <a:r>
              <a:rPr lang="de-DE" dirty="0">
                <a:solidFill>
                  <a:schemeClr val="accent5"/>
                </a:solidFill>
              </a:rPr>
              <a:t>'))</a:t>
            </a:r>
          </a:p>
          <a:p>
            <a:pPr marL="0" indent="0">
              <a:buNone/>
            </a:pPr>
            <a:r>
              <a:rPr lang="de-DE" dirty="0"/>
              <a:t>2. Erstellt ein kostenloses Benutzerkonto auf </a:t>
            </a:r>
            <a:r>
              <a:rPr lang="de-DE" dirty="0">
                <a:hlinkClick r:id="rId2"/>
              </a:rPr>
              <a:t>shinyapps.io 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3. Folgt Methode 1 wie </a:t>
            </a:r>
            <a:r>
              <a:rPr lang="de-DE" dirty="0">
                <a:hlinkClick r:id="rId3"/>
              </a:rPr>
              <a:t>hier</a:t>
            </a:r>
            <a:r>
              <a:rPr lang="de-DE" dirty="0"/>
              <a:t> beschrieben: Kopiert das Token und fügt es in Euer </a:t>
            </a:r>
            <a:r>
              <a:rPr lang="de-DE" dirty="0" err="1"/>
              <a:t>RStudio</a:t>
            </a:r>
            <a:r>
              <a:rPr lang="de-DE" dirty="0"/>
              <a:t> ein</a:t>
            </a:r>
          </a:p>
          <a:p>
            <a:pPr marL="0" indent="0">
              <a:buNone/>
            </a:pPr>
            <a:r>
              <a:rPr lang="de-DE" dirty="0"/>
              <a:t>4. (Wenn Ihr die App vorab noch einmal testen wollt: </a:t>
            </a:r>
            <a:r>
              <a:rPr lang="de-DE" dirty="0" err="1">
                <a:solidFill>
                  <a:schemeClr val="accent5"/>
                </a:solidFill>
              </a:rPr>
              <a:t>runApp</a:t>
            </a:r>
            <a:r>
              <a:rPr lang="de-DE" dirty="0">
                <a:solidFill>
                  <a:schemeClr val="accent5"/>
                </a:solidFill>
              </a:rPr>
              <a:t>())</a:t>
            </a:r>
          </a:p>
          <a:p>
            <a:pPr marL="0" indent="0">
              <a:buNone/>
            </a:pPr>
            <a:r>
              <a:rPr lang="de-DE" dirty="0"/>
              <a:t>5. Zum Schluss: Veröffentlicht Eure </a:t>
            </a:r>
            <a:r>
              <a:rPr lang="de-DE" dirty="0" err="1"/>
              <a:t>ShinyApp</a:t>
            </a:r>
            <a:r>
              <a:rPr lang="de-DE" dirty="0"/>
              <a:t> mit </a:t>
            </a:r>
            <a:r>
              <a:rPr lang="de-DE" dirty="0" err="1">
                <a:solidFill>
                  <a:schemeClr val="accent5"/>
                </a:solidFill>
              </a:rPr>
              <a:t>deployApp</a:t>
            </a:r>
            <a:r>
              <a:rPr lang="de-DE" dirty="0">
                <a:solidFill>
                  <a:schemeClr val="accent5"/>
                </a:solidFill>
              </a:rPr>
              <a:t>()</a:t>
            </a:r>
          </a:p>
          <a:p>
            <a:pPr marL="0" indent="0">
              <a:buNone/>
            </a:pPr>
            <a:r>
              <a:rPr lang="de-DE" dirty="0"/>
              <a:t>Einen kleinen Moment warten... und das war's! Eure App ist online!</a:t>
            </a:r>
          </a:p>
        </p:txBody>
      </p:sp>
    </p:spTree>
    <p:extLst>
      <p:ext uri="{BB962C8B-B14F-4D97-AF65-F5344CB8AC3E}">
        <p14:creationId xmlns:p14="http://schemas.microsoft.com/office/powerpoint/2010/main" val="263442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7573FB-1FC2-A249-9AE8-62B8DAEB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</a:t>
            </a:r>
            <a:r>
              <a:rPr lang="en-GB" dirty="0" err="1"/>
              <a:t>findet</a:t>
            </a:r>
            <a:r>
              <a:rPr lang="en-GB" dirty="0"/>
              <a:t> </a:t>
            </a:r>
            <a:r>
              <a:rPr lang="en-GB" dirty="0" err="1"/>
              <a:t>Ihr</a:t>
            </a:r>
            <a:r>
              <a:rPr lang="en-GB" dirty="0"/>
              <a:t> </a:t>
            </a:r>
            <a:r>
              <a:rPr lang="en-GB" dirty="0" err="1"/>
              <a:t>tolle</a:t>
            </a:r>
            <a:r>
              <a:rPr lang="en-GB" dirty="0"/>
              <a:t> </a:t>
            </a:r>
            <a:r>
              <a:rPr lang="en-GB" dirty="0" err="1"/>
              <a:t>Weiterbildungsformate</a:t>
            </a:r>
            <a:endParaRPr lang="en-GB" dirty="0"/>
          </a:p>
        </p:txBody>
      </p:sp>
      <p:pic>
        <p:nvPicPr>
          <p:cNvPr id="5" name="Grafik 4">
            <a:hlinkClick r:id="rId2"/>
            <a:extLst>
              <a:ext uri="{FF2B5EF4-FFF2-40B4-BE49-F238E27FC236}">
                <a16:creationId xmlns:a16="http://schemas.microsoft.com/office/drawing/2014/main" id="{E9472636-0B59-7A41-850B-F5F3F16A5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522" y="1055077"/>
            <a:ext cx="5259476" cy="303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12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778C50-008D-9A4B-A7E8-61DE00390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Hier noch ein paar Tipps für Weiterbildungsformate aus unserem Netzwerk</a:t>
            </a:r>
          </a:p>
        </p:txBody>
      </p:sp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29ADE304-448C-6D49-B301-7FDB8A43BB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2925507"/>
              </p:ext>
            </p:extLst>
          </p:nvPr>
        </p:nvGraphicFramePr>
        <p:xfrm>
          <a:off x="252413" y="1370013"/>
          <a:ext cx="8639174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587">
                  <a:extLst>
                    <a:ext uri="{9D8B030D-6E8A-4147-A177-3AD203B41FA5}">
                      <a16:colId xmlns:a16="http://schemas.microsoft.com/office/drawing/2014/main" val="1314913310"/>
                    </a:ext>
                  </a:extLst>
                </a:gridCol>
                <a:gridCol w="4319587">
                  <a:extLst>
                    <a:ext uri="{9D8B030D-6E8A-4147-A177-3AD203B41FA5}">
                      <a16:colId xmlns:a16="http://schemas.microsoft.com/office/drawing/2014/main" val="8841847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1600" b="1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</a:rPr>
                        <a:t>Zu R:</a:t>
                      </a: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2"/>
                        </a:rPr>
                        <a:t>Data Analyst in R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3"/>
                        </a:rPr>
                        <a:t>The R </a:t>
                      </a:r>
                      <a:r>
                        <a:rPr lang="de-DE" sz="1600" b="0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3"/>
                        </a:rPr>
                        <a:t>Bootcamp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r>
                        <a:rPr lang="de-DE" sz="1600" b="1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</a:rPr>
                        <a:t>Zu </a:t>
                      </a:r>
                      <a:r>
                        <a:rPr lang="de-DE" sz="1600" b="1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</a:rPr>
                        <a:t>Shiny</a:t>
                      </a:r>
                      <a:r>
                        <a:rPr lang="de-DE" sz="1600" b="1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</a:rPr>
                        <a:t>:</a:t>
                      </a:r>
                    </a:p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2" charset="2"/>
                        <a:buChar char="-"/>
                        <a:tabLst/>
                        <a:defRPr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4"/>
                        </a:rPr>
                        <a:t>R Studio </a:t>
                      </a:r>
                      <a:r>
                        <a:rPr lang="de-DE" sz="1600" b="0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4"/>
                        </a:rPr>
                        <a:t>Shiny</a:t>
                      </a: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4"/>
                        </a:rPr>
                        <a:t> Tutorial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Hadley </a:t>
                      </a:r>
                      <a:r>
                        <a:rPr lang="de-DE" sz="1600" b="0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Wickham</a:t>
                      </a: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: "</a:t>
                      </a:r>
                      <a:r>
                        <a:rPr lang="de-DE" sz="1600" b="0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Mastering</a:t>
                      </a: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 </a:t>
                      </a:r>
                      <a:r>
                        <a:rPr lang="de-DE" sz="1600" b="0" i="0" kern="1200" dirty="0" err="1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Shiny</a:t>
                      </a: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5"/>
                        </a:rPr>
                        <a:t>"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6"/>
                        </a:rPr>
                        <a:t>Konstantin Gavras and Nick Baumann: Shiny Apps: Development and Deployment" auf Methods Bites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kern="1200" dirty="0">
                          <a:solidFill>
                            <a:schemeClr val="tx2"/>
                          </a:solidFill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  <a:cs typeface="+mn-cs"/>
                          <a:hlinkClick r:id="rId7"/>
                        </a:rPr>
                        <a:t>Garrett Grolemund: "How to understand reactivity in R"</a:t>
                      </a:r>
                      <a:endParaRPr lang="de-DE" sz="1600" b="0" i="0" kern="1200" dirty="0">
                        <a:solidFill>
                          <a:schemeClr val="tx2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i="0" dirty="0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Zu Hosting:</a:t>
                      </a: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dirty="0" err="1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hlinkClick r:id="rId8"/>
                        </a:rPr>
                        <a:t>Shinyapps.io</a:t>
                      </a:r>
                      <a:r>
                        <a:rPr lang="de-DE" sz="1600" b="0" i="0" dirty="0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hlinkClick r:id="rId8"/>
                        </a:rPr>
                        <a:t> Tutorial</a:t>
                      </a:r>
                      <a:endParaRPr lang="de-DE" sz="1600" b="0" i="0" dirty="0">
                        <a:solidFill>
                          <a:schemeClr val="tx2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  <a:p>
                      <a:endParaRPr lang="de-DE" sz="1600" b="0" i="0" dirty="0">
                        <a:solidFill>
                          <a:schemeClr val="tx2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  <a:p>
                      <a:r>
                        <a:rPr lang="de-DE" sz="1600" b="1" i="0" dirty="0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Click-</a:t>
                      </a:r>
                      <a:r>
                        <a:rPr lang="de-DE" sz="1600" b="1" i="0" dirty="0" err="1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and</a:t>
                      </a:r>
                      <a:r>
                        <a:rPr lang="de-DE" sz="1600" b="1" i="0" dirty="0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-Drop Code-Schummeleien:</a:t>
                      </a:r>
                    </a:p>
                    <a:p>
                      <a:pPr marL="285750" indent="-285750">
                        <a:buFont typeface="Symbol" pitchFamily="2" charset="2"/>
                        <a:buChar char="-"/>
                      </a:pPr>
                      <a:r>
                        <a:rPr lang="de-DE" sz="1600" b="0" i="0" dirty="0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hlinkClick r:id="rId9"/>
                        </a:rPr>
                        <a:t>Graphiken mit </a:t>
                      </a:r>
                      <a:r>
                        <a:rPr lang="de-DE" sz="1600" b="0" i="0" dirty="0" err="1">
                          <a:solidFill>
                            <a:schemeClr val="tx2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hlinkClick r:id="rId9"/>
                        </a:rPr>
                        <a:t>esquisse</a:t>
                      </a:r>
                      <a:endParaRPr lang="de-DE" sz="1600" b="0" i="0" dirty="0">
                        <a:solidFill>
                          <a:schemeClr val="tx2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850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215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 descr="Ein Bild, das Person, drinnen, Mann, Laptop enthält.&#10;&#10;Automatisch generierte Beschreibung">
            <a:extLst>
              <a:ext uri="{FF2B5EF4-FFF2-40B4-BE49-F238E27FC236}">
                <a16:creationId xmlns:a16="http://schemas.microsoft.com/office/drawing/2014/main" id="{1F225A1E-057C-C944-BE82-A74A0A4A83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" t="5806" r="-439" b="7778"/>
          <a:stretch/>
        </p:blipFill>
        <p:spPr>
          <a:xfrm>
            <a:off x="6389099" y="1357271"/>
            <a:ext cx="2531836" cy="1359340"/>
          </a:xfrm>
          <a:prstGeom prst="rect">
            <a:avLst/>
          </a:prstGeom>
        </p:spPr>
      </p:pic>
      <p:pic>
        <p:nvPicPr>
          <p:cNvPr id="15" name="Grafik 14" descr="Ein Bild, das drinnen, Person, sitzend, Frau enthält.&#10;&#10;Automatisch generierte Beschreibung">
            <a:extLst>
              <a:ext uri="{FF2B5EF4-FFF2-40B4-BE49-F238E27FC236}">
                <a16:creationId xmlns:a16="http://schemas.microsoft.com/office/drawing/2014/main" id="{D5921AEC-12CA-E440-B814-FF229DCE9C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6"/>
          <a:stretch/>
        </p:blipFill>
        <p:spPr>
          <a:xfrm>
            <a:off x="3357399" y="1357272"/>
            <a:ext cx="2520727" cy="1333469"/>
          </a:xfrm>
          <a:prstGeom prst="rect">
            <a:avLst/>
          </a:prstGeom>
        </p:spPr>
      </p:pic>
      <p:pic>
        <p:nvPicPr>
          <p:cNvPr id="13" name="Grafik 12" descr="Ein Bild, das drinnen, Laptop, sitzend, Tisch enthält.&#10;&#10;Automatisch generierte Beschreibung">
            <a:extLst>
              <a:ext uri="{FF2B5EF4-FFF2-40B4-BE49-F238E27FC236}">
                <a16:creationId xmlns:a16="http://schemas.microsoft.com/office/drawing/2014/main" id="{FC7C8DC5-7DCC-BE4A-B098-3C58929B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3" y="1357272"/>
            <a:ext cx="2520726" cy="1353601"/>
          </a:xfrm>
          <a:prstGeom prst="rect">
            <a:avLst/>
          </a:prstGeom>
        </p:spPr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B6F62FC8-9618-6B4A-B5EF-0CA49AED5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Und natürlich gibt es von uns noch Hilfestellungen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9755B394-9076-6745-85C0-6A729040CE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887" y="1347191"/>
            <a:ext cx="2508290" cy="13435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F84E4E0B-F8D7-0C40-ABB2-D9CB32FB29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7401" y="1347191"/>
            <a:ext cx="2520725" cy="133346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46470944-72F9-CE49-B531-330F199420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01550" y="1347191"/>
            <a:ext cx="2490450" cy="135934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63845A-F928-A044-8D3A-55CE6171F3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8803" y="2800634"/>
            <a:ext cx="2532352" cy="1440147"/>
          </a:xfrm>
        </p:spPr>
        <p:txBody>
          <a:bodyPr>
            <a:normAutofit/>
          </a:bodyPr>
          <a:lstStyle/>
          <a:p>
            <a:r>
              <a:rPr lang="de-DE" sz="1650" dirty="0">
                <a:solidFill>
                  <a:srgbClr val="125299"/>
                </a:solidFill>
              </a:rPr>
              <a:t>PROJEKTE</a:t>
            </a:r>
            <a:endParaRPr lang="de-DE" sz="1650" dirty="0"/>
          </a:p>
          <a:p>
            <a:r>
              <a:rPr lang="en-US" sz="1275" spc="26" dirty="0" err="1"/>
              <a:t>Wir</a:t>
            </a:r>
            <a:r>
              <a:rPr lang="en-US" sz="1275" spc="26" dirty="0"/>
              <a:t> </a:t>
            </a:r>
            <a:r>
              <a:rPr lang="en-US" sz="1275" spc="26" dirty="0" err="1"/>
              <a:t>führen</a:t>
            </a:r>
            <a:r>
              <a:rPr lang="en-US" sz="1275" spc="26" dirty="0"/>
              <a:t> pro-bono </a:t>
            </a:r>
            <a:r>
              <a:rPr lang="en-US" sz="1275" spc="26" dirty="0" err="1"/>
              <a:t>Datenanalyseprojekte</a:t>
            </a:r>
            <a:r>
              <a:rPr lang="en-US" sz="1275" spc="26" dirty="0"/>
              <a:t> </a:t>
            </a:r>
            <a:r>
              <a:rPr lang="en-US" sz="1275" spc="26" dirty="0" err="1"/>
              <a:t>für</a:t>
            </a:r>
            <a:r>
              <a:rPr lang="en-US" sz="1275" spc="26" dirty="0"/>
              <a:t> </a:t>
            </a:r>
            <a:r>
              <a:rPr lang="en-US" sz="1275" spc="26" dirty="0" err="1"/>
              <a:t>gemeinnützige</a:t>
            </a:r>
            <a:r>
              <a:rPr lang="en-US" sz="1275" spc="26" dirty="0"/>
              <a:t> </a:t>
            </a:r>
            <a:r>
              <a:rPr lang="en-US" sz="1275" spc="26" dirty="0" err="1"/>
              <a:t>Organisationen</a:t>
            </a:r>
            <a:r>
              <a:rPr lang="en-US" sz="1275" spc="26" dirty="0"/>
              <a:t> </a:t>
            </a:r>
            <a:r>
              <a:rPr lang="en-US" sz="1275" spc="26" dirty="0" err="1"/>
              <a:t>durch</a:t>
            </a:r>
            <a:r>
              <a:rPr lang="en-US" sz="1275" spc="26" dirty="0"/>
              <a:t>.</a:t>
            </a:r>
            <a:endParaRPr lang="de-DE" sz="1275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23492C2-BE52-9847-8C1D-E05325968D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57399" y="2800634"/>
            <a:ext cx="2499538" cy="1440147"/>
          </a:xfrm>
        </p:spPr>
        <p:txBody>
          <a:bodyPr>
            <a:normAutofit/>
          </a:bodyPr>
          <a:lstStyle/>
          <a:p>
            <a:r>
              <a:rPr lang="de-DE" sz="1650" dirty="0">
                <a:solidFill>
                  <a:srgbClr val="125299"/>
                </a:solidFill>
              </a:rPr>
              <a:t>BILDUNG</a:t>
            </a:r>
            <a:endParaRPr lang="de-DE" sz="1275" dirty="0"/>
          </a:p>
          <a:p>
            <a:r>
              <a:rPr lang="en-US" sz="1275" spc="26" dirty="0" err="1"/>
              <a:t>Wir</a:t>
            </a:r>
            <a:r>
              <a:rPr lang="en-US" sz="1275" spc="26" dirty="0"/>
              <a:t> </a:t>
            </a:r>
            <a:r>
              <a:rPr lang="en-US" sz="1275" spc="26" dirty="0" err="1"/>
              <a:t>vernetzen</a:t>
            </a:r>
            <a:r>
              <a:rPr lang="en-US" sz="1275" spc="26" dirty="0"/>
              <a:t> </a:t>
            </a:r>
            <a:r>
              <a:rPr lang="en-US" sz="1275" spc="26" dirty="0" err="1"/>
              <a:t>engagierte</a:t>
            </a:r>
            <a:r>
              <a:rPr lang="en-US" sz="1275" spc="26" dirty="0"/>
              <a:t> </a:t>
            </a:r>
            <a:r>
              <a:rPr lang="en-US" sz="1275" spc="26" dirty="0" err="1"/>
              <a:t>sozial</a:t>
            </a:r>
            <a:r>
              <a:rPr lang="en-US" sz="1275" spc="26" dirty="0"/>
              <a:t> </a:t>
            </a:r>
            <a:r>
              <a:rPr lang="en-US" sz="1275" spc="26" dirty="0" err="1"/>
              <a:t>denkende</a:t>
            </a:r>
            <a:r>
              <a:rPr lang="en-US" sz="1275" spc="26" dirty="0"/>
              <a:t> </a:t>
            </a:r>
            <a:r>
              <a:rPr lang="en-US" sz="1275" spc="26" dirty="0" err="1"/>
              <a:t>Datenanalyst:innen</a:t>
            </a:r>
            <a:r>
              <a:rPr lang="en-US" sz="1275" spc="26" dirty="0"/>
              <a:t> und </a:t>
            </a:r>
            <a:r>
              <a:rPr lang="en-US" sz="1275" spc="26" dirty="0" err="1"/>
              <a:t>bieten</a:t>
            </a:r>
            <a:r>
              <a:rPr lang="en-US" sz="1275" spc="26" dirty="0"/>
              <a:t> </a:t>
            </a:r>
            <a:r>
              <a:rPr lang="en-US" sz="1275" spc="26" dirty="0" err="1"/>
              <a:t>ihnen</a:t>
            </a:r>
            <a:r>
              <a:rPr lang="en-US" sz="1275" spc="26" dirty="0"/>
              <a:t> </a:t>
            </a:r>
            <a:r>
              <a:rPr lang="en-US" sz="1275" spc="26" dirty="0" err="1"/>
              <a:t>Möglichkeiten</a:t>
            </a:r>
            <a:r>
              <a:rPr lang="en-US" sz="1275" spc="26" dirty="0"/>
              <a:t> </a:t>
            </a:r>
            <a:r>
              <a:rPr lang="en-US" sz="1275" spc="26" dirty="0" err="1"/>
              <a:t>ihr</a:t>
            </a:r>
            <a:r>
              <a:rPr lang="en-US" sz="1275" spc="26" dirty="0"/>
              <a:t> </a:t>
            </a:r>
            <a:r>
              <a:rPr lang="en-US" sz="1275" spc="26" dirty="0" err="1"/>
              <a:t>Wissen</a:t>
            </a:r>
            <a:r>
              <a:rPr lang="en-US" sz="1275" spc="26" dirty="0"/>
              <a:t> </a:t>
            </a:r>
            <a:r>
              <a:rPr lang="en-US" sz="1275" spc="26" dirty="0" err="1"/>
              <a:t>anzuwenden</a:t>
            </a:r>
            <a:r>
              <a:rPr lang="en-US" sz="1275" spc="26" dirty="0"/>
              <a:t> und </a:t>
            </a:r>
            <a:r>
              <a:rPr lang="en-US" sz="1275" spc="26" dirty="0" err="1"/>
              <a:t>zu</a:t>
            </a:r>
            <a:r>
              <a:rPr lang="en-US" sz="1275" spc="26" dirty="0"/>
              <a:t> </a:t>
            </a:r>
            <a:r>
              <a:rPr lang="en-US" sz="1275" spc="26" dirty="0" err="1"/>
              <a:t>erweitern</a:t>
            </a:r>
            <a:r>
              <a:rPr lang="en-US" sz="1275" spc="26" dirty="0"/>
              <a:t>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5848CFE-1301-164F-B2FF-2447FAD5090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01551" y="2796420"/>
            <a:ext cx="2501972" cy="1444362"/>
          </a:xfrm>
        </p:spPr>
        <p:txBody>
          <a:bodyPr>
            <a:normAutofit/>
          </a:bodyPr>
          <a:lstStyle/>
          <a:p>
            <a:r>
              <a:rPr lang="de-DE" sz="1650" dirty="0">
                <a:solidFill>
                  <a:srgbClr val="125299"/>
                </a:solidFill>
              </a:rPr>
              <a:t>DIALOG</a:t>
            </a:r>
            <a:endParaRPr lang="de-DE" sz="1650" dirty="0"/>
          </a:p>
          <a:p>
            <a:r>
              <a:rPr lang="en-US" sz="1275" spc="26" dirty="0" err="1"/>
              <a:t>Wir</a:t>
            </a:r>
            <a:r>
              <a:rPr lang="en-US" sz="1275" spc="26" dirty="0"/>
              <a:t> </a:t>
            </a:r>
            <a:r>
              <a:rPr lang="en-US" sz="1275" spc="26" dirty="0" err="1"/>
              <a:t>treten</a:t>
            </a:r>
            <a:r>
              <a:rPr lang="en-US" sz="1275" spc="26" dirty="0"/>
              <a:t> in den Dialog </a:t>
            </a:r>
            <a:r>
              <a:rPr lang="en-US" sz="1275" spc="26" dirty="0" err="1"/>
              <a:t>über</a:t>
            </a:r>
            <a:r>
              <a:rPr lang="en-US" sz="1275" spc="26" dirty="0"/>
              <a:t> den Wert und </a:t>
            </a:r>
            <a:r>
              <a:rPr lang="en-US" sz="1275" spc="26" dirty="0" err="1"/>
              <a:t>Nutzen</a:t>
            </a:r>
            <a:r>
              <a:rPr lang="en-US" sz="1275" spc="26" dirty="0"/>
              <a:t> von </a:t>
            </a:r>
            <a:r>
              <a:rPr lang="en-US" sz="1275" spc="26" dirty="0" err="1"/>
              <a:t>Daten</a:t>
            </a:r>
            <a:r>
              <a:rPr lang="en-US" sz="1275" spc="26" dirty="0"/>
              <a:t> und </a:t>
            </a:r>
            <a:r>
              <a:rPr lang="en-US" sz="1275" spc="26" dirty="0" err="1"/>
              <a:t>Datenanalysen</a:t>
            </a:r>
            <a:r>
              <a:rPr lang="en-US" sz="1275" spc="26" dirty="0"/>
              <a:t> </a:t>
            </a:r>
            <a:r>
              <a:rPr lang="en-US" sz="1275" spc="26" dirty="0" err="1"/>
              <a:t>für</a:t>
            </a:r>
            <a:r>
              <a:rPr lang="en-US" sz="1275" spc="26" dirty="0"/>
              <a:t> das </a:t>
            </a:r>
            <a:r>
              <a:rPr lang="en-US" sz="1275" spc="26" dirty="0" err="1"/>
              <a:t>Gemeinwohl</a:t>
            </a:r>
            <a:endParaRPr lang="de-DE" sz="1275" dirty="0"/>
          </a:p>
        </p:txBody>
      </p:sp>
    </p:spTree>
    <p:extLst>
      <p:ext uri="{BB962C8B-B14F-4D97-AF65-F5344CB8AC3E}">
        <p14:creationId xmlns:p14="http://schemas.microsoft.com/office/powerpoint/2010/main" val="1312213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52015E1-66A6-134A-8137-F0E1030079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238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B8292-FA17-1B40-958A-773F3A20C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966" y="1005959"/>
            <a:ext cx="5829300" cy="1262640"/>
          </a:xfrm>
        </p:spPr>
        <p:txBody>
          <a:bodyPr/>
          <a:lstStyle/>
          <a:p>
            <a:r>
              <a:rPr lang="en-US" dirty="0"/>
              <a:t>Und </a:t>
            </a:r>
            <a:r>
              <a:rPr lang="en-US" dirty="0" err="1"/>
              <a:t>wer</a:t>
            </a:r>
            <a:r>
              <a:rPr lang="en-US" dirty="0"/>
              <a:t> </a:t>
            </a:r>
            <a:r>
              <a:rPr lang="en-US" dirty="0" err="1"/>
              <a:t>seid</a:t>
            </a:r>
            <a:r>
              <a:rPr lang="en-US" dirty="0"/>
              <a:t> </a:t>
            </a:r>
            <a:r>
              <a:rPr lang="en-US" dirty="0" err="1"/>
              <a:t>Ihr</a:t>
            </a:r>
            <a:r>
              <a:rPr lang="en-US" dirty="0"/>
              <a:t>?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88C367-DEDC-2E45-B39F-ED51F3B2F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2866" y="2268601"/>
            <a:ext cx="5829300" cy="1945589"/>
          </a:xfrm>
        </p:spPr>
        <p:txBody>
          <a:bodyPr>
            <a:noAutofit/>
          </a:bodyPr>
          <a:lstStyle/>
          <a:p>
            <a:pPr algn="l"/>
            <a:r>
              <a:rPr lang="de-DE" dirty="0"/>
              <a:t>Frage 1 – Wie IT-affin seid Ihr? (</a:t>
            </a:r>
            <a:r>
              <a:rPr lang="de-DE" dirty="0" err="1"/>
              <a:t>SelectOne</a:t>
            </a:r>
            <a:r>
              <a:rPr lang="de-DE" dirty="0"/>
              <a:t>)</a:t>
            </a:r>
          </a:p>
          <a:p>
            <a:pPr lvl="0" algn="l"/>
            <a:r>
              <a:rPr lang="de-DE" sz="1200" dirty="0"/>
              <a:t>Naja…/Ich komme klar/Ich bin Profi!</a:t>
            </a:r>
            <a:endParaRPr lang="de-DE" dirty="0"/>
          </a:p>
          <a:p>
            <a:pPr algn="l"/>
            <a:r>
              <a:rPr lang="de-DE" dirty="0"/>
              <a:t>Frage 2 – Eure Kenntnisse mit R? (</a:t>
            </a:r>
            <a:r>
              <a:rPr lang="de-DE" dirty="0" err="1"/>
              <a:t>SelectOne</a:t>
            </a:r>
            <a:r>
              <a:rPr lang="de-DE" dirty="0"/>
              <a:t>)</a:t>
            </a:r>
          </a:p>
          <a:p>
            <a:pPr algn="l"/>
            <a:r>
              <a:rPr lang="de-DE" sz="1200" dirty="0"/>
              <a:t>Noch nie gehört/Mal aufgemacht/Ich hab mal einen Kurs besucht/Ich führe eigene Analysen in R durch</a:t>
            </a:r>
          </a:p>
          <a:p>
            <a:pPr algn="l"/>
            <a:r>
              <a:rPr lang="de-DE" dirty="0"/>
              <a:t>Frage 3 - Was erhofft Ihr Euch vom Workshop? (MC)</a:t>
            </a:r>
          </a:p>
          <a:p>
            <a:pPr algn="l"/>
            <a:r>
              <a:rPr lang="de-DE" sz="1200" dirty="0"/>
              <a:t>Verständnis für neue Technologien/Code lesen lernen/Selber programmieren!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3DB6E6-5860-124A-AF64-740B2D48D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297" y="355451"/>
            <a:ext cx="1482639" cy="102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5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4F440-A1DD-BB41-A7B9-ED20F9373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4825DDC9-B9F9-EC45-B593-A7FDEE53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55083"/>
              </p:ext>
            </p:extLst>
          </p:nvPr>
        </p:nvGraphicFramePr>
        <p:xfrm>
          <a:off x="385510" y="1029803"/>
          <a:ext cx="8372981" cy="234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040">
                  <a:extLst>
                    <a:ext uri="{9D8B030D-6E8A-4147-A177-3AD203B41FA5}">
                      <a16:colId xmlns:a16="http://schemas.microsoft.com/office/drawing/2014/main" val="2411647928"/>
                    </a:ext>
                  </a:extLst>
                </a:gridCol>
                <a:gridCol w="1156164">
                  <a:extLst>
                    <a:ext uri="{9D8B030D-6E8A-4147-A177-3AD203B41FA5}">
                      <a16:colId xmlns:a16="http://schemas.microsoft.com/office/drawing/2014/main" val="2845167643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de-DE" sz="1100" b="0" i="0" kern="1200" noProof="0" dirty="0">
                          <a:solidFill>
                            <a:schemeClr val="lt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Themen</a:t>
                      </a:r>
                    </a:p>
                  </a:txBody>
                  <a:tcPr marL="45720" marR="45720" marT="9720" marB="9720" anchor="ctr"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DE" sz="1100" b="0" i="0" kern="1200" noProof="0" dirty="0">
                          <a:solidFill>
                            <a:schemeClr val="lt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Methodik</a:t>
                      </a:r>
                    </a:p>
                  </a:txBody>
                  <a:tcPr marL="45720" marR="45720" marT="9720" marB="9720" anchor="ctr"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DE" sz="1100" b="0" i="0" kern="1200" noProof="0" dirty="0">
                          <a:solidFill>
                            <a:schemeClr val="lt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Zeitaufwand</a:t>
                      </a:r>
                    </a:p>
                  </a:txBody>
                  <a:tcPr marL="45720" marR="45720" marT="9720" marB="9720" anchor="ctr"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Gemeinsamer Start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kern="1200" baseline="0" dirty="0">
                        <a:solidFill>
                          <a:srgbClr val="4D4D4D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10min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Theoretische Einführung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kern="1200" baseline="0" dirty="0">
                        <a:solidFill>
                          <a:srgbClr val="4D4D4D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20min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01695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Angeleitetes Lernen (Übung 1 bis 5)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kern="1200" baseline="0" dirty="0">
                        <a:solidFill>
                          <a:srgbClr val="4D4D4D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baseline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45min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176644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Peer Learning (Übung 6 bis 10)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kern="1200" baseline="0" dirty="0">
                        <a:solidFill>
                          <a:srgbClr val="4D4D4D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30min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817251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Ausblick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kern="1200" baseline="0" dirty="0">
                        <a:solidFill>
                          <a:srgbClr val="4D4D4D"/>
                        </a:solidFill>
                        <a:latin typeface="Roboto Light" panose="02000000000000000000" pitchFamily="2" charset="0"/>
                        <a:ea typeface="Roboto Light" panose="02000000000000000000" pitchFamily="2" charset="0"/>
                        <a:cs typeface="Roboto Light" panose="02000000000000000000" pitchFamily="2" charset="0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baseline="0" noProof="0" dirty="0">
                          <a:solidFill>
                            <a:srgbClr val="4D4D4D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  <a:cs typeface="Roboto Light" panose="02000000000000000000" pitchFamily="2" charset="0"/>
                        </a:rPr>
                        <a:t>15min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2458533"/>
                  </a:ext>
                </a:extLst>
              </a:tr>
            </a:tbl>
          </a:graphicData>
        </a:graphic>
      </p:graphicFrame>
      <p:grpSp>
        <p:nvGrpSpPr>
          <p:cNvPr id="269" name="Gruppieren 268">
            <a:extLst>
              <a:ext uri="{FF2B5EF4-FFF2-40B4-BE49-F238E27FC236}">
                <a16:creationId xmlns:a16="http://schemas.microsoft.com/office/drawing/2014/main" id="{195DDB65-E1BF-CC4A-957F-DA3FC1A5A8D0}"/>
              </a:ext>
            </a:extLst>
          </p:cNvPr>
          <p:cNvGrpSpPr/>
          <p:nvPr/>
        </p:nvGrpSpPr>
        <p:grpSpPr>
          <a:xfrm>
            <a:off x="5492464" y="1345276"/>
            <a:ext cx="1992000" cy="216000"/>
            <a:chOff x="5492464" y="1286813"/>
            <a:chExt cx="1992000" cy="216000"/>
          </a:xfrm>
        </p:grpSpPr>
        <p:pic>
          <p:nvPicPr>
            <p:cNvPr id="209" name="Grafik 208">
              <a:extLst>
                <a:ext uri="{FF2B5EF4-FFF2-40B4-BE49-F238E27FC236}">
                  <a16:creationId xmlns:a16="http://schemas.microsoft.com/office/drawing/2014/main" id="{12449819-1518-8D47-96EE-97DFCC963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824207" y="1286813"/>
              <a:ext cx="216000" cy="216000"/>
            </a:xfrm>
            <a:prstGeom prst="rect">
              <a:avLst/>
            </a:prstGeom>
          </p:spPr>
        </p:pic>
        <p:pic>
          <p:nvPicPr>
            <p:cNvPr id="207" name="Grafik 206">
              <a:extLst>
                <a:ext uri="{FF2B5EF4-FFF2-40B4-BE49-F238E27FC236}">
                  <a16:creationId xmlns:a16="http://schemas.microsoft.com/office/drawing/2014/main" id="{18B3FB26-9E58-1443-AFC0-94196F115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5936721" y="1286813"/>
              <a:ext cx="216000" cy="216000"/>
            </a:xfrm>
            <a:prstGeom prst="rect">
              <a:avLst/>
            </a:prstGeom>
          </p:spPr>
        </p:pic>
        <p:pic>
          <p:nvPicPr>
            <p:cNvPr id="211" name="Grafik 210">
              <a:extLst>
                <a:ext uri="{FF2B5EF4-FFF2-40B4-BE49-F238E27FC236}">
                  <a16:creationId xmlns:a16="http://schemas.microsoft.com/office/drawing/2014/main" id="{7455EC2C-CA86-6446-AEDE-556319947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380464" y="1286813"/>
              <a:ext cx="216000" cy="216000"/>
            </a:xfrm>
            <a:prstGeom prst="rect">
              <a:avLst/>
            </a:prstGeom>
          </p:spPr>
        </p:pic>
        <p:pic>
          <p:nvPicPr>
            <p:cNvPr id="213" name="Grafik 212">
              <a:extLst>
                <a:ext uri="{FF2B5EF4-FFF2-40B4-BE49-F238E27FC236}">
                  <a16:creationId xmlns:a16="http://schemas.microsoft.com/office/drawing/2014/main" id="{E8CFED08-FF79-AC40-9A30-8648A2A1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7268464" y="1286813"/>
              <a:ext cx="216000" cy="216000"/>
            </a:xfrm>
            <a:prstGeom prst="rect">
              <a:avLst/>
            </a:prstGeom>
          </p:spPr>
        </p:pic>
        <p:pic>
          <p:nvPicPr>
            <p:cNvPr id="215" name="Grafik 214">
              <a:extLst>
                <a:ext uri="{FF2B5EF4-FFF2-40B4-BE49-F238E27FC236}">
                  <a16:creationId xmlns:a16="http://schemas.microsoft.com/office/drawing/2014/main" id="{DA2DAE30-D616-2F4D-854C-A3F949A9E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92464" y="1286813"/>
              <a:ext cx="216000" cy="216000"/>
            </a:xfrm>
            <a:prstGeom prst="rect">
              <a:avLst/>
            </a:prstGeom>
          </p:spPr>
        </p:pic>
      </p:grpSp>
      <p:grpSp>
        <p:nvGrpSpPr>
          <p:cNvPr id="270" name="Gruppieren 269">
            <a:extLst>
              <a:ext uri="{FF2B5EF4-FFF2-40B4-BE49-F238E27FC236}">
                <a16:creationId xmlns:a16="http://schemas.microsoft.com/office/drawing/2014/main" id="{D2D0DB09-E043-0649-AF0E-46210BD640A7}"/>
              </a:ext>
            </a:extLst>
          </p:cNvPr>
          <p:cNvGrpSpPr/>
          <p:nvPr/>
        </p:nvGrpSpPr>
        <p:grpSpPr>
          <a:xfrm>
            <a:off x="5492464" y="2202676"/>
            <a:ext cx="1992000" cy="216000"/>
            <a:chOff x="5492464" y="1286813"/>
            <a:chExt cx="1992000" cy="216000"/>
          </a:xfrm>
        </p:grpSpPr>
        <p:pic>
          <p:nvPicPr>
            <p:cNvPr id="271" name="Grafik 270">
              <a:extLst>
                <a:ext uri="{FF2B5EF4-FFF2-40B4-BE49-F238E27FC236}">
                  <a16:creationId xmlns:a16="http://schemas.microsoft.com/office/drawing/2014/main" id="{6CEFACAA-C750-3244-970D-8E1BE3992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824207" y="1286813"/>
              <a:ext cx="216000" cy="216000"/>
            </a:xfrm>
            <a:prstGeom prst="rect">
              <a:avLst/>
            </a:prstGeom>
          </p:spPr>
        </p:pic>
        <p:pic>
          <p:nvPicPr>
            <p:cNvPr id="272" name="Grafik 271">
              <a:extLst>
                <a:ext uri="{FF2B5EF4-FFF2-40B4-BE49-F238E27FC236}">
                  <a16:creationId xmlns:a16="http://schemas.microsoft.com/office/drawing/2014/main" id="{7F511270-57DF-D14F-A4DF-E799429FC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721" y="1286813"/>
              <a:ext cx="216000" cy="216000"/>
            </a:xfrm>
            <a:prstGeom prst="rect">
              <a:avLst/>
            </a:prstGeom>
          </p:spPr>
        </p:pic>
        <p:pic>
          <p:nvPicPr>
            <p:cNvPr id="273" name="Grafik 272">
              <a:extLst>
                <a:ext uri="{FF2B5EF4-FFF2-40B4-BE49-F238E27FC236}">
                  <a16:creationId xmlns:a16="http://schemas.microsoft.com/office/drawing/2014/main" id="{1EBF1092-2665-1B4A-A4A8-ABA3727A1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80464" y="1286813"/>
              <a:ext cx="216000" cy="216000"/>
            </a:xfrm>
            <a:prstGeom prst="rect">
              <a:avLst/>
            </a:prstGeom>
          </p:spPr>
        </p:pic>
        <p:pic>
          <p:nvPicPr>
            <p:cNvPr id="274" name="Grafik 273">
              <a:extLst>
                <a:ext uri="{FF2B5EF4-FFF2-40B4-BE49-F238E27FC236}">
                  <a16:creationId xmlns:a16="http://schemas.microsoft.com/office/drawing/2014/main" id="{5539135A-5DF6-5343-B714-6077B8830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7268464" y="1286813"/>
              <a:ext cx="216000" cy="216000"/>
            </a:xfrm>
            <a:prstGeom prst="rect">
              <a:avLst/>
            </a:prstGeom>
          </p:spPr>
        </p:pic>
        <p:pic>
          <p:nvPicPr>
            <p:cNvPr id="275" name="Grafik 274">
              <a:extLst>
                <a:ext uri="{FF2B5EF4-FFF2-40B4-BE49-F238E27FC236}">
                  <a16:creationId xmlns:a16="http://schemas.microsoft.com/office/drawing/2014/main" id="{54705A38-60E9-5549-9FD6-790A64D4F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5492464" y="1286813"/>
              <a:ext cx="216000" cy="216000"/>
            </a:xfrm>
            <a:prstGeom prst="rect">
              <a:avLst/>
            </a:prstGeom>
          </p:spPr>
        </p:pic>
      </p:grpSp>
      <p:grpSp>
        <p:nvGrpSpPr>
          <p:cNvPr id="324" name="Gruppieren 323">
            <a:extLst>
              <a:ext uri="{FF2B5EF4-FFF2-40B4-BE49-F238E27FC236}">
                <a16:creationId xmlns:a16="http://schemas.microsoft.com/office/drawing/2014/main" id="{7B5BD5C6-020F-7E44-8C24-634D67DA6171}"/>
              </a:ext>
            </a:extLst>
          </p:cNvPr>
          <p:cNvGrpSpPr/>
          <p:nvPr/>
        </p:nvGrpSpPr>
        <p:grpSpPr>
          <a:xfrm>
            <a:off x="5492464" y="1773876"/>
            <a:ext cx="1992000" cy="219600"/>
            <a:chOff x="5492464" y="1286813"/>
            <a:chExt cx="1992000" cy="216000"/>
          </a:xfrm>
        </p:grpSpPr>
        <p:pic>
          <p:nvPicPr>
            <p:cNvPr id="325" name="Grafik 324">
              <a:extLst>
                <a:ext uri="{FF2B5EF4-FFF2-40B4-BE49-F238E27FC236}">
                  <a16:creationId xmlns:a16="http://schemas.microsoft.com/office/drawing/2014/main" id="{82870C3F-A039-434B-B9CA-E0747C13D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824207" y="1286813"/>
              <a:ext cx="216000" cy="216000"/>
            </a:xfrm>
            <a:prstGeom prst="rect">
              <a:avLst/>
            </a:prstGeom>
          </p:spPr>
        </p:pic>
        <p:pic>
          <p:nvPicPr>
            <p:cNvPr id="326" name="Grafik 325">
              <a:extLst>
                <a:ext uri="{FF2B5EF4-FFF2-40B4-BE49-F238E27FC236}">
                  <a16:creationId xmlns:a16="http://schemas.microsoft.com/office/drawing/2014/main" id="{76F38DC0-52D6-E94B-B9B1-EE3D3A1C7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5936721" y="1286813"/>
              <a:ext cx="216000" cy="216000"/>
            </a:xfrm>
            <a:prstGeom prst="rect">
              <a:avLst/>
            </a:prstGeom>
          </p:spPr>
        </p:pic>
        <p:pic>
          <p:nvPicPr>
            <p:cNvPr id="327" name="Grafik 326">
              <a:extLst>
                <a:ext uri="{FF2B5EF4-FFF2-40B4-BE49-F238E27FC236}">
                  <a16:creationId xmlns:a16="http://schemas.microsoft.com/office/drawing/2014/main" id="{465338FC-1476-2343-B18E-04DB373B2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380464" y="1286813"/>
              <a:ext cx="216000" cy="216000"/>
            </a:xfrm>
            <a:prstGeom prst="rect">
              <a:avLst/>
            </a:prstGeom>
          </p:spPr>
        </p:pic>
        <p:pic>
          <p:nvPicPr>
            <p:cNvPr id="328" name="Grafik 327">
              <a:extLst>
                <a:ext uri="{FF2B5EF4-FFF2-40B4-BE49-F238E27FC236}">
                  <a16:creationId xmlns:a16="http://schemas.microsoft.com/office/drawing/2014/main" id="{382C0B35-7C4A-3340-8B61-D54697067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7268464" y="1286813"/>
              <a:ext cx="216000" cy="216000"/>
            </a:xfrm>
            <a:prstGeom prst="rect">
              <a:avLst/>
            </a:prstGeom>
          </p:spPr>
        </p:pic>
        <p:pic>
          <p:nvPicPr>
            <p:cNvPr id="329" name="Grafik 328">
              <a:extLst>
                <a:ext uri="{FF2B5EF4-FFF2-40B4-BE49-F238E27FC236}">
                  <a16:creationId xmlns:a16="http://schemas.microsoft.com/office/drawing/2014/main" id="{095ADF5E-5CAD-DC4E-BED8-A07024821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</a:blip>
            <a:stretch>
              <a:fillRect/>
            </a:stretch>
          </p:blipFill>
          <p:spPr>
            <a:xfrm>
              <a:off x="5492464" y="1286813"/>
              <a:ext cx="216000" cy="216000"/>
            </a:xfrm>
            <a:prstGeom prst="rect">
              <a:avLst/>
            </a:prstGeom>
          </p:spPr>
        </p:pic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DE2B651F-FEF2-634B-9462-2C57FB184A3E}"/>
              </a:ext>
            </a:extLst>
          </p:cNvPr>
          <p:cNvGrpSpPr/>
          <p:nvPr/>
        </p:nvGrpSpPr>
        <p:grpSpPr>
          <a:xfrm>
            <a:off x="2544516" y="4762117"/>
            <a:ext cx="4054970" cy="276999"/>
            <a:chOff x="2320302" y="4755942"/>
            <a:chExt cx="4054970" cy="276999"/>
          </a:xfrm>
        </p:grpSpPr>
        <p:grpSp>
          <p:nvGrpSpPr>
            <p:cNvPr id="345" name="Gruppieren 344">
              <a:extLst>
                <a:ext uri="{FF2B5EF4-FFF2-40B4-BE49-F238E27FC236}">
                  <a16:creationId xmlns:a16="http://schemas.microsoft.com/office/drawing/2014/main" id="{4897A3D0-BBA7-CC45-B94D-34D7C26B2878}"/>
                </a:ext>
              </a:extLst>
            </p:cNvPr>
            <p:cNvGrpSpPr/>
            <p:nvPr/>
          </p:nvGrpSpPr>
          <p:grpSpPr>
            <a:xfrm>
              <a:off x="2320302" y="4755942"/>
              <a:ext cx="663119" cy="276999"/>
              <a:chOff x="1107292" y="4729763"/>
              <a:chExt cx="663119" cy="276999"/>
            </a:xfrm>
          </p:grpSpPr>
          <p:pic>
            <p:nvPicPr>
              <p:cNvPr id="335" name="Grafik 334">
                <a:extLst>
                  <a:ext uri="{FF2B5EF4-FFF2-40B4-BE49-F238E27FC236}">
                    <a16:creationId xmlns:a16="http://schemas.microsoft.com/office/drawing/2014/main" id="{0FDE7182-8AE7-7349-8F11-19FE4BC6F7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07292" y="4760263"/>
                <a:ext cx="216000" cy="216000"/>
              </a:xfrm>
              <a:prstGeom prst="rect">
                <a:avLst/>
              </a:prstGeom>
            </p:spPr>
          </p:pic>
          <p:sp>
            <p:nvSpPr>
              <p:cNvPr id="336" name="Textfeld 335">
                <a:extLst>
                  <a:ext uri="{FF2B5EF4-FFF2-40B4-BE49-F238E27FC236}">
                    <a16:creationId xmlns:a16="http://schemas.microsoft.com/office/drawing/2014/main" id="{187DB98C-28DD-9F42-AB36-4212FBAF3DC2}"/>
                  </a:ext>
                </a:extLst>
              </p:cNvPr>
              <p:cNvSpPr txBox="1"/>
              <p:nvPr/>
            </p:nvSpPr>
            <p:spPr>
              <a:xfrm>
                <a:off x="1246940" y="4729763"/>
                <a:ext cx="5234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Input von </a:t>
                </a:r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CorrelAid</a:t>
                </a:r>
                <a:endParaRPr lang="en-US" sz="600" dirty="0">
                  <a:latin typeface="Roboto Light" panose="02000000000000000000" pitchFamily="2" charset="0"/>
                  <a:ea typeface="Roboto Light" panose="02000000000000000000" pitchFamily="2" charset="0"/>
                  <a:cs typeface="Roboto Light" panose="02000000000000000000" pitchFamily="2" charset="0"/>
                </a:endParaRPr>
              </a:p>
            </p:txBody>
          </p:sp>
        </p:grpSp>
        <p:grpSp>
          <p:nvGrpSpPr>
            <p:cNvPr id="344" name="Gruppieren 343">
              <a:extLst>
                <a:ext uri="{FF2B5EF4-FFF2-40B4-BE49-F238E27FC236}">
                  <a16:creationId xmlns:a16="http://schemas.microsoft.com/office/drawing/2014/main" id="{B586CA49-8A10-8444-9472-CAFAAE4A76E2}"/>
                </a:ext>
              </a:extLst>
            </p:cNvPr>
            <p:cNvGrpSpPr/>
            <p:nvPr/>
          </p:nvGrpSpPr>
          <p:grpSpPr>
            <a:xfrm>
              <a:off x="3061265" y="4755942"/>
              <a:ext cx="761243" cy="276999"/>
              <a:chOff x="2135749" y="4729763"/>
              <a:chExt cx="761243" cy="276999"/>
            </a:xfrm>
          </p:grpSpPr>
          <p:pic>
            <p:nvPicPr>
              <p:cNvPr id="332" name="Grafik 331">
                <a:extLst>
                  <a:ext uri="{FF2B5EF4-FFF2-40B4-BE49-F238E27FC236}">
                    <a16:creationId xmlns:a16="http://schemas.microsoft.com/office/drawing/2014/main" id="{C92F6B91-1215-5E45-B143-9EE89CCEFC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5749" y="4760263"/>
                <a:ext cx="216000" cy="216000"/>
              </a:xfrm>
              <a:prstGeom prst="rect">
                <a:avLst/>
              </a:prstGeom>
            </p:spPr>
          </p:pic>
          <p:sp>
            <p:nvSpPr>
              <p:cNvPr id="337" name="Textfeld 336">
                <a:extLst>
                  <a:ext uri="{FF2B5EF4-FFF2-40B4-BE49-F238E27FC236}">
                    <a16:creationId xmlns:a16="http://schemas.microsoft.com/office/drawing/2014/main" id="{CF66E510-7056-0B43-8809-735A5DF99A74}"/>
                  </a:ext>
                </a:extLst>
              </p:cNvPr>
              <p:cNvSpPr txBox="1"/>
              <p:nvPr/>
            </p:nvSpPr>
            <p:spPr>
              <a:xfrm>
                <a:off x="2333977" y="4729763"/>
                <a:ext cx="5630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Diskussion</a:t>
                </a:r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 </a:t>
                </a:r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im</a:t>
                </a:r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 Plenum</a:t>
                </a:r>
              </a:p>
            </p:txBody>
          </p:sp>
        </p:grpSp>
        <p:grpSp>
          <p:nvGrpSpPr>
            <p:cNvPr id="343" name="Gruppieren 342">
              <a:extLst>
                <a:ext uri="{FF2B5EF4-FFF2-40B4-BE49-F238E27FC236}">
                  <a16:creationId xmlns:a16="http://schemas.microsoft.com/office/drawing/2014/main" id="{D5CBFC39-6074-F74C-B47F-BC2D26E73EA6}"/>
                </a:ext>
              </a:extLst>
            </p:cNvPr>
            <p:cNvGrpSpPr/>
            <p:nvPr/>
          </p:nvGrpSpPr>
          <p:grpSpPr>
            <a:xfrm>
              <a:off x="3900352" y="4755942"/>
              <a:ext cx="726107" cy="276999"/>
              <a:chOff x="3125592" y="4729763"/>
              <a:chExt cx="726107" cy="276999"/>
            </a:xfrm>
          </p:grpSpPr>
          <p:pic>
            <p:nvPicPr>
              <p:cNvPr id="333" name="Grafik 332">
                <a:extLst>
                  <a:ext uri="{FF2B5EF4-FFF2-40B4-BE49-F238E27FC236}">
                    <a16:creationId xmlns:a16="http://schemas.microsoft.com/office/drawing/2014/main" id="{1635313B-3F49-AD48-8A03-C735A0766A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25592" y="4760263"/>
                <a:ext cx="216000" cy="216000"/>
              </a:xfrm>
              <a:prstGeom prst="rect">
                <a:avLst/>
              </a:prstGeom>
            </p:spPr>
          </p:pic>
          <p:sp>
            <p:nvSpPr>
              <p:cNvPr id="338" name="Textfeld 337">
                <a:extLst>
                  <a:ext uri="{FF2B5EF4-FFF2-40B4-BE49-F238E27FC236}">
                    <a16:creationId xmlns:a16="http://schemas.microsoft.com/office/drawing/2014/main" id="{59345368-36E0-7E41-A788-F43E500C89F5}"/>
                  </a:ext>
                </a:extLst>
              </p:cNvPr>
              <p:cNvSpPr txBox="1"/>
              <p:nvPr/>
            </p:nvSpPr>
            <p:spPr>
              <a:xfrm>
                <a:off x="3288684" y="4729763"/>
                <a:ext cx="5630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Arbeit </a:t>
                </a:r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mit</a:t>
                </a:r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 Coaches</a:t>
                </a:r>
              </a:p>
            </p:txBody>
          </p:sp>
        </p:grpSp>
        <p:grpSp>
          <p:nvGrpSpPr>
            <p:cNvPr id="342" name="Gruppieren 341">
              <a:extLst>
                <a:ext uri="{FF2B5EF4-FFF2-40B4-BE49-F238E27FC236}">
                  <a16:creationId xmlns:a16="http://schemas.microsoft.com/office/drawing/2014/main" id="{2CB94288-1825-2348-9A68-9E8B68E74EC5}"/>
                </a:ext>
              </a:extLst>
            </p:cNvPr>
            <p:cNvGrpSpPr/>
            <p:nvPr/>
          </p:nvGrpSpPr>
          <p:grpSpPr>
            <a:xfrm>
              <a:off x="4704303" y="4755942"/>
              <a:ext cx="863242" cy="276999"/>
              <a:chOff x="3886835" y="4729763"/>
              <a:chExt cx="863242" cy="276999"/>
            </a:xfrm>
          </p:grpSpPr>
          <p:pic>
            <p:nvPicPr>
              <p:cNvPr id="331" name="Grafik 330">
                <a:extLst>
                  <a:ext uri="{FF2B5EF4-FFF2-40B4-BE49-F238E27FC236}">
                    <a16:creationId xmlns:a16="http://schemas.microsoft.com/office/drawing/2014/main" id="{4208DD80-C5EB-8A4D-A10B-E78676A7C2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86835" y="4760263"/>
                <a:ext cx="216000" cy="216000"/>
              </a:xfrm>
              <a:prstGeom prst="rect">
                <a:avLst/>
              </a:prstGeom>
            </p:spPr>
          </p:pic>
          <p:sp>
            <p:nvSpPr>
              <p:cNvPr id="339" name="Textfeld 338">
                <a:extLst>
                  <a:ext uri="{FF2B5EF4-FFF2-40B4-BE49-F238E27FC236}">
                    <a16:creationId xmlns:a16="http://schemas.microsoft.com/office/drawing/2014/main" id="{30B780A9-1874-A14B-9CB4-D0CD00FDC493}"/>
                  </a:ext>
                </a:extLst>
              </p:cNvPr>
              <p:cNvSpPr txBox="1"/>
              <p:nvPr/>
            </p:nvSpPr>
            <p:spPr>
              <a:xfrm>
                <a:off x="4076504" y="4729763"/>
                <a:ext cx="67357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Peer.-to-Peer </a:t>
                </a:r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Austausch</a:t>
                </a:r>
                <a:endParaRPr lang="en-US" sz="600" dirty="0">
                  <a:latin typeface="Roboto Light" panose="02000000000000000000" pitchFamily="2" charset="0"/>
                  <a:ea typeface="Roboto Light" panose="02000000000000000000" pitchFamily="2" charset="0"/>
                  <a:cs typeface="Roboto Light" panose="02000000000000000000" pitchFamily="2" charset="0"/>
                </a:endParaRPr>
              </a:p>
            </p:txBody>
          </p:sp>
        </p:grpSp>
        <p:grpSp>
          <p:nvGrpSpPr>
            <p:cNvPr id="341" name="Gruppieren 340">
              <a:extLst>
                <a:ext uri="{FF2B5EF4-FFF2-40B4-BE49-F238E27FC236}">
                  <a16:creationId xmlns:a16="http://schemas.microsoft.com/office/drawing/2014/main" id="{F6259824-D9D9-9B45-9DA7-CC873AF77A45}"/>
                </a:ext>
              </a:extLst>
            </p:cNvPr>
            <p:cNvGrpSpPr/>
            <p:nvPr/>
          </p:nvGrpSpPr>
          <p:grpSpPr>
            <a:xfrm>
              <a:off x="5645390" y="4755942"/>
              <a:ext cx="729882" cy="276999"/>
              <a:chOff x="7162678" y="4729763"/>
              <a:chExt cx="729882" cy="276999"/>
            </a:xfrm>
          </p:grpSpPr>
          <p:pic>
            <p:nvPicPr>
              <p:cNvPr id="334" name="Grafik 333">
                <a:extLst>
                  <a:ext uri="{FF2B5EF4-FFF2-40B4-BE49-F238E27FC236}">
                    <a16:creationId xmlns:a16="http://schemas.microsoft.com/office/drawing/2014/main" id="{D98D9296-F404-CA40-B1B7-6B715F98C3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62678" y="4760263"/>
                <a:ext cx="216000" cy="216000"/>
              </a:xfrm>
              <a:prstGeom prst="rect">
                <a:avLst/>
              </a:prstGeom>
            </p:spPr>
          </p:pic>
          <p:sp>
            <p:nvSpPr>
              <p:cNvPr id="340" name="Textfeld 339">
                <a:extLst>
                  <a:ext uri="{FF2B5EF4-FFF2-40B4-BE49-F238E27FC236}">
                    <a16:creationId xmlns:a16="http://schemas.microsoft.com/office/drawing/2014/main" id="{40180760-6489-0E4C-9965-B31CBF29C834}"/>
                  </a:ext>
                </a:extLst>
              </p:cNvPr>
              <p:cNvSpPr txBox="1"/>
              <p:nvPr/>
            </p:nvSpPr>
            <p:spPr>
              <a:xfrm>
                <a:off x="7329545" y="4729763"/>
                <a:ext cx="5630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 err="1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Externer</a:t>
                </a:r>
                <a:r>
                  <a:rPr lang="en-US" sz="600" dirty="0">
                    <a:latin typeface="Roboto Light" panose="02000000000000000000" pitchFamily="2" charset="0"/>
                    <a:ea typeface="Roboto Light" panose="02000000000000000000" pitchFamily="2" charset="0"/>
                    <a:cs typeface="Roboto Light" panose="02000000000000000000" pitchFamily="2" charset="0"/>
                  </a:rPr>
                  <a:t> Input</a:t>
                </a:r>
              </a:p>
            </p:txBody>
          </p:sp>
        </p:grpSp>
      </p:grpSp>
      <p:sp>
        <p:nvSpPr>
          <p:cNvPr id="347" name="Textfeld 346">
            <a:extLst>
              <a:ext uri="{FF2B5EF4-FFF2-40B4-BE49-F238E27FC236}">
                <a16:creationId xmlns:a16="http://schemas.microsoft.com/office/drawing/2014/main" id="{EEDAE3C3-E90B-2F4B-AF87-8CC29622E4DE}"/>
              </a:ext>
            </a:extLst>
          </p:cNvPr>
          <p:cNvSpPr txBox="1"/>
          <p:nvPr/>
        </p:nvSpPr>
        <p:spPr>
          <a:xfrm>
            <a:off x="2006708" y="4790327"/>
            <a:ext cx="52347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Legende</a:t>
            </a:r>
            <a:r>
              <a:rPr lang="en-US" sz="6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: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E67F4702-CCAB-2B4D-B46E-29C76EE9827C}"/>
              </a:ext>
            </a:extLst>
          </p:cNvPr>
          <p:cNvGrpSpPr/>
          <p:nvPr/>
        </p:nvGrpSpPr>
        <p:grpSpPr>
          <a:xfrm>
            <a:off x="5492464" y="2640016"/>
            <a:ext cx="1992000" cy="216000"/>
            <a:chOff x="5492464" y="1286813"/>
            <a:chExt cx="1992000" cy="216000"/>
          </a:xfrm>
        </p:grpSpPr>
        <p:pic>
          <p:nvPicPr>
            <p:cNvPr id="40" name="Grafik 39">
              <a:extLst>
                <a:ext uri="{FF2B5EF4-FFF2-40B4-BE49-F238E27FC236}">
                  <a16:creationId xmlns:a16="http://schemas.microsoft.com/office/drawing/2014/main" id="{D551934E-41C0-1D4B-9F5B-430392FDE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6824207" y="1286813"/>
              <a:ext cx="216000" cy="216000"/>
            </a:xfrm>
            <a:prstGeom prst="rect">
              <a:avLst/>
            </a:prstGeom>
          </p:spPr>
        </p:pic>
        <p:pic>
          <p:nvPicPr>
            <p:cNvPr id="41" name="Grafik 40">
              <a:extLst>
                <a:ext uri="{FF2B5EF4-FFF2-40B4-BE49-F238E27FC236}">
                  <a16:creationId xmlns:a16="http://schemas.microsoft.com/office/drawing/2014/main" id="{D17C9DC1-2C06-704A-9D79-C38AB0B5B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5936721" y="1286813"/>
              <a:ext cx="216000" cy="216000"/>
            </a:xfrm>
            <a:prstGeom prst="rect">
              <a:avLst/>
            </a:prstGeom>
          </p:spPr>
        </p:pic>
        <p:pic>
          <p:nvPicPr>
            <p:cNvPr id="42" name="Grafik 41">
              <a:extLst>
                <a:ext uri="{FF2B5EF4-FFF2-40B4-BE49-F238E27FC236}">
                  <a16:creationId xmlns:a16="http://schemas.microsoft.com/office/drawing/2014/main" id="{9690DBD5-BE06-AB44-89CE-DE737DB94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380464" y="1286813"/>
              <a:ext cx="216000" cy="216000"/>
            </a:xfrm>
            <a:prstGeom prst="rect">
              <a:avLst/>
            </a:prstGeom>
          </p:spPr>
        </p:pic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E785B4CD-546C-2C49-A56D-F7B34F0F1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7268464" y="1286813"/>
              <a:ext cx="216000" cy="216000"/>
            </a:xfrm>
            <a:prstGeom prst="rect">
              <a:avLst/>
            </a:prstGeom>
          </p:spPr>
        </p:pic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CD53A61B-3401-B843-A5B4-F2148B160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5492464" y="1286813"/>
              <a:ext cx="216000" cy="216000"/>
            </a:xfrm>
            <a:prstGeom prst="rect">
              <a:avLst/>
            </a:prstGeom>
          </p:spPr>
        </p:pic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12F67C7B-9287-F44C-A87A-26775E45B506}"/>
              </a:ext>
            </a:extLst>
          </p:cNvPr>
          <p:cNvGrpSpPr/>
          <p:nvPr/>
        </p:nvGrpSpPr>
        <p:grpSpPr>
          <a:xfrm>
            <a:off x="5492464" y="3077349"/>
            <a:ext cx="1992000" cy="216000"/>
            <a:chOff x="5492464" y="1286813"/>
            <a:chExt cx="1992000" cy="216000"/>
          </a:xfrm>
        </p:grpSpPr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7724DF86-2C16-EB4D-9F43-E267ED9F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824207" y="1286813"/>
              <a:ext cx="216000" cy="216000"/>
            </a:xfrm>
            <a:prstGeom prst="rect">
              <a:avLst/>
            </a:prstGeom>
          </p:spPr>
        </p:pic>
        <p:pic>
          <p:nvPicPr>
            <p:cNvPr id="53" name="Grafik 52">
              <a:extLst>
                <a:ext uri="{FF2B5EF4-FFF2-40B4-BE49-F238E27FC236}">
                  <a16:creationId xmlns:a16="http://schemas.microsoft.com/office/drawing/2014/main" id="{C3EE753A-FB83-9F4C-BDAE-06FE6217D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5936721" y="1286813"/>
              <a:ext cx="216000" cy="216000"/>
            </a:xfrm>
            <a:prstGeom prst="rect">
              <a:avLst/>
            </a:prstGeom>
          </p:spPr>
        </p:pic>
        <p:pic>
          <p:nvPicPr>
            <p:cNvPr id="54" name="Grafik 53">
              <a:extLst>
                <a:ext uri="{FF2B5EF4-FFF2-40B4-BE49-F238E27FC236}">
                  <a16:creationId xmlns:a16="http://schemas.microsoft.com/office/drawing/2014/main" id="{D070E29F-A90C-BB43-9563-33C5F0A9C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6380464" y="1286813"/>
              <a:ext cx="216000" cy="216000"/>
            </a:xfrm>
            <a:prstGeom prst="rect">
              <a:avLst/>
            </a:prstGeom>
          </p:spPr>
        </p:pic>
        <p:pic>
          <p:nvPicPr>
            <p:cNvPr id="55" name="Grafik 54">
              <a:extLst>
                <a:ext uri="{FF2B5EF4-FFF2-40B4-BE49-F238E27FC236}">
                  <a16:creationId xmlns:a16="http://schemas.microsoft.com/office/drawing/2014/main" id="{2665B603-9A9E-8A44-9887-789228339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7268464" y="1286813"/>
              <a:ext cx="216000" cy="216000"/>
            </a:xfrm>
            <a:prstGeom prst="rect">
              <a:avLst/>
            </a:prstGeom>
          </p:spPr>
        </p:pic>
        <p:pic>
          <p:nvPicPr>
            <p:cNvPr id="56" name="Grafik 55">
              <a:extLst>
                <a:ext uri="{FF2B5EF4-FFF2-40B4-BE49-F238E27FC236}">
                  <a16:creationId xmlns:a16="http://schemas.microsoft.com/office/drawing/2014/main" id="{B60D7E0D-F349-FD47-A49B-9C5D518D0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92464" y="1286813"/>
              <a:ext cx="216000" cy="21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568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Objekt, Tisch, Mann, drinnen enthält.&#10;&#10;Automatisch generierte Beschreibung">
            <a:extLst>
              <a:ext uri="{FF2B5EF4-FFF2-40B4-BE49-F238E27FC236}">
                <a16:creationId xmlns:a16="http://schemas.microsoft.com/office/drawing/2014/main" id="{07DBB114-0FD8-234D-AB4A-AB07A379C5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5730"/>
          <a:stretch/>
        </p:blipFill>
        <p:spPr>
          <a:xfrm>
            <a:off x="20" y="10"/>
            <a:ext cx="9143980" cy="5143490"/>
          </a:xfrm>
          <a:prstGeom prst="rect">
            <a:avLst/>
          </a:prstGeom>
          <a:noFill/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D8010FE6-9014-5F40-91E3-351E382CCF28}"/>
              </a:ext>
            </a:extLst>
          </p:cNvPr>
          <p:cNvSpPr/>
          <p:nvPr/>
        </p:nvSpPr>
        <p:spPr>
          <a:xfrm>
            <a:off x="398585" y="375138"/>
            <a:ext cx="8311662" cy="785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2"/>
                </a:solidFill>
                <a:latin typeface="Roboto Light" pitchFamily="2" charset="0"/>
                <a:ea typeface="Roboto Light" pitchFamily="2" charset="0"/>
              </a:rPr>
              <a:t>Spielregeln für unsere Zusammenarbeit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2E0F0B2-203A-0941-8D63-3DE9F2235286}"/>
              </a:ext>
            </a:extLst>
          </p:cNvPr>
          <p:cNvSpPr/>
          <p:nvPr/>
        </p:nvSpPr>
        <p:spPr>
          <a:xfrm>
            <a:off x="2022231" y="1535713"/>
            <a:ext cx="5064369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800" dirty="0">
                <a:solidFill>
                  <a:schemeClr val="tx2"/>
                </a:solidFill>
                <a:latin typeface="Roboto Light" pitchFamily="2" charset="0"/>
                <a:ea typeface="Roboto Light" pitchFamily="2" charset="0"/>
              </a:rPr>
              <a:t>1: Fragen gerne immer im Chat stellen </a:t>
            </a:r>
          </a:p>
          <a:p>
            <a:r>
              <a:rPr lang="de-DE" sz="1800" dirty="0">
                <a:solidFill>
                  <a:schemeClr val="tx2"/>
                </a:solidFill>
                <a:latin typeface="Roboto Light" pitchFamily="2" charset="0"/>
                <a:ea typeface="Roboto Light" pitchFamily="2" charset="0"/>
              </a:rPr>
              <a:t>2: Arbeitet aktiv in Euren Skripten mit</a:t>
            </a:r>
          </a:p>
          <a:p>
            <a:r>
              <a:rPr lang="de-DE" sz="1800" dirty="0">
                <a:solidFill>
                  <a:schemeClr val="tx2"/>
                </a:solidFill>
                <a:latin typeface="Roboto Light" pitchFamily="2" charset="0"/>
                <a:ea typeface="Roboto Light" pitchFamily="2" charset="0"/>
              </a:rPr>
              <a:t>3: Nutzt den technischen Support-Raum</a:t>
            </a:r>
          </a:p>
          <a:p>
            <a:endParaRPr lang="de-DE" sz="1800" dirty="0">
              <a:solidFill>
                <a:schemeClr val="tx2"/>
              </a:solidFill>
              <a:latin typeface="Roboto Light" pitchFamily="2" charset="0"/>
              <a:ea typeface="Roboto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82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54FF9-BE24-8F48-B110-04FF50CB3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Ziele</a:t>
            </a:r>
            <a:r>
              <a:rPr lang="en-GB" dirty="0"/>
              <a:t> des Workshops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25135A-2898-C045-A8E5-C3DD909B6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  <a:r>
              <a:rPr lang="en-GB" dirty="0" err="1"/>
              <a:t>Anwendungsmöglichkeiten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die </a:t>
            </a:r>
            <a:r>
              <a:rPr lang="en-GB" dirty="0" err="1"/>
              <a:t>Technologie</a:t>
            </a:r>
            <a:r>
              <a:rPr lang="en-GB" dirty="0"/>
              <a:t> </a:t>
            </a:r>
            <a:r>
              <a:rPr lang="en-GB" dirty="0" err="1"/>
              <a:t>RShiny</a:t>
            </a:r>
            <a:r>
              <a:rPr lang="en-GB" dirty="0"/>
              <a:t> </a:t>
            </a:r>
            <a:r>
              <a:rPr lang="en-GB" dirty="0" err="1"/>
              <a:t>erkennen</a:t>
            </a:r>
            <a:endParaRPr lang="en-GB" dirty="0"/>
          </a:p>
          <a:p>
            <a:r>
              <a:rPr lang="en-GB" dirty="0"/>
              <a:t> Code </a:t>
            </a:r>
            <a:r>
              <a:rPr lang="en-GB" dirty="0" err="1"/>
              <a:t>lesen</a:t>
            </a:r>
            <a:r>
              <a:rPr lang="en-GB" dirty="0"/>
              <a:t> </a:t>
            </a:r>
            <a:r>
              <a:rPr lang="en-GB" dirty="0" err="1"/>
              <a:t>können</a:t>
            </a:r>
            <a:endParaRPr lang="en-GB" dirty="0"/>
          </a:p>
          <a:p>
            <a:r>
              <a:rPr lang="en-GB" dirty="0"/>
              <a:t> </a:t>
            </a:r>
            <a:r>
              <a:rPr lang="en-GB" dirty="0" err="1"/>
              <a:t>Grundverständnis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die </a:t>
            </a:r>
            <a:r>
              <a:rPr lang="en-GB" dirty="0" err="1"/>
              <a:t>technische</a:t>
            </a:r>
            <a:r>
              <a:rPr lang="en-GB" dirty="0"/>
              <a:t> </a:t>
            </a:r>
            <a:r>
              <a:rPr lang="en-GB" dirty="0" err="1"/>
              <a:t>Implementierung</a:t>
            </a:r>
            <a:r>
              <a:rPr lang="en-GB" dirty="0"/>
              <a:t> </a:t>
            </a:r>
            <a:r>
              <a:rPr lang="en-GB" dirty="0" err="1"/>
              <a:t>gewinnen</a:t>
            </a:r>
            <a:endParaRPr lang="en-GB" dirty="0"/>
          </a:p>
          <a:p>
            <a:r>
              <a:rPr lang="en-GB" dirty="0"/>
              <a:t> Interesse </a:t>
            </a:r>
            <a:r>
              <a:rPr lang="en-GB" dirty="0" err="1"/>
              <a:t>wecken</a:t>
            </a:r>
            <a:r>
              <a:rPr lang="en-GB" dirty="0"/>
              <a:t> </a:t>
            </a:r>
            <a:r>
              <a:rPr lang="en-GB" dirty="0" err="1"/>
              <a:t>mehr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lernen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042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54FF9-BE24-8F48-B110-04FF50CB3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Prinzipien</a:t>
            </a:r>
            <a:r>
              <a:rPr lang="en-GB" dirty="0"/>
              <a:t> des Workshops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25135A-2898-C045-A8E5-C3DD909B6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Alle </a:t>
            </a:r>
            <a:r>
              <a:rPr lang="en-GB" dirty="0" err="1"/>
              <a:t>Pflichtaufgaben</a:t>
            </a:r>
            <a:r>
              <a:rPr lang="en-GB" dirty="0"/>
              <a:t> </a:t>
            </a:r>
            <a:r>
              <a:rPr lang="en-GB" dirty="0" err="1"/>
              <a:t>können</a:t>
            </a:r>
            <a:r>
              <a:rPr lang="en-GB" dirty="0"/>
              <a:t> </a:t>
            </a:r>
            <a:r>
              <a:rPr lang="en-GB" dirty="0" err="1"/>
              <a:t>durch</a:t>
            </a:r>
            <a:r>
              <a:rPr lang="en-GB" dirty="0"/>
              <a:t> das </a:t>
            </a:r>
            <a:r>
              <a:rPr lang="en-GB" dirty="0" err="1"/>
              <a:t>Kopieren</a:t>
            </a:r>
            <a:r>
              <a:rPr lang="en-GB" dirty="0"/>
              <a:t> von </a:t>
            </a:r>
            <a:r>
              <a:rPr lang="en-GB" dirty="0" err="1"/>
              <a:t>Codesegmenten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</a:t>
            </a:r>
            <a:r>
              <a:rPr lang="en-GB" dirty="0" err="1"/>
              <a:t>kleinen</a:t>
            </a:r>
            <a:r>
              <a:rPr lang="en-GB" dirty="0"/>
              <a:t> </a:t>
            </a:r>
            <a:r>
              <a:rPr lang="en-GB" dirty="0" err="1"/>
              <a:t>Änderungen</a:t>
            </a:r>
            <a:r>
              <a:rPr lang="en-GB" dirty="0"/>
              <a:t> </a:t>
            </a:r>
            <a:r>
              <a:rPr lang="en-GB" dirty="0" err="1"/>
              <a:t>erledigt</a:t>
            </a:r>
            <a:r>
              <a:rPr lang="en-GB" dirty="0"/>
              <a:t> </a:t>
            </a:r>
            <a:r>
              <a:rPr lang="en-GB" dirty="0" err="1"/>
              <a:t>werden</a:t>
            </a:r>
            <a:endParaRPr lang="en-GB" dirty="0"/>
          </a:p>
          <a:p>
            <a:r>
              <a:rPr lang="en-GB" dirty="0"/>
              <a:t>Bitte lest die </a:t>
            </a:r>
            <a:r>
              <a:rPr lang="en-GB" dirty="0" err="1"/>
              <a:t>Aufgabenstellungen</a:t>
            </a:r>
            <a:r>
              <a:rPr lang="en-GB" dirty="0"/>
              <a:t> </a:t>
            </a:r>
            <a:r>
              <a:rPr lang="en-GB" dirty="0" err="1"/>
              <a:t>gründlich</a:t>
            </a:r>
            <a:r>
              <a:rPr lang="en-GB" dirty="0"/>
              <a:t> </a:t>
            </a:r>
            <a:r>
              <a:rPr lang="en-GB" dirty="0" err="1"/>
              <a:t>durch</a:t>
            </a:r>
            <a:r>
              <a:rPr lang="en-GB" dirty="0"/>
              <a:t> (##### </a:t>
            </a:r>
            <a:r>
              <a:rPr lang="en-GB" dirty="0" err="1"/>
              <a:t>Übung</a:t>
            </a:r>
            <a:r>
              <a:rPr lang="en-GB" dirty="0"/>
              <a:t> X)</a:t>
            </a:r>
          </a:p>
          <a:p>
            <a:r>
              <a:rPr lang="en-GB" dirty="0" err="1"/>
              <a:t>Grüner</a:t>
            </a:r>
            <a:r>
              <a:rPr lang="en-GB" dirty="0"/>
              <a:t> Text </a:t>
            </a:r>
            <a:r>
              <a:rPr lang="en-GB" dirty="0" err="1"/>
              <a:t>kennzeichnet</a:t>
            </a:r>
            <a:r>
              <a:rPr lang="en-GB" dirty="0"/>
              <a:t> </a:t>
            </a:r>
            <a:r>
              <a:rPr lang="en-GB" dirty="0" err="1"/>
              <a:t>Kommentare</a:t>
            </a:r>
            <a:r>
              <a:rPr lang="en-GB" dirty="0"/>
              <a:t>, in </a:t>
            </a:r>
            <a:r>
              <a:rPr lang="en-GB" dirty="0" err="1"/>
              <a:t>denen</a:t>
            </a:r>
            <a:r>
              <a:rPr lang="en-GB" dirty="0"/>
              <a:t> </a:t>
            </a:r>
            <a:r>
              <a:rPr lang="en-GB" dirty="0" err="1"/>
              <a:t>wichtige</a:t>
            </a:r>
            <a:r>
              <a:rPr lang="en-GB" dirty="0"/>
              <a:t> </a:t>
            </a:r>
            <a:r>
              <a:rPr lang="en-GB" dirty="0" err="1"/>
              <a:t>Informationen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</a:t>
            </a:r>
            <a:r>
              <a:rPr lang="en-GB" dirty="0" err="1"/>
              <a:t>Euch</a:t>
            </a:r>
            <a:r>
              <a:rPr lang="en-GB" dirty="0"/>
              <a:t> </a:t>
            </a:r>
            <a:r>
              <a:rPr lang="en-GB" dirty="0" err="1"/>
              <a:t>stehen</a:t>
            </a:r>
            <a:endParaRPr lang="en-GB" dirty="0"/>
          </a:p>
        </p:txBody>
      </p:sp>
      <p:pic>
        <p:nvPicPr>
          <p:cNvPr id="4" name="Grafik 3" descr="Roboter">
            <a:extLst>
              <a:ext uri="{FF2B5EF4-FFF2-40B4-BE49-F238E27FC236}">
                <a16:creationId xmlns:a16="http://schemas.microsoft.com/office/drawing/2014/main" id="{13B5A590-6976-E846-8706-335F9FE2A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98813" y="3748491"/>
            <a:ext cx="914400" cy="914400"/>
          </a:xfrm>
          <a:prstGeom prst="rect">
            <a:avLst/>
          </a:prstGeom>
        </p:spPr>
      </p:pic>
      <p:sp>
        <p:nvSpPr>
          <p:cNvPr id="5" name="Rounded Rectangular Callout 13">
            <a:extLst>
              <a:ext uri="{FF2B5EF4-FFF2-40B4-BE49-F238E27FC236}">
                <a16:creationId xmlns:a16="http://schemas.microsoft.com/office/drawing/2014/main" id="{8F12D911-6DEF-5945-B22C-B7F6F3458312}"/>
              </a:ext>
            </a:extLst>
          </p:cNvPr>
          <p:cNvSpPr/>
          <p:nvPr/>
        </p:nvSpPr>
        <p:spPr>
          <a:xfrm>
            <a:off x="7089490" y="3097275"/>
            <a:ext cx="1623723" cy="595257"/>
          </a:xfrm>
          <a:prstGeom prst="wedgeRoundRectCallout">
            <a:avLst>
              <a:gd name="adj1" fmla="val -109"/>
              <a:gd name="adj2" fmla="val 7268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Öffnet am Besten parallel Zoom und </a:t>
            </a:r>
            <a:r>
              <a:rPr lang="de-DE" sz="900" dirty="0" err="1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RStudio</a:t>
            </a:r>
            <a:r>
              <a:rPr lang="de-DE" sz="900" dirty="0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 – idealerweise arbeitet Ihr dabei mit zwei Monitoren.</a:t>
            </a:r>
          </a:p>
        </p:txBody>
      </p:sp>
    </p:spTree>
    <p:extLst>
      <p:ext uri="{BB962C8B-B14F-4D97-AF65-F5344CB8AC3E}">
        <p14:creationId xmlns:p14="http://schemas.microsoft.com/office/powerpoint/2010/main" val="3055552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7D061-9013-9442-99D8-F86C41E4F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Web-</a:t>
            </a:r>
            <a:r>
              <a:rPr lang="en-GB" dirty="0" err="1"/>
              <a:t>Applikationen</a:t>
            </a:r>
            <a:r>
              <a:rPr lang="en-GB" dirty="0"/>
              <a:t> </a:t>
            </a:r>
            <a:r>
              <a:rPr lang="en-GB" dirty="0" err="1"/>
              <a:t>begegnen</a:t>
            </a:r>
            <a:r>
              <a:rPr lang="en-GB" dirty="0"/>
              <a:t> </a:t>
            </a:r>
            <a:r>
              <a:rPr lang="en-GB" dirty="0" err="1"/>
              <a:t>uns</a:t>
            </a:r>
            <a:r>
              <a:rPr lang="en-GB" dirty="0"/>
              <a:t> </a:t>
            </a:r>
            <a:r>
              <a:rPr lang="en-GB" dirty="0" err="1"/>
              <a:t>überall</a:t>
            </a:r>
            <a:r>
              <a:rPr lang="en-GB" dirty="0"/>
              <a:t> – </a:t>
            </a:r>
            <a:r>
              <a:rPr lang="en-GB" dirty="0" err="1"/>
              <a:t>doch</a:t>
            </a:r>
            <a:r>
              <a:rPr lang="en-GB" dirty="0"/>
              <a:t> was </a:t>
            </a:r>
            <a:r>
              <a:rPr lang="en-GB" dirty="0" err="1"/>
              <a:t>ist</a:t>
            </a:r>
            <a:r>
              <a:rPr lang="en-GB" dirty="0"/>
              <a:t> das </a:t>
            </a:r>
            <a:r>
              <a:rPr lang="en-GB" dirty="0" err="1"/>
              <a:t>eigentlich</a:t>
            </a:r>
            <a:r>
              <a:rPr lang="en-GB" dirty="0"/>
              <a:t>?</a:t>
            </a:r>
          </a:p>
        </p:txBody>
      </p:sp>
      <p:pic>
        <p:nvPicPr>
          <p:cNvPr id="5" name="Grafik 4" descr="Smartphone mit einfarbiger Füllung">
            <a:extLst>
              <a:ext uri="{FF2B5EF4-FFF2-40B4-BE49-F238E27FC236}">
                <a16:creationId xmlns:a16="http://schemas.microsoft.com/office/drawing/2014/main" id="{0AA18D9E-2AB1-6243-B2D0-73E561D73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88932" y="1257302"/>
            <a:ext cx="3366135" cy="3366135"/>
          </a:xfrm>
          <a:prstGeom prst="rect">
            <a:avLst/>
          </a:prstGeom>
        </p:spPr>
      </p:pic>
      <p:pic>
        <p:nvPicPr>
          <p:cNvPr id="7" name="Grafik 6" descr="Inventar durchsuchen mit einfarbiger Füllung">
            <a:extLst>
              <a:ext uri="{FF2B5EF4-FFF2-40B4-BE49-F238E27FC236}">
                <a16:creationId xmlns:a16="http://schemas.microsoft.com/office/drawing/2014/main" id="{7239E209-7BA9-6643-916C-878162FAE1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4799" y="24831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40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8C43EB-6987-644D-A7A9-E4329F336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Shiny</a:t>
            </a:r>
            <a:r>
              <a:rPr lang="de-DE" dirty="0"/>
              <a:t> ist ein R-Package, das es Euch ermöglicht ganz leicht interaktive Web-Applikationen zu bauen</a:t>
            </a:r>
          </a:p>
        </p:txBody>
      </p:sp>
      <p:pic>
        <p:nvPicPr>
          <p:cNvPr id="3" name="Grafik 2" descr="Roboter">
            <a:extLst>
              <a:ext uri="{FF2B5EF4-FFF2-40B4-BE49-F238E27FC236}">
                <a16:creationId xmlns:a16="http://schemas.microsoft.com/office/drawing/2014/main" id="{7045CA61-AFC2-2C41-8C91-FD5B26225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8813" y="3748491"/>
            <a:ext cx="914400" cy="914400"/>
          </a:xfrm>
          <a:prstGeom prst="rect">
            <a:avLst/>
          </a:prstGeom>
        </p:spPr>
      </p:pic>
      <p:sp>
        <p:nvSpPr>
          <p:cNvPr id="4" name="Rounded Rectangular Callout 13">
            <a:extLst>
              <a:ext uri="{FF2B5EF4-FFF2-40B4-BE49-F238E27FC236}">
                <a16:creationId xmlns:a16="http://schemas.microsoft.com/office/drawing/2014/main" id="{08662230-C9E1-FC48-93B9-590933A2555C}"/>
              </a:ext>
            </a:extLst>
          </p:cNvPr>
          <p:cNvSpPr/>
          <p:nvPr/>
        </p:nvSpPr>
        <p:spPr>
          <a:xfrm>
            <a:off x="6892204" y="1851660"/>
            <a:ext cx="1996931" cy="1800833"/>
          </a:xfrm>
          <a:prstGeom prst="wedgeRoundRectCallout">
            <a:avLst>
              <a:gd name="adj1" fmla="val -109"/>
              <a:gd name="adj2" fmla="val 7268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Packages… Was ist das eigentlich? Packages sind Module, die man in seine Codeskripte laden kann. Sie enthalten alle möglichen Funktionalitäten - wie z.B. die Funktion </a:t>
            </a:r>
            <a:r>
              <a:rPr lang="de-DE" sz="900" dirty="0" err="1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mean</a:t>
            </a:r>
            <a:r>
              <a:rPr lang="de-DE" sz="900" dirty="0">
                <a:solidFill>
                  <a:srgbClr val="3D3D3B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t" panose="02000000000000000000" pitchFamily="2" charset="0"/>
              </a:rPr>
              <a:t>(). Mit ihm müsst Ihr die mathematische Formel für den Mittelwert nicht mehr selbst bestimmen, sondern Ihr könnt die Funktion anwenden und ihn direkt berechnen. </a:t>
            </a:r>
          </a:p>
        </p:txBody>
      </p:sp>
      <p:pic>
        <p:nvPicPr>
          <p:cNvPr id="2050" name="Picture 2" descr="Shiny - Welcome to Shiny">
            <a:extLst>
              <a:ext uri="{FF2B5EF4-FFF2-40B4-BE49-F238E27FC236}">
                <a16:creationId xmlns:a16="http://schemas.microsoft.com/office/drawing/2014/main" id="{F5FC7815-8099-A84B-B382-350929EAE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257302"/>
            <a:ext cx="5783987" cy="305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F67DF8C-BDC8-8A40-AFC7-02A106D16FF7}"/>
              </a:ext>
            </a:extLst>
          </p:cNvPr>
          <p:cNvSpPr txBox="1"/>
          <p:nvPr/>
        </p:nvSpPr>
        <p:spPr>
          <a:xfrm>
            <a:off x="951480" y="4662891"/>
            <a:ext cx="59659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</a:rPr>
              <a:t>Bildquelle: </a:t>
            </a:r>
            <a:r>
              <a:rPr lang="de-DE" sz="1050" dirty="0" err="1">
                <a:latin typeface="Roboto Light" panose="02000000000000000000" pitchFamily="2" charset="0"/>
                <a:ea typeface="Roboto Light" panose="02000000000000000000" pitchFamily="2" charset="0"/>
              </a:rPr>
              <a:t>Shiny</a:t>
            </a:r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</a:rPr>
              <a:t> - Welcome </a:t>
            </a:r>
            <a:r>
              <a:rPr lang="de-DE" sz="1050" dirty="0" err="1">
                <a:latin typeface="Roboto Light" panose="02000000000000000000" pitchFamily="2" charset="0"/>
                <a:ea typeface="Roboto Light" panose="02000000000000000000" pitchFamily="2" charset="0"/>
              </a:rPr>
              <a:t>to</a:t>
            </a:r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de-DE" sz="1050" dirty="0" err="1">
                <a:latin typeface="Roboto Light" panose="02000000000000000000" pitchFamily="2" charset="0"/>
                <a:ea typeface="Roboto Light" panose="02000000000000000000" pitchFamily="2" charset="0"/>
              </a:rPr>
              <a:t>Shiny</a:t>
            </a:r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</a:rPr>
              <a:t> über diesen </a:t>
            </a:r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  <a:hlinkClick r:id="rId6"/>
              </a:rPr>
              <a:t>Link</a:t>
            </a:r>
            <a:r>
              <a:rPr lang="de-DE" sz="1050" dirty="0">
                <a:latin typeface="Roboto Light" panose="02000000000000000000" pitchFamily="2" charset="0"/>
                <a:ea typeface="Roboto Light" panose="02000000000000000000" pitchFamily="2" charset="0"/>
              </a:rPr>
              <a:t> am 18.03.21.</a:t>
            </a:r>
          </a:p>
        </p:txBody>
      </p:sp>
    </p:spTree>
    <p:extLst>
      <p:ext uri="{BB962C8B-B14F-4D97-AF65-F5344CB8AC3E}">
        <p14:creationId xmlns:p14="http://schemas.microsoft.com/office/powerpoint/2010/main" val="3755732176"/>
      </p:ext>
    </p:extLst>
  </p:cSld>
  <p:clrMapOvr>
    <a:masterClrMapping/>
  </p:clrMapOvr>
</p:sld>
</file>

<file path=ppt/theme/theme1.xml><?xml version="1.0" encoding="utf-8"?>
<a:theme xmlns:a="http://schemas.openxmlformats.org/drawingml/2006/main" name="CorrelAid">
  <a:themeElements>
    <a:clrScheme name="CorrelAid 2">
      <a:dk1>
        <a:srgbClr val="000000"/>
      </a:dk1>
      <a:lt1>
        <a:srgbClr val="FEFFFE"/>
      </a:lt1>
      <a:dk2>
        <a:srgbClr val="44546A"/>
      </a:dk2>
      <a:lt2>
        <a:srgbClr val="FEFEFD"/>
      </a:lt2>
      <a:accent1>
        <a:srgbClr val="B7D337"/>
      </a:accent1>
      <a:accent2>
        <a:srgbClr val="88C617"/>
      </a:accent2>
      <a:accent3>
        <a:srgbClr val="67AA6A"/>
      </a:accent3>
      <a:accent4>
        <a:srgbClr val="418895"/>
      </a:accent4>
      <a:accent5>
        <a:srgbClr val="2E66AA"/>
      </a:accent5>
      <a:accent6>
        <a:srgbClr val="2A64A8"/>
      </a:accent6>
      <a:hlink>
        <a:srgbClr val="00428B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relAid" id="{3FDD787A-2DC4-514A-A016-2F4C4F139172}" vid="{6E32E691-51FF-534B-8ADD-AA76985436CE}"/>
    </a:ext>
  </a:extLst>
</a:theme>
</file>

<file path=ppt/theme/theme2.xml><?xml version="1.0" encoding="utf-8"?>
<a:theme xmlns:a="http://schemas.openxmlformats.org/drawingml/2006/main" name="1_CorrelAid">
  <a:themeElements>
    <a:clrScheme name="CorrelAid 2">
      <a:dk1>
        <a:srgbClr val="000000"/>
      </a:dk1>
      <a:lt1>
        <a:srgbClr val="FEFFFE"/>
      </a:lt1>
      <a:dk2>
        <a:srgbClr val="44546A"/>
      </a:dk2>
      <a:lt2>
        <a:srgbClr val="FEFEFD"/>
      </a:lt2>
      <a:accent1>
        <a:srgbClr val="B7D337"/>
      </a:accent1>
      <a:accent2>
        <a:srgbClr val="88C617"/>
      </a:accent2>
      <a:accent3>
        <a:srgbClr val="67AA6A"/>
      </a:accent3>
      <a:accent4>
        <a:srgbClr val="418895"/>
      </a:accent4>
      <a:accent5>
        <a:srgbClr val="2E66AA"/>
      </a:accent5>
      <a:accent6>
        <a:srgbClr val="2A64A8"/>
      </a:accent6>
      <a:hlink>
        <a:srgbClr val="00428B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relAid" id="{3FDD787A-2DC4-514A-A016-2F4C4F139172}" vid="{6E32E691-51FF-534B-8ADD-AA76985436CE}"/>
    </a:ext>
  </a:extLst>
</a:theme>
</file>

<file path=ppt/theme/theme3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931</Words>
  <Application>Microsoft Macintosh PowerPoint</Application>
  <PresentationFormat>Bildschirmpräsentation (16:9)</PresentationFormat>
  <Paragraphs>116</Paragraphs>
  <Slides>25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25</vt:i4>
      </vt:variant>
    </vt:vector>
  </HeadingPairs>
  <TitlesOfParts>
    <vt:vector size="34" baseType="lpstr">
      <vt:lpstr>Arial</vt:lpstr>
      <vt:lpstr>Bradley Hand ITC</vt:lpstr>
      <vt:lpstr>Calibri</vt:lpstr>
      <vt:lpstr>Roboto</vt:lpstr>
      <vt:lpstr>Roboto Light</vt:lpstr>
      <vt:lpstr>Symbol</vt:lpstr>
      <vt:lpstr>CorrelAid</vt:lpstr>
      <vt:lpstr>1_CorrelAid</vt:lpstr>
      <vt:lpstr>Benutzerdefiniertes Design</vt:lpstr>
      <vt:lpstr>Programmieraufgabe oder Lückentext?</vt:lpstr>
      <vt:lpstr>Wer wir sind</vt:lpstr>
      <vt:lpstr>Und wer seid Ihr?</vt:lpstr>
      <vt:lpstr>Agenda</vt:lpstr>
      <vt:lpstr>PowerPoint-Präsentation</vt:lpstr>
      <vt:lpstr>Ziele des Workshops</vt:lpstr>
      <vt:lpstr>Prinzipien des Workshops</vt:lpstr>
      <vt:lpstr>Web-Applikationen begegnen uns überall – doch was ist das eigentlich?</vt:lpstr>
      <vt:lpstr>Shiny ist ein R-Package, das es Euch ermöglicht ganz leicht interaktive Web-Applikationen zu bauen</vt:lpstr>
      <vt:lpstr>Öffnet nun Eure erste Shiny-Applikation</vt:lpstr>
      <vt:lpstr>RShiny besteht aus zwei Hauptbestandteilen: User Interface (UI) und Server</vt:lpstr>
      <vt:lpstr>User Interface (UI) und Server funktionieren nicht ohne einander</vt:lpstr>
      <vt:lpstr>Zusammen bauen wir heute diese App</vt:lpstr>
      <vt:lpstr>Das User Interface (ui.R) bestimmt das Aussehen der App (I)</vt:lpstr>
      <vt:lpstr>Das User Interface (ui.R) bestimmt das Aussehen der App (II)</vt:lpstr>
      <vt:lpstr>Der Server (server.R) kreiiert das Gehirn der App </vt:lpstr>
      <vt:lpstr>shinyApp() verbindet die beiden Teile miteinander</vt:lpstr>
      <vt:lpstr>Öffnet nun das RProjekt, in dem wir heute arbeiten werden</vt:lpstr>
      <vt:lpstr>Die einzelnen Dateien könnt Ihr unten rechts öffnen und die App mit “Run App“ ausführen</vt:lpstr>
      <vt:lpstr>Und jetzt? Ihr könnt den Code ganz leicht auf andere Projekte übertragen</vt:lpstr>
      <vt:lpstr>Und Eure ShinyApp veröffentlichen</vt:lpstr>
      <vt:lpstr>Online findet Ihr tolle Weiterbildungsformate</vt:lpstr>
      <vt:lpstr>Hier noch ein paar Tipps für Weiterbildungsformate aus unserem Netzwerk</vt:lpstr>
      <vt:lpstr>Und natürlich gibt es von uns noch Hilfestellungen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digitalverbunden</dc:title>
  <dc:creator>Nina Hauser</dc:creator>
  <cp:lastModifiedBy>Nina Hauser</cp:lastModifiedBy>
  <cp:revision>79</cp:revision>
  <dcterms:created xsi:type="dcterms:W3CDTF">2020-07-30T08:50:00Z</dcterms:created>
  <dcterms:modified xsi:type="dcterms:W3CDTF">2021-05-19T12:17:05Z</dcterms:modified>
</cp:coreProperties>
</file>